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ppt/charts/chart31.xml" ContentType="application/vnd.openxmlformats-officedocument.drawingml.chart+xml"/>
  <Override PartName="/ppt/charts/chart32.xml" ContentType="application/vnd.openxmlformats-officedocument.drawingml.chart+xml"/>
  <Override PartName="/ppt/charts/chart33.xml" ContentType="application/vnd.openxmlformats-officedocument.drawingml.chart+xml"/>
  <Override PartName="/ppt/charts/chart34.xml" ContentType="application/vnd.openxmlformats-officedocument.drawingml.chart+xml"/>
  <Override PartName="/ppt/charts/chart35.xml" ContentType="application/vnd.openxmlformats-officedocument.drawingml.chart+xml"/>
  <Override PartName="/ppt/charts/chart36.xml" ContentType="application/vnd.openxmlformats-officedocument.drawingml.chart+xml"/>
  <Override PartName="/ppt/charts/chart37.xml" ContentType="application/vnd.openxmlformats-officedocument.drawingml.chart+xml"/>
  <Override PartName="/ppt/charts/chart38.xml" ContentType="application/vnd.openxmlformats-officedocument.drawingml.chart+xml"/>
  <Override PartName="/ppt/charts/chart39.xml" ContentType="application/vnd.openxmlformats-officedocument.drawingml.chart+xml"/>
  <Override PartName="/ppt/charts/chart40.xml" ContentType="application/vnd.openxmlformats-officedocument.drawingml.chart+xml"/>
  <Override PartName="/ppt/charts/chart41.xml" ContentType="application/vnd.openxmlformats-officedocument.drawingml.chart+xml"/>
  <Override PartName="/ppt/charts/chart42.xml" ContentType="application/vnd.openxmlformats-officedocument.drawingml.chart+xml"/>
  <Override PartName="/ppt/charts/chart43.xml" ContentType="application/vnd.openxmlformats-officedocument.drawingml.chart+xml"/>
  <Override PartName="/ppt/charts/chart44.xml" ContentType="application/vnd.openxmlformats-officedocument.drawingml.chart+xml"/>
  <Override PartName="/ppt/charts/chart45.xml" ContentType="application/vnd.openxmlformats-officedocument.drawingml.chart+xml"/>
  <Override PartName="/ppt/charts/chart46.xml" ContentType="application/vnd.openxmlformats-officedocument.drawingml.chart+xml"/>
  <Override PartName="/ppt/charts/chart47.xml" ContentType="application/vnd.openxmlformats-officedocument.drawingml.chart+xml"/>
  <Override PartName="/ppt/charts/chart48.xml" ContentType="application/vnd.openxmlformats-officedocument.drawingml.chart+xml"/>
  <Override PartName="/ppt/charts/chart49.xml" ContentType="application/vnd.openxmlformats-officedocument.drawingml.chart+xml"/>
  <Override PartName="/ppt/charts/chart50.xml" ContentType="application/vnd.openxmlformats-officedocument.drawingml.chart+xml"/>
  <Override PartName="/ppt/charts/chart51.xml" ContentType="application/vnd.openxmlformats-officedocument.drawingml.chart+xml"/>
  <Override PartName="/ppt/charts/chart52.xml" ContentType="application/vnd.openxmlformats-officedocument.drawingml.chart+xml"/>
  <Override PartName="/ppt/charts/chart53.xml" ContentType="application/vnd.openxmlformats-officedocument.drawingml.chart+xml"/>
  <Override PartName="/ppt/charts/chart54.xml" ContentType="application/vnd.openxmlformats-officedocument.drawingml.chart+xml"/>
  <Override PartName="/ppt/charts/chart55.xml" ContentType="application/vnd.openxmlformats-officedocument.drawingml.chart+xml"/>
  <Override PartName="/ppt/charts/chart56.xml" ContentType="application/vnd.openxmlformats-officedocument.drawingml.chart+xml"/>
  <Override PartName="/ppt/charts/chart57.xml" ContentType="application/vnd.openxmlformats-officedocument.drawingml.chart+xml"/>
  <Override PartName="/ppt/charts/chart58.xml" ContentType="application/vnd.openxmlformats-officedocument.drawingml.chart+xml"/>
  <Override PartName="/ppt/charts/chart5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handoutMasterIdLst>
    <p:handoutMasterId r:id="rId13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Lst>
  <p:sldSz cx="9144000" cy="6858000" type="screen4x3"/>
  <p:notesSz cx="6858000" cy="9144000"/>
  <p:custDataLst>
    <p:tags r:id="rId134"/>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22" d="100"/>
          <a:sy n="122" d="100"/>
        </p:scale>
        <p:origin x="-1290" y="16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8" d="100"/>
          <a:sy n="88" d="100"/>
        </p:scale>
        <p:origin x="-3870"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handoutMaster" Target="handoutMasters/handoutMaster1.xml"/><Relationship Id="rId138"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2.xlsx"/></Relationships>
</file>

<file path=ppt/charts/_rels/chart33.xml.rels><?xml version="1.0" encoding="UTF-8" standalone="yes"?>
<Relationships xmlns="http://schemas.openxmlformats.org/package/2006/relationships"><Relationship Id="rId1" Type="http://schemas.openxmlformats.org/officeDocument/2006/relationships/package" Target="../embeddings/Microsoft_Excel_Worksheet33.xlsx"/></Relationships>
</file>

<file path=ppt/charts/_rels/chart34.xml.rels><?xml version="1.0" encoding="UTF-8" standalone="yes"?>
<Relationships xmlns="http://schemas.openxmlformats.org/package/2006/relationships"><Relationship Id="rId1" Type="http://schemas.openxmlformats.org/officeDocument/2006/relationships/package" Target="../embeddings/Microsoft_Excel_Worksheet34.xlsx"/></Relationships>
</file>

<file path=ppt/charts/_rels/chart35.xml.rels><?xml version="1.0" encoding="UTF-8" standalone="yes"?>
<Relationships xmlns="http://schemas.openxmlformats.org/package/2006/relationships"><Relationship Id="rId1" Type="http://schemas.openxmlformats.org/officeDocument/2006/relationships/package" Target="../embeddings/Microsoft_Excel_Worksheet35.xlsx"/></Relationships>
</file>

<file path=ppt/charts/_rels/chart36.xml.rels><?xml version="1.0" encoding="UTF-8" standalone="yes"?>
<Relationships xmlns="http://schemas.openxmlformats.org/package/2006/relationships"><Relationship Id="rId1" Type="http://schemas.openxmlformats.org/officeDocument/2006/relationships/package" Target="../embeddings/Microsoft_Excel_Worksheet36.xlsx"/></Relationships>
</file>

<file path=ppt/charts/_rels/chart37.xml.rels><?xml version="1.0" encoding="UTF-8" standalone="yes"?>
<Relationships xmlns="http://schemas.openxmlformats.org/package/2006/relationships"><Relationship Id="rId1" Type="http://schemas.openxmlformats.org/officeDocument/2006/relationships/package" Target="../embeddings/Microsoft_Excel_Worksheet37.xlsx"/></Relationships>
</file>

<file path=ppt/charts/_rels/chart38.xml.rels><?xml version="1.0" encoding="UTF-8" standalone="yes"?>
<Relationships xmlns="http://schemas.openxmlformats.org/package/2006/relationships"><Relationship Id="rId1" Type="http://schemas.openxmlformats.org/officeDocument/2006/relationships/package" Target="../embeddings/Microsoft_Excel_Worksheet38.xlsx"/></Relationships>
</file>

<file path=ppt/charts/_rels/chart39.xml.rels><?xml version="1.0" encoding="UTF-8" standalone="yes"?>
<Relationships xmlns="http://schemas.openxmlformats.org/package/2006/relationships"><Relationship Id="rId1" Type="http://schemas.openxmlformats.org/officeDocument/2006/relationships/package" Target="../embeddings/Microsoft_Excel_Worksheet39.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40.xml.rels><?xml version="1.0" encoding="UTF-8" standalone="yes"?>
<Relationships xmlns="http://schemas.openxmlformats.org/package/2006/relationships"><Relationship Id="rId1" Type="http://schemas.openxmlformats.org/officeDocument/2006/relationships/package" Target="../embeddings/Microsoft_Excel_Worksheet40.xlsx"/></Relationships>
</file>

<file path=ppt/charts/_rels/chart41.xml.rels><?xml version="1.0" encoding="UTF-8" standalone="yes"?>
<Relationships xmlns="http://schemas.openxmlformats.org/package/2006/relationships"><Relationship Id="rId1" Type="http://schemas.openxmlformats.org/officeDocument/2006/relationships/package" Target="../embeddings/Microsoft_Excel_Worksheet41.xlsx"/></Relationships>
</file>

<file path=ppt/charts/_rels/chart42.xml.rels><?xml version="1.0" encoding="UTF-8" standalone="yes"?>
<Relationships xmlns="http://schemas.openxmlformats.org/package/2006/relationships"><Relationship Id="rId1" Type="http://schemas.openxmlformats.org/officeDocument/2006/relationships/package" Target="../embeddings/Microsoft_Excel_Worksheet42.xlsx"/></Relationships>
</file>

<file path=ppt/charts/_rels/chart43.xml.rels><?xml version="1.0" encoding="UTF-8" standalone="yes"?>
<Relationships xmlns="http://schemas.openxmlformats.org/package/2006/relationships"><Relationship Id="rId1" Type="http://schemas.openxmlformats.org/officeDocument/2006/relationships/package" Target="../embeddings/Microsoft_Excel_Worksheet43.xlsx"/></Relationships>
</file>

<file path=ppt/charts/_rels/chart44.xml.rels><?xml version="1.0" encoding="UTF-8" standalone="yes"?>
<Relationships xmlns="http://schemas.openxmlformats.org/package/2006/relationships"><Relationship Id="rId1" Type="http://schemas.openxmlformats.org/officeDocument/2006/relationships/package" Target="../embeddings/Microsoft_Excel_Worksheet44.xlsx"/></Relationships>
</file>

<file path=ppt/charts/_rels/chart45.xml.rels><?xml version="1.0" encoding="UTF-8" standalone="yes"?>
<Relationships xmlns="http://schemas.openxmlformats.org/package/2006/relationships"><Relationship Id="rId1" Type="http://schemas.openxmlformats.org/officeDocument/2006/relationships/package" Target="../embeddings/Microsoft_Excel_Worksheet45.xlsx"/></Relationships>
</file>

<file path=ppt/charts/_rels/chart46.xml.rels><?xml version="1.0" encoding="UTF-8" standalone="yes"?>
<Relationships xmlns="http://schemas.openxmlformats.org/package/2006/relationships"><Relationship Id="rId1" Type="http://schemas.openxmlformats.org/officeDocument/2006/relationships/package" Target="../embeddings/Microsoft_Excel_Worksheet46.xlsx"/></Relationships>
</file>

<file path=ppt/charts/_rels/chart47.xml.rels><?xml version="1.0" encoding="UTF-8" standalone="yes"?>
<Relationships xmlns="http://schemas.openxmlformats.org/package/2006/relationships"><Relationship Id="rId1" Type="http://schemas.openxmlformats.org/officeDocument/2006/relationships/package" Target="../embeddings/Microsoft_Excel_Worksheet47.xlsx"/></Relationships>
</file>

<file path=ppt/charts/_rels/chart48.xml.rels><?xml version="1.0" encoding="UTF-8" standalone="yes"?>
<Relationships xmlns="http://schemas.openxmlformats.org/package/2006/relationships"><Relationship Id="rId1" Type="http://schemas.openxmlformats.org/officeDocument/2006/relationships/package" Target="../embeddings/Microsoft_Excel_Worksheet48.xlsx"/></Relationships>
</file>

<file path=ppt/charts/_rels/chart49.xml.rels><?xml version="1.0" encoding="UTF-8" standalone="yes"?>
<Relationships xmlns="http://schemas.openxmlformats.org/package/2006/relationships"><Relationship Id="rId1" Type="http://schemas.openxmlformats.org/officeDocument/2006/relationships/package" Target="../embeddings/Microsoft_Excel_Worksheet49.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50.xml.rels><?xml version="1.0" encoding="UTF-8" standalone="yes"?>
<Relationships xmlns="http://schemas.openxmlformats.org/package/2006/relationships"><Relationship Id="rId1" Type="http://schemas.openxmlformats.org/officeDocument/2006/relationships/package" Target="../embeddings/Microsoft_Excel_Worksheet50.xlsx"/></Relationships>
</file>

<file path=ppt/charts/_rels/chart51.xml.rels><?xml version="1.0" encoding="UTF-8" standalone="yes"?>
<Relationships xmlns="http://schemas.openxmlformats.org/package/2006/relationships"><Relationship Id="rId1" Type="http://schemas.openxmlformats.org/officeDocument/2006/relationships/package" Target="../embeddings/Microsoft_Excel_Worksheet51.xlsx"/></Relationships>
</file>

<file path=ppt/charts/_rels/chart52.xml.rels><?xml version="1.0" encoding="UTF-8" standalone="yes"?>
<Relationships xmlns="http://schemas.openxmlformats.org/package/2006/relationships"><Relationship Id="rId1" Type="http://schemas.openxmlformats.org/officeDocument/2006/relationships/package" Target="../embeddings/Microsoft_Excel_Worksheet52.xlsx"/></Relationships>
</file>

<file path=ppt/charts/_rels/chart53.xml.rels><?xml version="1.0" encoding="UTF-8" standalone="yes"?>
<Relationships xmlns="http://schemas.openxmlformats.org/package/2006/relationships"><Relationship Id="rId1" Type="http://schemas.openxmlformats.org/officeDocument/2006/relationships/package" Target="../embeddings/Microsoft_Excel_Worksheet53.xlsx"/></Relationships>
</file>

<file path=ppt/charts/_rels/chart54.xml.rels><?xml version="1.0" encoding="UTF-8" standalone="yes"?>
<Relationships xmlns="http://schemas.openxmlformats.org/package/2006/relationships"><Relationship Id="rId1" Type="http://schemas.openxmlformats.org/officeDocument/2006/relationships/package" Target="../embeddings/Microsoft_Excel_Worksheet54.xlsx"/></Relationships>
</file>

<file path=ppt/charts/_rels/chart55.xml.rels><?xml version="1.0" encoding="UTF-8" standalone="yes"?>
<Relationships xmlns="http://schemas.openxmlformats.org/package/2006/relationships"><Relationship Id="rId1" Type="http://schemas.openxmlformats.org/officeDocument/2006/relationships/package" Target="../embeddings/Microsoft_Excel_Worksheet55.xlsx"/></Relationships>
</file>

<file path=ppt/charts/_rels/chart56.xml.rels><?xml version="1.0" encoding="UTF-8" standalone="yes"?>
<Relationships xmlns="http://schemas.openxmlformats.org/package/2006/relationships"><Relationship Id="rId1" Type="http://schemas.openxmlformats.org/officeDocument/2006/relationships/package" Target="../embeddings/Microsoft_Excel_Worksheet56.xlsx"/></Relationships>
</file>

<file path=ppt/charts/_rels/chart57.xml.rels><?xml version="1.0" encoding="UTF-8" standalone="yes"?>
<Relationships xmlns="http://schemas.openxmlformats.org/package/2006/relationships"><Relationship Id="rId1" Type="http://schemas.openxmlformats.org/officeDocument/2006/relationships/package" Target="../embeddings/Microsoft_Excel_Worksheet57.xlsx"/></Relationships>
</file>

<file path=ppt/charts/_rels/chart58.xml.rels><?xml version="1.0" encoding="UTF-8" standalone="yes"?>
<Relationships xmlns="http://schemas.openxmlformats.org/package/2006/relationships"><Relationship Id="rId1" Type="http://schemas.openxmlformats.org/officeDocument/2006/relationships/package" Target="../embeddings/Microsoft_Excel_Worksheet58.xlsx"/></Relationships>
</file>

<file path=ppt/charts/_rels/chart59.xml.rels><?xml version="1.0" encoding="UTF-8" standalone="yes"?>
<Relationships xmlns="http://schemas.openxmlformats.org/package/2006/relationships"><Relationship Id="rId1" Type="http://schemas.openxmlformats.org/officeDocument/2006/relationships/package" Target="../embeddings/Microsoft_Excel_Worksheet59.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Kjønn?</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Sheet1!$A$2:$A$3</c:f>
              <c:strCache>
                <c:ptCount val="2"/>
                <c:pt idx="0">
                  <c:v>Mann</c:v>
                </c:pt>
                <c:pt idx="1">
                  <c:v>Kvinne</c:v>
                </c:pt>
              </c:strCache>
            </c:strRef>
          </c:cat>
          <c:val>
            <c:numRef>
              <c:f>Sheet1!$B$2:$B$3</c:f>
              <c:numCache>
                <c:formatCode>0.0%</c:formatCode>
                <c:ptCount val="2"/>
                <c:pt idx="0">
                  <c:v>48.507462686567166</c:v>
                </c:pt>
                <c:pt idx="1">
                  <c:v>51.492537313432834</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42727296"/>
        <c:axId val="42728832"/>
      </c:barChart>
      <c:catAx>
        <c:axId val="42727296"/>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42728832"/>
        <c:crosses val="autoZero"/>
        <c:auto val="1"/>
        <c:lblAlgn val="ctr"/>
        <c:lblOffset val="100"/>
        <c:noMultiLvlLbl val="1"/>
      </c:catAx>
      <c:valAx>
        <c:axId val="42728832"/>
        <c:scaling>
          <c:orientation val="minMax"/>
          <c:max val="100"/>
        </c:scaling>
        <c:delete val="0"/>
        <c:axPos val="l"/>
        <c:majorGridlines>
          <c:spPr>
            <a:ln w="12700" cmpd="sng">
              <a:solidFill>
                <a:srgbClr val="D3D3D3"/>
              </a:solidFill>
              <a:prstDash val="solid"/>
            </a:ln>
          </c:spPr>
        </c:majorGridlines>
        <c:title>
          <c:tx>
            <c:rich>
              <a:bodyPr/>
              <a:lstStyle/>
              <a:p>
                <a:pPr>
                  <a:defRPr sz="1000"/>
                </a:pPr>
                <a:r>
                  <a:rPr lang="nb-NO"/>
                  <a:t>Prosent</a:t>
                </a:r>
              </a:p>
            </c:rich>
          </c:tx>
          <c:layout/>
          <c:overlay val="0"/>
        </c:title>
        <c:numFmt formatCode="0%" sourceLinked="0"/>
        <c:majorTickMark val="cross"/>
        <c:minorTickMark val="cross"/>
        <c:tickLblPos val="nextTo"/>
        <c:spPr>
          <a:ln>
            <a:noFill/>
          </a:ln>
        </c:spPr>
        <c:txPr>
          <a:bodyPr/>
          <a:lstStyle/>
          <a:p>
            <a:pPr>
              <a:defRPr sz="1000"/>
            </a:pPr>
            <a:endParaRPr lang="nb-NO"/>
          </a:p>
        </c:txPr>
        <c:crossAx val="42727296"/>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Har du tidligere vært i arbeid?</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Lbls>
            <c:numFmt formatCode="0" sourceLinked="0"/>
            <c:txPr>
              <a:bodyPr/>
              <a:lstStyle/>
              <a:p>
                <a:pPr>
                  <a:defRPr sz="1000"/>
                </a:pPr>
                <a:endParaRPr lang="nb-NO"/>
              </a:p>
            </c:txPr>
            <c:showLegendKey val="0"/>
            <c:showVal val="1"/>
            <c:showCatName val="0"/>
            <c:showSerName val="0"/>
            <c:showPercent val="0"/>
            <c:showBubbleSize val="0"/>
            <c:showLeaderLines val="0"/>
          </c:dLbls>
          <c:cat>
            <c:strRef>
              <c:f>Sheet1!$A$2:$A$5</c:f>
              <c:strCache>
                <c:ptCount val="4"/>
                <c:pt idx="0">
                  <c:v>1</c:v>
                </c:pt>
                <c:pt idx="1">
                  <c:v>2</c:v>
                </c:pt>
                <c:pt idx="2">
                  <c:v>3</c:v>
                </c:pt>
                <c:pt idx="3">
                  <c:v>4</c:v>
                </c:pt>
              </c:strCache>
            </c:strRef>
          </c:cat>
          <c:val>
            <c:numRef>
              <c:f>Sheet1!$B$2:$B$5</c:f>
              <c:numCache>
                <c:formatCode>0</c:formatCode>
                <c:ptCount val="4"/>
                <c:pt idx="0">
                  <c:v>21</c:v>
                </c:pt>
                <c:pt idx="1">
                  <c:v>6</c:v>
                </c:pt>
                <c:pt idx="2">
                  <c:v>10</c:v>
                </c:pt>
                <c:pt idx="3">
                  <c:v>14</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81902976"/>
        <c:axId val="81917056"/>
      </c:barChart>
      <c:catAx>
        <c:axId val="81902976"/>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81917056"/>
        <c:crosses val="autoZero"/>
        <c:auto val="1"/>
        <c:lblAlgn val="ctr"/>
        <c:lblOffset val="100"/>
        <c:noMultiLvlLbl val="1"/>
      </c:catAx>
      <c:valAx>
        <c:axId val="81917056"/>
        <c:scaling>
          <c:orientation val="minMax"/>
          <c:min val="0"/>
        </c:scaling>
        <c:delete val="0"/>
        <c:axPos val="l"/>
        <c:majorGridlines>
          <c:spPr>
            <a:ln w="12700" cmpd="sng">
              <a:solidFill>
                <a:srgbClr val="D3D3D3"/>
              </a:solidFill>
              <a:prstDash val="solid"/>
            </a:ln>
          </c:spPr>
        </c:majorGridlines>
        <c:title>
          <c:tx>
            <c:rich>
              <a:bodyPr/>
              <a:lstStyle/>
              <a:p>
                <a:pPr>
                  <a:defRPr sz="1000"/>
                </a:pPr>
                <a:r>
                  <a:t>Antall</a:t>
                </a:r>
              </a:p>
            </c:rich>
          </c:tx>
          <c:overlay val="0"/>
        </c:title>
        <c:numFmt formatCode="General" sourceLinked="0"/>
        <c:majorTickMark val="cross"/>
        <c:minorTickMark val="cross"/>
        <c:tickLblPos val="nextTo"/>
        <c:spPr>
          <a:ln>
            <a:noFill/>
          </a:ln>
        </c:spPr>
        <c:txPr>
          <a:bodyPr/>
          <a:lstStyle/>
          <a:p>
            <a:pPr>
              <a:defRPr sz="1000"/>
            </a:pPr>
            <a:endParaRPr lang="nb-NO"/>
          </a:p>
        </c:txPr>
        <c:crossAx val="81902976"/>
        <c:crosses val="autoZero"/>
        <c:crossBetween val="between"/>
      </c:valAx>
    </c:plotArea>
    <c:plotVisOnly val="1"/>
    <c:dispBlanksAs val="zero"/>
    <c:showDLblsOverMax val="1"/>
  </c:chart>
  <c:txPr>
    <a:bodyPr/>
    <a:lstStyle/>
    <a:p>
      <a:pPr>
        <a:defRPr sz="1800"/>
      </a:pPr>
      <a:endParaRPr lang="nb-NO"/>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Har du tidligere vært i arbeid?</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Lbls>
            <c:numFmt formatCode="0" sourceLinked="0"/>
            <c:txPr>
              <a:bodyPr/>
              <a:lstStyle/>
              <a:p>
                <a:pPr>
                  <a:defRPr sz="1000"/>
                </a:pPr>
                <a:endParaRPr lang="nb-NO"/>
              </a:p>
            </c:txPr>
            <c:showLegendKey val="0"/>
            <c:showVal val="1"/>
            <c:showCatName val="0"/>
            <c:showSerName val="0"/>
            <c:showPercent val="0"/>
            <c:showBubbleSize val="0"/>
            <c:showLeaderLines val="0"/>
          </c:dLbls>
          <c:cat>
            <c:strRef>
              <c:f>Sheet1!$A$2:$A$5</c:f>
              <c:strCache>
                <c:ptCount val="4"/>
                <c:pt idx="0">
                  <c:v>1</c:v>
                </c:pt>
                <c:pt idx="1">
                  <c:v>2</c:v>
                </c:pt>
                <c:pt idx="2">
                  <c:v>3</c:v>
                </c:pt>
                <c:pt idx="3">
                  <c:v>4</c:v>
                </c:pt>
              </c:strCache>
            </c:strRef>
          </c:cat>
          <c:val>
            <c:numRef>
              <c:f>Sheet1!$B$2:$B$5</c:f>
              <c:numCache>
                <c:formatCode>0</c:formatCode>
                <c:ptCount val="4"/>
                <c:pt idx="0">
                  <c:v>21</c:v>
                </c:pt>
                <c:pt idx="1">
                  <c:v>6</c:v>
                </c:pt>
                <c:pt idx="2">
                  <c:v>10</c:v>
                </c:pt>
                <c:pt idx="3">
                  <c:v>14</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82556416"/>
        <c:axId val="82557952"/>
      </c:barChart>
      <c:catAx>
        <c:axId val="82556416"/>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82557952"/>
        <c:crosses val="autoZero"/>
        <c:auto val="1"/>
        <c:lblAlgn val="ctr"/>
        <c:lblOffset val="100"/>
        <c:noMultiLvlLbl val="1"/>
      </c:catAx>
      <c:valAx>
        <c:axId val="82557952"/>
        <c:scaling>
          <c:orientation val="minMax"/>
          <c:min val="0"/>
        </c:scaling>
        <c:delete val="0"/>
        <c:axPos val="l"/>
        <c:majorGridlines>
          <c:spPr>
            <a:ln w="12700" cmpd="sng">
              <a:solidFill>
                <a:srgbClr val="D3D3D3"/>
              </a:solidFill>
              <a:prstDash val="solid"/>
            </a:ln>
          </c:spPr>
        </c:majorGridlines>
        <c:title>
          <c:tx>
            <c:rich>
              <a:bodyPr/>
              <a:lstStyle/>
              <a:p>
                <a:pPr>
                  <a:defRPr sz="1000"/>
                </a:pPr>
                <a:r>
                  <a:t>Antall</a:t>
                </a:r>
              </a:p>
            </c:rich>
          </c:tx>
          <c:overlay val="0"/>
        </c:title>
        <c:numFmt formatCode="General" sourceLinked="0"/>
        <c:majorTickMark val="cross"/>
        <c:minorTickMark val="cross"/>
        <c:tickLblPos val="nextTo"/>
        <c:spPr>
          <a:ln>
            <a:noFill/>
          </a:ln>
        </c:spPr>
        <c:txPr>
          <a:bodyPr/>
          <a:lstStyle/>
          <a:p>
            <a:pPr>
              <a:defRPr sz="1000"/>
            </a:pPr>
            <a:endParaRPr lang="nb-NO"/>
          </a:p>
        </c:txPr>
        <c:crossAx val="82556416"/>
        <c:crosses val="autoZero"/>
        <c:crossBetween val="between"/>
      </c:valAx>
    </c:plotArea>
    <c:plotVisOnly val="1"/>
    <c:dispBlanksAs val="zero"/>
    <c:showDLblsOverMax val="1"/>
  </c:chart>
  <c:txPr>
    <a:bodyPr/>
    <a:lstStyle/>
    <a:p>
      <a:pPr>
        <a:defRPr sz="1800"/>
      </a:pPr>
      <a:endParaRPr lang="nb-NO"/>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I hvor mange år har du vært i arbeid?</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Sheet1!$A$2:$A$5</c:f>
              <c:strCache>
                <c:ptCount val="4"/>
                <c:pt idx="0">
                  <c:v>1</c:v>
                </c:pt>
                <c:pt idx="1">
                  <c:v>2</c:v>
                </c:pt>
                <c:pt idx="2">
                  <c:v>3</c:v>
                </c:pt>
                <c:pt idx="3">
                  <c:v>4</c:v>
                </c:pt>
              </c:strCache>
            </c:strRef>
          </c:cat>
          <c:val>
            <c:numRef>
              <c:f>Sheet1!$B$2:$B$5</c:f>
              <c:numCache>
                <c:formatCode>0.0%</c:formatCode>
                <c:ptCount val="4"/>
                <c:pt idx="0">
                  <c:v>17.910447761194028</c:v>
                </c:pt>
                <c:pt idx="1">
                  <c:v>22.388059701492537</c:v>
                </c:pt>
                <c:pt idx="2">
                  <c:v>40.298507462686565</c:v>
                </c:pt>
                <c:pt idx="3">
                  <c:v>19.402985074626866</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85005056"/>
        <c:axId val="85006592"/>
      </c:barChart>
      <c:catAx>
        <c:axId val="85005056"/>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85006592"/>
        <c:crosses val="autoZero"/>
        <c:auto val="1"/>
        <c:lblAlgn val="ctr"/>
        <c:lblOffset val="100"/>
        <c:noMultiLvlLbl val="1"/>
      </c:catAx>
      <c:valAx>
        <c:axId val="85006592"/>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85005056"/>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I hvor mange år har du vært i arbeid?</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Sheet1!$A$2:$A$5</c:f>
              <c:strCache>
                <c:ptCount val="4"/>
                <c:pt idx="0">
                  <c:v>1</c:v>
                </c:pt>
                <c:pt idx="1">
                  <c:v>2</c:v>
                </c:pt>
                <c:pt idx="2">
                  <c:v>3</c:v>
                </c:pt>
                <c:pt idx="3">
                  <c:v>4</c:v>
                </c:pt>
              </c:strCache>
            </c:strRef>
          </c:cat>
          <c:val>
            <c:numRef>
              <c:f>Sheet1!$B$2:$B$5</c:f>
              <c:numCache>
                <c:formatCode>0.0%</c:formatCode>
                <c:ptCount val="4"/>
                <c:pt idx="0">
                  <c:v>17.910447761194028</c:v>
                </c:pt>
                <c:pt idx="1">
                  <c:v>22.388059701492537</c:v>
                </c:pt>
                <c:pt idx="2">
                  <c:v>40.298507462686565</c:v>
                </c:pt>
                <c:pt idx="3">
                  <c:v>19.402985074626866</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86411904"/>
        <c:axId val="86417792"/>
      </c:barChart>
      <c:catAx>
        <c:axId val="86411904"/>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86417792"/>
        <c:crosses val="autoZero"/>
        <c:auto val="1"/>
        <c:lblAlgn val="ctr"/>
        <c:lblOffset val="100"/>
        <c:noMultiLvlLbl val="1"/>
      </c:catAx>
      <c:valAx>
        <c:axId val="86417792"/>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86411904"/>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Hvor lenge har du vært i arbeidspraksis eller på arbeidsutprøving?</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Sheet1!$A$2:$A$5</c:f>
              <c:strCache>
                <c:ptCount val="4"/>
                <c:pt idx="0">
                  <c:v>1</c:v>
                </c:pt>
                <c:pt idx="1">
                  <c:v>2</c:v>
                </c:pt>
                <c:pt idx="2">
                  <c:v>3</c:v>
                </c:pt>
                <c:pt idx="3">
                  <c:v>4</c:v>
                </c:pt>
              </c:strCache>
            </c:strRef>
          </c:cat>
          <c:val>
            <c:numRef>
              <c:f>Sheet1!$B$2:$B$5</c:f>
              <c:numCache>
                <c:formatCode>0.0%</c:formatCode>
                <c:ptCount val="4"/>
                <c:pt idx="0">
                  <c:v>50</c:v>
                </c:pt>
                <c:pt idx="1">
                  <c:v>25</c:v>
                </c:pt>
                <c:pt idx="2">
                  <c:v>0</c:v>
                </c:pt>
                <c:pt idx="3">
                  <c:v>25</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85121664"/>
        <c:axId val="85197184"/>
      </c:barChart>
      <c:catAx>
        <c:axId val="85121664"/>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85197184"/>
        <c:crosses val="autoZero"/>
        <c:auto val="1"/>
        <c:lblAlgn val="ctr"/>
        <c:lblOffset val="100"/>
        <c:noMultiLvlLbl val="1"/>
      </c:catAx>
      <c:valAx>
        <c:axId val="85197184"/>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85121664"/>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Hvor lenge har du vært i arbeidspraksis eller på arbeidsutprøving?</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Sheet1!$A$2:$A$5</c:f>
              <c:strCache>
                <c:ptCount val="4"/>
                <c:pt idx="0">
                  <c:v>1</c:v>
                </c:pt>
                <c:pt idx="1">
                  <c:v>2</c:v>
                </c:pt>
                <c:pt idx="2">
                  <c:v>3</c:v>
                </c:pt>
                <c:pt idx="3">
                  <c:v>4</c:v>
                </c:pt>
              </c:strCache>
            </c:strRef>
          </c:cat>
          <c:val>
            <c:numRef>
              <c:f>Sheet1!$B$2:$B$5</c:f>
              <c:numCache>
                <c:formatCode>0.0%</c:formatCode>
                <c:ptCount val="4"/>
                <c:pt idx="0">
                  <c:v>50</c:v>
                </c:pt>
                <c:pt idx="1">
                  <c:v>25</c:v>
                </c:pt>
                <c:pt idx="2">
                  <c:v>0</c:v>
                </c:pt>
                <c:pt idx="3">
                  <c:v>25</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85259008"/>
        <c:axId val="85260544"/>
      </c:barChart>
      <c:catAx>
        <c:axId val="85259008"/>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85260544"/>
        <c:crosses val="autoZero"/>
        <c:auto val="1"/>
        <c:lblAlgn val="ctr"/>
        <c:lblOffset val="100"/>
        <c:noMultiLvlLbl val="1"/>
      </c:catAx>
      <c:valAx>
        <c:axId val="85260544"/>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85259008"/>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I hvilken grad er målsetningen din å komme i ordinært lønnsarbeid &lt;br /&gt;etter endt arbeidspraksis eller arbeidsutprøving?</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Pt>
            <c:idx val="4"/>
            <c:invertIfNegative val="1"/>
            <c:bubble3D val="0"/>
            <c:spPr>
              <a:solidFill>
                <a:srgbClr val="B22222"/>
              </a:solidFill>
            </c:spPr>
          </c:dPt>
          <c:dPt>
            <c:idx val="5"/>
            <c:invertIfNegative val="1"/>
            <c:bubble3D val="0"/>
            <c:spPr>
              <a:solidFill>
                <a:srgbClr val="FFA500"/>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Sheet1!$A$2:$A$7</c:f>
              <c:strCache>
                <c:ptCount val="6"/>
                <c:pt idx="0">
                  <c:v>1</c:v>
                </c:pt>
                <c:pt idx="1">
                  <c:v>2</c:v>
                </c:pt>
                <c:pt idx="2">
                  <c:v>3</c:v>
                </c:pt>
                <c:pt idx="3">
                  <c:v>4</c:v>
                </c:pt>
                <c:pt idx="4">
                  <c:v>5</c:v>
                </c:pt>
                <c:pt idx="5">
                  <c:v>6</c:v>
                </c:pt>
              </c:strCache>
            </c:strRef>
          </c:cat>
          <c:val>
            <c:numRef>
              <c:f>Sheet1!$B$2:$B$7</c:f>
              <c:numCache>
                <c:formatCode>0.0%</c:formatCode>
                <c:ptCount val="6"/>
                <c:pt idx="0">
                  <c:v>25</c:v>
                </c:pt>
                <c:pt idx="1">
                  <c:v>0</c:v>
                </c:pt>
                <c:pt idx="2">
                  <c:v>0</c:v>
                </c:pt>
                <c:pt idx="3">
                  <c:v>25</c:v>
                </c:pt>
                <c:pt idx="4">
                  <c:v>0</c:v>
                </c:pt>
                <c:pt idx="5">
                  <c:v>50</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96798208"/>
        <c:axId val="96799744"/>
      </c:barChart>
      <c:catAx>
        <c:axId val="96798208"/>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96799744"/>
        <c:crosses val="autoZero"/>
        <c:auto val="1"/>
        <c:lblAlgn val="ctr"/>
        <c:lblOffset val="100"/>
        <c:noMultiLvlLbl val="1"/>
      </c:catAx>
      <c:valAx>
        <c:axId val="96799744"/>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96798208"/>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Hva er stillingsprosenten din idag?</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Pt>
            <c:idx val="4"/>
            <c:invertIfNegative val="1"/>
            <c:bubble3D val="0"/>
            <c:spPr>
              <a:solidFill>
                <a:srgbClr val="B22222"/>
              </a:solidFill>
            </c:spPr>
          </c:dPt>
          <c:dPt>
            <c:idx val="5"/>
            <c:invertIfNegative val="1"/>
            <c:bubble3D val="0"/>
            <c:spPr>
              <a:solidFill>
                <a:srgbClr val="FFA500"/>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Sheet1!$A$2:$A$7</c:f>
              <c:strCache>
                <c:ptCount val="6"/>
                <c:pt idx="0">
                  <c:v>1</c:v>
                </c:pt>
                <c:pt idx="1">
                  <c:v>2</c:v>
                </c:pt>
                <c:pt idx="2">
                  <c:v>3</c:v>
                </c:pt>
                <c:pt idx="3">
                  <c:v>4</c:v>
                </c:pt>
                <c:pt idx="4">
                  <c:v>5</c:v>
                </c:pt>
                <c:pt idx="5">
                  <c:v>6</c:v>
                </c:pt>
              </c:strCache>
            </c:strRef>
          </c:cat>
          <c:val>
            <c:numRef>
              <c:f>Sheet1!$B$2:$B$7</c:f>
              <c:numCache>
                <c:formatCode>0.0%</c:formatCode>
                <c:ptCount val="6"/>
                <c:pt idx="0">
                  <c:v>29.72972972972973</c:v>
                </c:pt>
                <c:pt idx="1">
                  <c:v>5.4054054054054053</c:v>
                </c:pt>
                <c:pt idx="2">
                  <c:v>14.864864864864865</c:v>
                </c:pt>
                <c:pt idx="3">
                  <c:v>36.486486486486484</c:v>
                </c:pt>
                <c:pt idx="4">
                  <c:v>10.810810810810811</c:v>
                </c:pt>
                <c:pt idx="5">
                  <c:v>2.7027027027027026</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96916608"/>
        <c:axId val="96918144"/>
      </c:barChart>
      <c:catAx>
        <c:axId val="96916608"/>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96918144"/>
        <c:crosses val="autoZero"/>
        <c:auto val="1"/>
        <c:lblAlgn val="ctr"/>
        <c:lblOffset val="100"/>
        <c:noMultiLvlLbl val="1"/>
      </c:catAx>
      <c:valAx>
        <c:axId val="96918144"/>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96916608"/>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Har du hatt en annen stillingsprosent tidligere?</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Sheet1!$A$2:$A$5</c:f>
              <c:strCache>
                <c:ptCount val="4"/>
                <c:pt idx="0">
                  <c:v>1</c:v>
                </c:pt>
                <c:pt idx="1">
                  <c:v>2</c:v>
                </c:pt>
                <c:pt idx="2">
                  <c:v>3</c:v>
                </c:pt>
                <c:pt idx="3">
                  <c:v>4</c:v>
                </c:pt>
              </c:strCache>
            </c:strRef>
          </c:cat>
          <c:val>
            <c:numRef>
              <c:f>Sheet1!$B$2:$B$5</c:f>
              <c:numCache>
                <c:formatCode>0.0%</c:formatCode>
                <c:ptCount val="4"/>
                <c:pt idx="0">
                  <c:v>45.098039215686278</c:v>
                </c:pt>
                <c:pt idx="1">
                  <c:v>13.725490196078431</c:v>
                </c:pt>
                <c:pt idx="2">
                  <c:v>5.882352941176471</c:v>
                </c:pt>
                <c:pt idx="3">
                  <c:v>35.294117647058826</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98247808"/>
        <c:axId val="98249344"/>
      </c:barChart>
      <c:catAx>
        <c:axId val="98247808"/>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98249344"/>
        <c:crosses val="autoZero"/>
        <c:auto val="1"/>
        <c:lblAlgn val="ctr"/>
        <c:lblOffset val="100"/>
        <c:noMultiLvlLbl val="1"/>
      </c:catAx>
      <c:valAx>
        <c:axId val="98249344"/>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98247808"/>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 </c:v>
                </c:pt>
              </c:strCache>
            </c:strRef>
          </c:tx>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Pt>
            <c:idx val="4"/>
            <c:invertIfNegative val="1"/>
            <c:bubble3D val="0"/>
            <c:spPr>
              <a:solidFill>
                <a:srgbClr val="B22222"/>
              </a:solidFill>
            </c:spPr>
          </c:dPt>
          <c:dLbls>
            <c:numFmt formatCode="0.00" sourceLinked="0"/>
            <c:txPr>
              <a:bodyPr/>
              <a:lstStyle/>
              <a:p>
                <a:pPr>
                  <a:defRPr sz="1000"/>
                </a:pPr>
                <a:endParaRPr lang="nb-NO"/>
              </a:p>
            </c:txPr>
            <c:showLegendKey val="0"/>
            <c:showVal val="1"/>
            <c:showCatName val="0"/>
            <c:showSerName val="0"/>
            <c:showPercent val="0"/>
            <c:showBubbleSize val="0"/>
            <c:showLeaderLines val="0"/>
          </c:dLbls>
          <c:cat>
            <c:strRef>
              <c:f>Sheet1!$A$2:$A$6</c:f>
              <c:strCache>
                <c:ptCount val="5"/>
                <c:pt idx="0">
                  <c:v>1</c:v>
                </c:pt>
                <c:pt idx="1">
                  <c:v>2</c:v>
                </c:pt>
                <c:pt idx="2">
                  <c:v>3</c:v>
                </c:pt>
                <c:pt idx="3">
                  <c:v>4</c:v>
                </c:pt>
                <c:pt idx="4">
                  <c:v>5</c:v>
                </c:pt>
              </c:strCache>
            </c:strRef>
          </c:cat>
          <c:val>
            <c:numRef>
              <c:f>Sheet1!$B$2:$B$6</c:f>
              <c:numCache>
                <c:formatCode>0.00</c:formatCode>
                <c:ptCount val="5"/>
                <c:pt idx="0">
                  <c:v>5.0227000000000004</c:v>
                </c:pt>
                <c:pt idx="1">
                  <c:v>4.9302000000000001</c:v>
                </c:pt>
                <c:pt idx="2">
                  <c:v>5.0227000000000004</c:v>
                </c:pt>
                <c:pt idx="3">
                  <c:v>5.0227000000000004</c:v>
                </c:pt>
                <c:pt idx="4">
                  <c:v>5.3635999999999999</c:v>
                </c:pt>
              </c:numCache>
            </c:numRef>
          </c:val>
        </c:ser>
        <c:dLbls>
          <c:showLegendKey val="0"/>
          <c:showVal val="0"/>
          <c:showCatName val="0"/>
          <c:showSerName val="0"/>
          <c:showPercent val="0"/>
          <c:showBubbleSize val="0"/>
        </c:dLbls>
        <c:gapWidth val="40"/>
        <c:axId val="98008064"/>
        <c:axId val="98006144"/>
      </c:barChart>
      <c:valAx>
        <c:axId val="98006144"/>
        <c:scaling>
          <c:orientation val="minMax"/>
          <c:max val="6"/>
          <c:min val="0"/>
        </c:scaling>
        <c:delete val="0"/>
        <c:axPos val="b"/>
        <c:majorGridlines>
          <c:spPr>
            <a:ln w="12700" cmpd="sng">
              <a:solidFill>
                <a:srgbClr val="D3D3D3"/>
              </a:solidFill>
              <a:prstDash val="solid"/>
            </a:ln>
          </c:spPr>
        </c:majorGridlines>
        <c:title>
          <c:tx>
            <c:rich>
              <a:bodyPr/>
              <a:lstStyle/>
              <a:p>
                <a:pPr>
                  <a:defRPr sz="1000"/>
                </a:pPr>
                <a:r>
                  <a:t>Gjennomsnitt</a:t>
                </a:r>
              </a:p>
            </c:rich>
          </c:tx>
          <c:overlay val="0"/>
        </c:title>
        <c:numFmt formatCode="General" sourceLinked="0"/>
        <c:majorTickMark val="cross"/>
        <c:minorTickMark val="cross"/>
        <c:tickLblPos val="nextTo"/>
        <c:spPr>
          <a:ln>
            <a:noFill/>
          </a:ln>
        </c:spPr>
        <c:txPr>
          <a:bodyPr/>
          <a:lstStyle/>
          <a:p>
            <a:pPr>
              <a:defRPr sz="1000"/>
            </a:pPr>
            <a:endParaRPr lang="nb-NO"/>
          </a:p>
        </c:txPr>
        <c:crossAx val="98008064"/>
        <c:crosses val="max"/>
        <c:crossBetween val="between"/>
        <c:majorUnit val="1"/>
      </c:valAx>
      <c:catAx>
        <c:axId val="98008064"/>
        <c:scaling>
          <c:orientation val="maxMin"/>
        </c:scaling>
        <c:delete val="0"/>
        <c:axPos val="l"/>
        <c:numFmt formatCode="General" sourceLinked="1"/>
        <c:majorTickMark val="cross"/>
        <c:minorTickMark val="cross"/>
        <c:tickLblPos val="nextTo"/>
        <c:spPr>
          <a:ln>
            <a:noFill/>
          </a:ln>
        </c:spPr>
        <c:txPr>
          <a:bodyPr/>
          <a:lstStyle/>
          <a:p>
            <a:pPr>
              <a:defRPr sz="1000"/>
            </a:pPr>
            <a:endParaRPr lang="nb-NO"/>
          </a:p>
        </c:txPr>
        <c:crossAx val="98006144"/>
        <c:crosses val="autoZero"/>
        <c:auto val="1"/>
        <c:lblAlgn val="ctr"/>
        <c:lblOffset val="100"/>
        <c:noMultiLvlLbl val="1"/>
      </c:catAx>
    </c:plotArea>
    <c:plotVisOnly val="1"/>
    <c:dispBlanksAs val="zero"/>
    <c:showDLblsOverMax val="1"/>
  </c:chart>
  <c:txPr>
    <a:bodyPr/>
    <a:lstStyle/>
    <a:p>
      <a:pPr>
        <a:defRPr sz="1800"/>
      </a:pPr>
      <a:endParaRPr lang="nb-NO"/>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Kjønn?</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Sheet1!$A$2:$A$3</c:f>
              <c:strCache>
                <c:ptCount val="2"/>
                <c:pt idx="0">
                  <c:v>Mann</c:v>
                </c:pt>
                <c:pt idx="1">
                  <c:v>Kvinne</c:v>
                </c:pt>
              </c:strCache>
            </c:strRef>
          </c:cat>
          <c:val>
            <c:numRef>
              <c:f>Sheet1!$B$2:$B$3</c:f>
              <c:numCache>
                <c:formatCode>0.0%</c:formatCode>
                <c:ptCount val="2"/>
                <c:pt idx="0">
                  <c:v>48.507462686567166</c:v>
                </c:pt>
                <c:pt idx="1">
                  <c:v>51.492537313432834</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45230720"/>
        <c:axId val="45240704"/>
      </c:barChart>
      <c:catAx>
        <c:axId val="45230720"/>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45240704"/>
        <c:crosses val="autoZero"/>
        <c:auto val="1"/>
        <c:lblAlgn val="ctr"/>
        <c:lblOffset val="100"/>
        <c:noMultiLvlLbl val="1"/>
      </c:catAx>
      <c:valAx>
        <c:axId val="45240704"/>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45230720"/>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Jeg stortrives i jobben min </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Pt>
            <c:idx val="4"/>
            <c:invertIfNegative val="1"/>
            <c:bubble3D val="0"/>
            <c:spPr>
              <a:solidFill>
                <a:srgbClr val="B22222"/>
              </a:solidFill>
            </c:spPr>
          </c:dPt>
          <c:dPt>
            <c:idx val="5"/>
            <c:invertIfNegative val="1"/>
            <c:bubble3D val="0"/>
            <c:spPr>
              <a:solidFill>
                <a:srgbClr val="FFA500"/>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Sheet1!$A$2:$A$7</c:f>
              <c:strCache>
                <c:ptCount val="6"/>
                <c:pt idx="0">
                  <c:v>1</c:v>
                </c:pt>
                <c:pt idx="1">
                  <c:v>2</c:v>
                </c:pt>
                <c:pt idx="2">
                  <c:v>3</c:v>
                </c:pt>
                <c:pt idx="3">
                  <c:v>4</c:v>
                </c:pt>
                <c:pt idx="4">
                  <c:v>5</c:v>
                </c:pt>
                <c:pt idx="5">
                  <c:v>6</c:v>
                </c:pt>
              </c:strCache>
            </c:strRef>
          </c:cat>
          <c:val>
            <c:numRef>
              <c:f>Sheet1!$B$2:$B$7</c:f>
              <c:numCache>
                <c:formatCode>0.0%</c:formatCode>
                <c:ptCount val="6"/>
                <c:pt idx="0">
                  <c:v>2.2727272727272729</c:v>
                </c:pt>
                <c:pt idx="1">
                  <c:v>0</c:v>
                </c:pt>
                <c:pt idx="2">
                  <c:v>2.2727272727272729</c:v>
                </c:pt>
                <c:pt idx="3">
                  <c:v>22.727272727272727</c:v>
                </c:pt>
                <c:pt idx="4">
                  <c:v>34.090909090909093</c:v>
                </c:pt>
                <c:pt idx="5">
                  <c:v>38.636363636363633</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98128256"/>
        <c:axId val="98109312"/>
      </c:barChart>
      <c:valAx>
        <c:axId val="98109312"/>
        <c:scaling>
          <c:orientation val="minMax"/>
          <c:max val="100"/>
        </c:scaling>
        <c:delete val="0"/>
        <c:axPos val="b"/>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98128256"/>
        <c:crosses val="max"/>
        <c:crossBetween val="between"/>
        <c:dispUnits>
          <c:builtInUnit val="hundreds"/>
        </c:dispUnits>
      </c:valAx>
      <c:catAx>
        <c:axId val="98128256"/>
        <c:scaling>
          <c:orientation val="maxMin"/>
        </c:scaling>
        <c:delete val="0"/>
        <c:axPos val="l"/>
        <c:numFmt formatCode="General" sourceLinked="1"/>
        <c:majorTickMark val="cross"/>
        <c:minorTickMark val="cross"/>
        <c:tickLblPos val="nextTo"/>
        <c:spPr>
          <a:ln>
            <a:noFill/>
          </a:ln>
        </c:spPr>
        <c:txPr>
          <a:bodyPr/>
          <a:lstStyle/>
          <a:p>
            <a:pPr>
              <a:defRPr sz="1000"/>
            </a:pPr>
            <a:endParaRPr lang="nb-NO"/>
          </a:p>
        </c:txPr>
        <c:crossAx val="98109312"/>
        <c:crosses val="autoZero"/>
        <c:auto val="1"/>
        <c:lblAlgn val="ctr"/>
        <c:lblOffset val="100"/>
        <c:noMultiLvlLbl val="1"/>
      </c:catAx>
    </c:plotArea>
    <c:plotVisOnly val="1"/>
    <c:dispBlanksAs val="zero"/>
    <c:showDLblsOverMax val="1"/>
  </c:chart>
  <c:txPr>
    <a:bodyPr/>
    <a:lstStyle/>
    <a:p>
      <a:pPr>
        <a:defRPr sz="1800"/>
      </a:pPr>
      <a:endParaRPr lang="nb-NO"/>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Jeg har en jobb som er relevant for min utdannelse</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Pt>
            <c:idx val="4"/>
            <c:invertIfNegative val="1"/>
            <c:bubble3D val="0"/>
            <c:spPr>
              <a:solidFill>
                <a:srgbClr val="B22222"/>
              </a:solidFill>
            </c:spPr>
          </c:dPt>
          <c:dPt>
            <c:idx val="5"/>
            <c:invertIfNegative val="1"/>
            <c:bubble3D val="0"/>
            <c:spPr>
              <a:solidFill>
                <a:srgbClr val="FFA500"/>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Sheet1!$A$2:$A$7</c:f>
              <c:strCache>
                <c:ptCount val="6"/>
                <c:pt idx="0">
                  <c:v>1</c:v>
                </c:pt>
                <c:pt idx="1">
                  <c:v>2</c:v>
                </c:pt>
                <c:pt idx="2">
                  <c:v>3</c:v>
                </c:pt>
                <c:pt idx="3">
                  <c:v>4</c:v>
                </c:pt>
                <c:pt idx="4">
                  <c:v>5</c:v>
                </c:pt>
                <c:pt idx="5">
                  <c:v>6</c:v>
                </c:pt>
              </c:strCache>
            </c:strRef>
          </c:cat>
          <c:val>
            <c:numRef>
              <c:f>Sheet1!$B$2:$B$7</c:f>
              <c:numCache>
                <c:formatCode>0.0%</c:formatCode>
                <c:ptCount val="6"/>
                <c:pt idx="0">
                  <c:v>6.9767441860465116</c:v>
                </c:pt>
                <c:pt idx="1">
                  <c:v>4.6511627906976747</c:v>
                </c:pt>
                <c:pt idx="2">
                  <c:v>6.9767441860465116</c:v>
                </c:pt>
                <c:pt idx="3">
                  <c:v>9.3023255813953494</c:v>
                </c:pt>
                <c:pt idx="4">
                  <c:v>13.953488372093023</c:v>
                </c:pt>
                <c:pt idx="5">
                  <c:v>58.139534883720927</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98661504"/>
        <c:axId val="98650752"/>
      </c:barChart>
      <c:valAx>
        <c:axId val="98650752"/>
        <c:scaling>
          <c:orientation val="minMax"/>
          <c:max val="100"/>
        </c:scaling>
        <c:delete val="0"/>
        <c:axPos val="b"/>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98661504"/>
        <c:crosses val="max"/>
        <c:crossBetween val="between"/>
        <c:dispUnits>
          <c:builtInUnit val="hundreds"/>
        </c:dispUnits>
      </c:valAx>
      <c:catAx>
        <c:axId val="98661504"/>
        <c:scaling>
          <c:orientation val="maxMin"/>
        </c:scaling>
        <c:delete val="0"/>
        <c:axPos val="l"/>
        <c:numFmt formatCode="General" sourceLinked="1"/>
        <c:majorTickMark val="cross"/>
        <c:minorTickMark val="cross"/>
        <c:tickLblPos val="nextTo"/>
        <c:spPr>
          <a:ln>
            <a:noFill/>
          </a:ln>
        </c:spPr>
        <c:txPr>
          <a:bodyPr/>
          <a:lstStyle/>
          <a:p>
            <a:pPr>
              <a:defRPr sz="1000"/>
            </a:pPr>
            <a:endParaRPr lang="nb-NO"/>
          </a:p>
        </c:txPr>
        <c:crossAx val="98650752"/>
        <c:crosses val="autoZero"/>
        <c:auto val="1"/>
        <c:lblAlgn val="ctr"/>
        <c:lblOffset val="100"/>
        <c:noMultiLvlLbl val="1"/>
      </c:catAx>
    </c:plotArea>
    <c:plotVisOnly val="1"/>
    <c:dispBlanksAs val="zero"/>
    <c:showDLblsOverMax val="1"/>
  </c:chart>
  <c:txPr>
    <a:bodyPr/>
    <a:lstStyle/>
    <a:p>
      <a:pPr>
        <a:defRPr sz="1800"/>
      </a:pPr>
      <a:endParaRPr lang="nb-NO"/>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Jeg har en forståelsesfull arbeidsgiver &lt;br /&gt;som det er lett å ta opp problemer med</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Pt>
            <c:idx val="4"/>
            <c:invertIfNegative val="1"/>
            <c:bubble3D val="0"/>
            <c:spPr>
              <a:solidFill>
                <a:srgbClr val="B22222"/>
              </a:solidFill>
            </c:spPr>
          </c:dPt>
          <c:dPt>
            <c:idx val="5"/>
            <c:invertIfNegative val="1"/>
            <c:bubble3D val="0"/>
            <c:spPr>
              <a:solidFill>
                <a:srgbClr val="FFA500"/>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Sheet1!$A$2:$A$7</c:f>
              <c:strCache>
                <c:ptCount val="6"/>
                <c:pt idx="0">
                  <c:v>1</c:v>
                </c:pt>
                <c:pt idx="1">
                  <c:v>2</c:v>
                </c:pt>
                <c:pt idx="2">
                  <c:v>3</c:v>
                </c:pt>
                <c:pt idx="3">
                  <c:v>4</c:v>
                </c:pt>
                <c:pt idx="4">
                  <c:v>5</c:v>
                </c:pt>
                <c:pt idx="5">
                  <c:v>6</c:v>
                </c:pt>
              </c:strCache>
            </c:strRef>
          </c:cat>
          <c:val>
            <c:numRef>
              <c:f>Sheet1!$B$2:$B$7</c:f>
              <c:numCache>
                <c:formatCode>0.0%</c:formatCode>
                <c:ptCount val="6"/>
                <c:pt idx="0">
                  <c:v>2.2727272727272729</c:v>
                </c:pt>
                <c:pt idx="1">
                  <c:v>2.2727272727272729</c:v>
                </c:pt>
                <c:pt idx="2">
                  <c:v>6.8181818181818183</c:v>
                </c:pt>
                <c:pt idx="3">
                  <c:v>11.363636363636363</c:v>
                </c:pt>
                <c:pt idx="4">
                  <c:v>34.090909090909093</c:v>
                </c:pt>
                <c:pt idx="5">
                  <c:v>43.18181818181818</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98441088"/>
        <c:axId val="98430336"/>
      </c:barChart>
      <c:valAx>
        <c:axId val="98430336"/>
        <c:scaling>
          <c:orientation val="minMax"/>
          <c:max val="100"/>
        </c:scaling>
        <c:delete val="0"/>
        <c:axPos val="b"/>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98441088"/>
        <c:crosses val="max"/>
        <c:crossBetween val="between"/>
        <c:dispUnits>
          <c:builtInUnit val="hundreds"/>
        </c:dispUnits>
      </c:valAx>
      <c:catAx>
        <c:axId val="98441088"/>
        <c:scaling>
          <c:orientation val="maxMin"/>
        </c:scaling>
        <c:delete val="0"/>
        <c:axPos val="l"/>
        <c:numFmt formatCode="General" sourceLinked="1"/>
        <c:majorTickMark val="cross"/>
        <c:minorTickMark val="cross"/>
        <c:tickLblPos val="nextTo"/>
        <c:spPr>
          <a:ln>
            <a:noFill/>
          </a:ln>
        </c:spPr>
        <c:txPr>
          <a:bodyPr/>
          <a:lstStyle/>
          <a:p>
            <a:pPr>
              <a:defRPr sz="1000"/>
            </a:pPr>
            <a:endParaRPr lang="nb-NO"/>
          </a:p>
        </c:txPr>
        <c:crossAx val="98430336"/>
        <c:crosses val="autoZero"/>
        <c:auto val="1"/>
        <c:lblAlgn val="ctr"/>
        <c:lblOffset val="100"/>
        <c:noMultiLvlLbl val="1"/>
      </c:catAx>
    </c:plotArea>
    <c:plotVisOnly val="1"/>
    <c:dispBlanksAs val="zero"/>
    <c:showDLblsOverMax val="1"/>
  </c:chart>
  <c:txPr>
    <a:bodyPr/>
    <a:lstStyle/>
    <a:p>
      <a:pPr>
        <a:defRPr sz="1800"/>
      </a:pPr>
      <a:endParaRPr lang="nb-NO"/>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Jeg har arbeidsoppgaver som jeg trives godt med</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Pt>
            <c:idx val="4"/>
            <c:invertIfNegative val="1"/>
            <c:bubble3D val="0"/>
            <c:spPr>
              <a:solidFill>
                <a:srgbClr val="B22222"/>
              </a:solidFill>
            </c:spPr>
          </c:dPt>
          <c:dPt>
            <c:idx val="5"/>
            <c:invertIfNegative val="1"/>
            <c:bubble3D val="0"/>
            <c:spPr>
              <a:solidFill>
                <a:srgbClr val="FFA500"/>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Sheet1!$A$2:$A$7</c:f>
              <c:strCache>
                <c:ptCount val="6"/>
                <c:pt idx="0">
                  <c:v>1</c:v>
                </c:pt>
                <c:pt idx="1">
                  <c:v>2</c:v>
                </c:pt>
                <c:pt idx="2">
                  <c:v>3</c:v>
                </c:pt>
                <c:pt idx="3">
                  <c:v>4</c:v>
                </c:pt>
                <c:pt idx="4">
                  <c:v>5</c:v>
                </c:pt>
                <c:pt idx="5">
                  <c:v>6</c:v>
                </c:pt>
              </c:strCache>
            </c:strRef>
          </c:cat>
          <c:val>
            <c:numRef>
              <c:f>Sheet1!$B$2:$B$7</c:f>
              <c:numCache>
                <c:formatCode>0.0%</c:formatCode>
                <c:ptCount val="6"/>
                <c:pt idx="0">
                  <c:v>0</c:v>
                </c:pt>
                <c:pt idx="1">
                  <c:v>2.2727272727272729</c:v>
                </c:pt>
                <c:pt idx="2">
                  <c:v>4.5454545454545459</c:v>
                </c:pt>
                <c:pt idx="3">
                  <c:v>13.636363636363637</c:v>
                </c:pt>
                <c:pt idx="4">
                  <c:v>47.727272727272727</c:v>
                </c:pt>
                <c:pt idx="5">
                  <c:v>31.818181818181817</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82033280"/>
        <c:axId val="82030976"/>
      </c:barChart>
      <c:valAx>
        <c:axId val="82030976"/>
        <c:scaling>
          <c:orientation val="minMax"/>
          <c:max val="100"/>
        </c:scaling>
        <c:delete val="0"/>
        <c:axPos val="b"/>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82033280"/>
        <c:crosses val="max"/>
        <c:crossBetween val="between"/>
        <c:dispUnits>
          <c:builtInUnit val="hundreds"/>
        </c:dispUnits>
      </c:valAx>
      <c:catAx>
        <c:axId val="82033280"/>
        <c:scaling>
          <c:orientation val="maxMin"/>
        </c:scaling>
        <c:delete val="0"/>
        <c:axPos val="l"/>
        <c:numFmt formatCode="General" sourceLinked="1"/>
        <c:majorTickMark val="cross"/>
        <c:minorTickMark val="cross"/>
        <c:tickLblPos val="nextTo"/>
        <c:spPr>
          <a:ln>
            <a:noFill/>
          </a:ln>
        </c:spPr>
        <c:txPr>
          <a:bodyPr/>
          <a:lstStyle/>
          <a:p>
            <a:pPr>
              <a:defRPr sz="1000"/>
            </a:pPr>
            <a:endParaRPr lang="nb-NO"/>
          </a:p>
        </c:txPr>
        <c:crossAx val="82030976"/>
        <c:crosses val="autoZero"/>
        <c:auto val="1"/>
        <c:lblAlgn val="ctr"/>
        <c:lblOffset val="100"/>
        <c:noMultiLvlLbl val="1"/>
      </c:catAx>
    </c:plotArea>
    <c:plotVisOnly val="1"/>
    <c:dispBlanksAs val="zero"/>
    <c:showDLblsOverMax val="1"/>
  </c:chart>
  <c:txPr>
    <a:bodyPr/>
    <a:lstStyle/>
    <a:p>
      <a:pPr>
        <a:defRPr sz="1800"/>
      </a:pPr>
      <a:endParaRPr lang="nb-NO"/>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Jeg jobber i et inkluderende arbeidsmiljø</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Pt>
            <c:idx val="4"/>
            <c:invertIfNegative val="1"/>
            <c:bubble3D val="0"/>
            <c:spPr>
              <a:solidFill>
                <a:srgbClr val="B22222"/>
              </a:solidFill>
            </c:spPr>
          </c:dPt>
          <c:dPt>
            <c:idx val="5"/>
            <c:invertIfNegative val="1"/>
            <c:bubble3D val="0"/>
            <c:spPr>
              <a:solidFill>
                <a:srgbClr val="FFA500"/>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Sheet1!$A$2:$A$7</c:f>
              <c:strCache>
                <c:ptCount val="6"/>
                <c:pt idx="0">
                  <c:v>1</c:v>
                </c:pt>
                <c:pt idx="1">
                  <c:v>2</c:v>
                </c:pt>
                <c:pt idx="2">
                  <c:v>3</c:v>
                </c:pt>
                <c:pt idx="3">
                  <c:v>4</c:v>
                </c:pt>
                <c:pt idx="4">
                  <c:v>5</c:v>
                </c:pt>
                <c:pt idx="5">
                  <c:v>6</c:v>
                </c:pt>
              </c:strCache>
            </c:strRef>
          </c:cat>
          <c:val>
            <c:numRef>
              <c:f>Sheet1!$B$2:$B$7</c:f>
              <c:numCache>
                <c:formatCode>0.0%</c:formatCode>
                <c:ptCount val="6"/>
                <c:pt idx="0">
                  <c:v>0</c:v>
                </c:pt>
                <c:pt idx="1">
                  <c:v>2.2727272727272729</c:v>
                </c:pt>
                <c:pt idx="2">
                  <c:v>2.2727272727272729</c:v>
                </c:pt>
                <c:pt idx="3">
                  <c:v>11.363636363636363</c:v>
                </c:pt>
                <c:pt idx="4">
                  <c:v>25</c:v>
                </c:pt>
                <c:pt idx="5">
                  <c:v>59.090909090909093</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82165120"/>
        <c:axId val="82162816"/>
      </c:barChart>
      <c:valAx>
        <c:axId val="82162816"/>
        <c:scaling>
          <c:orientation val="minMax"/>
          <c:max val="100"/>
        </c:scaling>
        <c:delete val="0"/>
        <c:axPos val="b"/>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82165120"/>
        <c:crosses val="max"/>
        <c:crossBetween val="between"/>
        <c:dispUnits>
          <c:builtInUnit val="hundreds"/>
        </c:dispUnits>
      </c:valAx>
      <c:catAx>
        <c:axId val="82165120"/>
        <c:scaling>
          <c:orientation val="maxMin"/>
        </c:scaling>
        <c:delete val="0"/>
        <c:axPos val="l"/>
        <c:numFmt formatCode="General" sourceLinked="1"/>
        <c:majorTickMark val="cross"/>
        <c:minorTickMark val="cross"/>
        <c:tickLblPos val="nextTo"/>
        <c:spPr>
          <a:ln>
            <a:noFill/>
          </a:ln>
        </c:spPr>
        <c:txPr>
          <a:bodyPr/>
          <a:lstStyle/>
          <a:p>
            <a:pPr>
              <a:defRPr sz="1000"/>
            </a:pPr>
            <a:endParaRPr lang="nb-NO"/>
          </a:p>
        </c:txPr>
        <c:crossAx val="82162816"/>
        <c:crosses val="autoZero"/>
        <c:auto val="1"/>
        <c:lblAlgn val="ctr"/>
        <c:lblOffset val="100"/>
        <c:noMultiLvlLbl val="1"/>
      </c:catAx>
    </c:plotArea>
    <c:plotVisOnly val="1"/>
    <c:dispBlanksAs val="zero"/>
    <c:showDLblsOverMax val="1"/>
  </c:chart>
  <c:txPr>
    <a:bodyPr/>
    <a:lstStyle/>
    <a:p>
      <a:pPr>
        <a:defRPr sz="1800"/>
      </a:pPr>
      <a:endParaRPr lang="nb-NO"/>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 </c:v>
                </c:pt>
              </c:strCache>
            </c:strRef>
          </c:tx>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Pt>
            <c:idx val="4"/>
            <c:invertIfNegative val="1"/>
            <c:bubble3D val="0"/>
            <c:spPr>
              <a:solidFill>
                <a:srgbClr val="B22222"/>
              </a:solidFill>
            </c:spPr>
          </c:dPt>
          <c:dLbls>
            <c:numFmt formatCode="0.00" sourceLinked="0"/>
            <c:txPr>
              <a:bodyPr/>
              <a:lstStyle/>
              <a:p>
                <a:pPr>
                  <a:defRPr sz="1000"/>
                </a:pPr>
                <a:endParaRPr lang="nb-NO"/>
              </a:p>
            </c:txPr>
            <c:showLegendKey val="0"/>
            <c:showVal val="1"/>
            <c:showCatName val="0"/>
            <c:showSerName val="0"/>
            <c:showPercent val="0"/>
            <c:showBubbleSize val="0"/>
            <c:showLeaderLines val="0"/>
          </c:dLbls>
          <c:cat>
            <c:strRef>
              <c:f>Sheet1!$A$2:$A$6</c:f>
              <c:strCache>
                <c:ptCount val="5"/>
                <c:pt idx="0">
                  <c:v>1</c:v>
                </c:pt>
                <c:pt idx="1">
                  <c:v>2</c:v>
                </c:pt>
                <c:pt idx="2">
                  <c:v>3</c:v>
                </c:pt>
                <c:pt idx="3">
                  <c:v>4</c:v>
                </c:pt>
                <c:pt idx="4">
                  <c:v>5</c:v>
                </c:pt>
              </c:strCache>
            </c:strRef>
          </c:cat>
          <c:val>
            <c:numRef>
              <c:f>Sheet1!$B$2:$B$6</c:f>
              <c:numCache>
                <c:formatCode>0.00</c:formatCode>
                <c:ptCount val="5"/>
                <c:pt idx="0">
                  <c:v>5.1303999999999998</c:v>
                </c:pt>
                <c:pt idx="1">
                  <c:v>5.2173999999999996</c:v>
                </c:pt>
                <c:pt idx="2">
                  <c:v>5.2173999999999996</c:v>
                </c:pt>
                <c:pt idx="3">
                  <c:v>5.1303999999999998</c:v>
                </c:pt>
                <c:pt idx="4">
                  <c:v>5.2173999999999996</c:v>
                </c:pt>
              </c:numCache>
            </c:numRef>
          </c:val>
        </c:ser>
        <c:dLbls>
          <c:showLegendKey val="0"/>
          <c:showVal val="0"/>
          <c:showCatName val="0"/>
          <c:showSerName val="0"/>
          <c:showPercent val="0"/>
          <c:showBubbleSize val="0"/>
        </c:dLbls>
        <c:gapWidth val="40"/>
        <c:axId val="98515968"/>
        <c:axId val="98514048"/>
      </c:barChart>
      <c:valAx>
        <c:axId val="98514048"/>
        <c:scaling>
          <c:orientation val="minMax"/>
          <c:max val="6"/>
          <c:min val="0"/>
        </c:scaling>
        <c:delete val="0"/>
        <c:axPos val="b"/>
        <c:majorGridlines>
          <c:spPr>
            <a:ln w="12700" cmpd="sng">
              <a:solidFill>
                <a:srgbClr val="D3D3D3"/>
              </a:solidFill>
              <a:prstDash val="solid"/>
            </a:ln>
          </c:spPr>
        </c:majorGridlines>
        <c:title>
          <c:tx>
            <c:rich>
              <a:bodyPr/>
              <a:lstStyle/>
              <a:p>
                <a:pPr>
                  <a:defRPr sz="1000"/>
                </a:pPr>
                <a:r>
                  <a:t>Gjennomsnitt</a:t>
                </a:r>
              </a:p>
            </c:rich>
          </c:tx>
          <c:overlay val="0"/>
        </c:title>
        <c:numFmt formatCode="General" sourceLinked="0"/>
        <c:majorTickMark val="cross"/>
        <c:minorTickMark val="cross"/>
        <c:tickLblPos val="nextTo"/>
        <c:spPr>
          <a:ln>
            <a:noFill/>
          </a:ln>
        </c:spPr>
        <c:txPr>
          <a:bodyPr/>
          <a:lstStyle/>
          <a:p>
            <a:pPr>
              <a:defRPr sz="1000"/>
            </a:pPr>
            <a:endParaRPr lang="nb-NO"/>
          </a:p>
        </c:txPr>
        <c:crossAx val="98515968"/>
        <c:crosses val="max"/>
        <c:crossBetween val="between"/>
        <c:majorUnit val="1"/>
      </c:valAx>
      <c:catAx>
        <c:axId val="98515968"/>
        <c:scaling>
          <c:orientation val="maxMin"/>
        </c:scaling>
        <c:delete val="0"/>
        <c:axPos val="l"/>
        <c:numFmt formatCode="General" sourceLinked="1"/>
        <c:majorTickMark val="cross"/>
        <c:minorTickMark val="cross"/>
        <c:tickLblPos val="nextTo"/>
        <c:spPr>
          <a:ln>
            <a:noFill/>
          </a:ln>
        </c:spPr>
        <c:txPr>
          <a:bodyPr/>
          <a:lstStyle/>
          <a:p>
            <a:pPr>
              <a:defRPr sz="1000"/>
            </a:pPr>
            <a:endParaRPr lang="nb-NO"/>
          </a:p>
        </c:txPr>
        <c:crossAx val="98514048"/>
        <c:crosses val="autoZero"/>
        <c:auto val="1"/>
        <c:lblAlgn val="ctr"/>
        <c:lblOffset val="100"/>
        <c:noMultiLvlLbl val="1"/>
      </c:catAx>
    </c:plotArea>
    <c:plotVisOnly val="1"/>
    <c:dispBlanksAs val="zero"/>
    <c:showDLblsOverMax val="1"/>
  </c:chart>
  <c:txPr>
    <a:bodyPr/>
    <a:lstStyle/>
    <a:p>
      <a:pPr>
        <a:defRPr sz="1800"/>
      </a:pPr>
      <a:endParaRPr lang="nb-NO"/>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Jeg stortrives i jobben min </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Pt>
            <c:idx val="4"/>
            <c:invertIfNegative val="1"/>
            <c:bubble3D val="0"/>
            <c:spPr>
              <a:solidFill>
                <a:srgbClr val="B22222"/>
              </a:solidFill>
            </c:spPr>
          </c:dPt>
          <c:dPt>
            <c:idx val="5"/>
            <c:invertIfNegative val="1"/>
            <c:bubble3D val="0"/>
            <c:spPr>
              <a:solidFill>
                <a:srgbClr val="FFA500"/>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Sheet1!$A$2:$A$7</c:f>
              <c:strCache>
                <c:ptCount val="6"/>
                <c:pt idx="0">
                  <c:v>1</c:v>
                </c:pt>
                <c:pt idx="1">
                  <c:v>2</c:v>
                </c:pt>
                <c:pt idx="2">
                  <c:v>3</c:v>
                </c:pt>
                <c:pt idx="3">
                  <c:v>4</c:v>
                </c:pt>
                <c:pt idx="4">
                  <c:v>5</c:v>
                </c:pt>
                <c:pt idx="5">
                  <c:v>6</c:v>
                </c:pt>
              </c:strCache>
            </c:strRef>
          </c:cat>
          <c:val>
            <c:numRef>
              <c:f>Sheet1!$B$2:$B$7</c:f>
              <c:numCache>
                <c:formatCode>0.0%</c:formatCode>
                <c:ptCount val="6"/>
                <c:pt idx="0">
                  <c:v>4.3478260869565215</c:v>
                </c:pt>
                <c:pt idx="1">
                  <c:v>0</c:v>
                </c:pt>
                <c:pt idx="2">
                  <c:v>4.3478260869565215</c:v>
                </c:pt>
                <c:pt idx="3">
                  <c:v>8.695652173913043</c:v>
                </c:pt>
                <c:pt idx="4">
                  <c:v>34.782608695652172</c:v>
                </c:pt>
                <c:pt idx="5">
                  <c:v>47.826086956521742</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98730368"/>
        <c:axId val="98719616"/>
      </c:barChart>
      <c:valAx>
        <c:axId val="98719616"/>
        <c:scaling>
          <c:orientation val="minMax"/>
          <c:max val="100"/>
        </c:scaling>
        <c:delete val="0"/>
        <c:axPos val="b"/>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98730368"/>
        <c:crosses val="max"/>
        <c:crossBetween val="between"/>
        <c:dispUnits>
          <c:builtInUnit val="hundreds"/>
        </c:dispUnits>
      </c:valAx>
      <c:catAx>
        <c:axId val="98730368"/>
        <c:scaling>
          <c:orientation val="maxMin"/>
        </c:scaling>
        <c:delete val="0"/>
        <c:axPos val="l"/>
        <c:numFmt formatCode="General" sourceLinked="1"/>
        <c:majorTickMark val="cross"/>
        <c:minorTickMark val="cross"/>
        <c:tickLblPos val="nextTo"/>
        <c:spPr>
          <a:ln>
            <a:noFill/>
          </a:ln>
        </c:spPr>
        <c:txPr>
          <a:bodyPr/>
          <a:lstStyle/>
          <a:p>
            <a:pPr>
              <a:defRPr sz="1000"/>
            </a:pPr>
            <a:endParaRPr lang="nb-NO"/>
          </a:p>
        </c:txPr>
        <c:crossAx val="98719616"/>
        <c:crosses val="autoZero"/>
        <c:auto val="1"/>
        <c:lblAlgn val="ctr"/>
        <c:lblOffset val="100"/>
        <c:noMultiLvlLbl val="1"/>
      </c:catAx>
    </c:plotArea>
    <c:plotVisOnly val="1"/>
    <c:dispBlanksAs val="zero"/>
    <c:showDLblsOverMax val="1"/>
  </c:chart>
  <c:txPr>
    <a:bodyPr/>
    <a:lstStyle/>
    <a:p>
      <a:pPr>
        <a:defRPr sz="1800"/>
      </a:pPr>
      <a:endParaRPr lang="nb-NO"/>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Jeg har en jobb som føles meningsfull</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Pt>
            <c:idx val="4"/>
            <c:invertIfNegative val="1"/>
            <c:bubble3D val="0"/>
            <c:spPr>
              <a:solidFill>
                <a:srgbClr val="B22222"/>
              </a:solidFill>
            </c:spPr>
          </c:dPt>
          <c:dPt>
            <c:idx val="5"/>
            <c:invertIfNegative val="1"/>
            <c:bubble3D val="0"/>
            <c:spPr>
              <a:solidFill>
                <a:srgbClr val="FFA500"/>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Sheet1!$A$2:$A$7</c:f>
              <c:strCache>
                <c:ptCount val="6"/>
                <c:pt idx="0">
                  <c:v>1</c:v>
                </c:pt>
                <c:pt idx="1">
                  <c:v>2</c:v>
                </c:pt>
                <c:pt idx="2">
                  <c:v>3</c:v>
                </c:pt>
                <c:pt idx="3">
                  <c:v>4</c:v>
                </c:pt>
                <c:pt idx="4">
                  <c:v>5</c:v>
                </c:pt>
                <c:pt idx="5">
                  <c:v>6</c:v>
                </c:pt>
              </c:strCache>
            </c:strRef>
          </c:cat>
          <c:val>
            <c:numRef>
              <c:f>Sheet1!$B$2:$B$7</c:f>
              <c:numCache>
                <c:formatCode>0.0%</c:formatCode>
                <c:ptCount val="6"/>
                <c:pt idx="0">
                  <c:v>4.3478260869565215</c:v>
                </c:pt>
                <c:pt idx="1">
                  <c:v>0</c:v>
                </c:pt>
                <c:pt idx="2">
                  <c:v>8.695652173913043</c:v>
                </c:pt>
                <c:pt idx="3">
                  <c:v>4.3478260869565215</c:v>
                </c:pt>
                <c:pt idx="4">
                  <c:v>21.739130434782609</c:v>
                </c:pt>
                <c:pt idx="5">
                  <c:v>60.869565217391305</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99370112"/>
        <c:axId val="99355264"/>
      </c:barChart>
      <c:valAx>
        <c:axId val="99355264"/>
        <c:scaling>
          <c:orientation val="minMax"/>
          <c:max val="100"/>
        </c:scaling>
        <c:delete val="0"/>
        <c:axPos val="b"/>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99370112"/>
        <c:crosses val="max"/>
        <c:crossBetween val="between"/>
        <c:dispUnits>
          <c:builtInUnit val="hundreds"/>
        </c:dispUnits>
      </c:valAx>
      <c:catAx>
        <c:axId val="99370112"/>
        <c:scaling>
          <c:orientation val="maxMin"/>
        </c:scaling>
        <c:delete val="0"/>
        <c:axPos val="l"/>
        <c:numFmt formatCode="General" sourceLinked="1"/>
        <c:majorTickMark val="cross"/>
        <c:minorTickMark val="cross"/>
        <c:tickLblPos val="nextTo"/>
        <c:spPr>
          <a:ln>
            <a:noFill/>
          </a:ln>
        </c:spPr>
        <c:txPr>
          <a:bodyPr/>
          <a:lstStyle/>
          <a:p>
            <a:pPr>
              <a:defRPr sz="1000"/>
            </a:pPr>
            <a:endParaRPr lang="nb-NO"/>
          </a:p>
        </c:txPr>
        <c:crossAx val="99355264"/>
        <c:crosses val="autoZero"/>
        <c:auto val="1"/>
        <c:lblAlgn val="ctr"/>
        <c:lblOffset val="100"/>
        <c:noMultiLvlLbl val="1"/>
      </c:catAx>
    </c:plotArea>
    <c:plotVisOnly val="1"/>
    <c:dispBlanksAs val="zero"/>
    <c:showDLblsOverMax val="1"/>
  </c:chart>
  <c:txPr>
    <a:bodyPr/>
    <a:lstStyle/>
    <a:p>
      <a:pPr>
        <a:defRPr sz="1800"/>
      </a:pPr>
      <a:endParaRPr lang="nb-NO"/>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Jeg har en forståelsesfull arbeidsgiver &lt;br /&gt;som det er lett å ta opp problemer med</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Pt>
            <c:idx val="4"/>
            <c:invertIfNegative val="1"/>
            <c:bubble3D val="0"/>
            <c:spPr>
              <a:solidFill>
                <a:srgbClr val="B22222"/>
              </a:solidFill>
            </c:spPr>
          </c:dPt>
          <c:dPt>
            <c:idx val="5"/>
            <c:invertIfNegative val="1"/>
            <c:bubble3D val="0"/>
            <c:spPr>
              <a:solidFill>
                <a:srgbClr val="FFA500"/>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Sheet1!$A$2:$A$7</c:f>
              <c:strCache>
                <c:ptCount val="6"/>
                <c:pt idx="0">
                  <c:v>1</c:v>
                </c:pt>
                <c:pt idx="1">
                  <c:v>2</c:v>
                </c:pt>
                <c:pt idx="2">
                  <c:v>3</c:v>
                </c:pt>
                <c:pt idx="3">
                  <c:v>4</c:v>
                </c:pt>
                <c:pt idx="4">
                  <c:v>5</c:v>
                </c:pt>
                <c:pt idx="5">
                  <c:v>6</c:v>
                </c:pt>
              </c:strCache>
            </c:strRef>
          </c:cat>
          <c:val>
            <c:numRef>
              <c:f>Sheet1!$B$2:$B$7</c:f>
              <c:numCache>
                <c:formatCode>0.0%</c:formatCode>
                <c:ptCount val="6"/>
                <c:pt idx="0">
                  <c:v>4.3478260869565215</c:v>
                </c:pt>
                <c:pt idx="1">
                  <c:v>0</c:v>
                </c:pt>
                <c:pt idx="2">
                  <c:v>0</c:v>
                </c:pt>
                <c:pt idx="3">
                  <c:v>8.695652173913043</c:v>
                </c:pt>
                <c:pt idx="4">
                  <c:v>39.130434782608695</c:v>
                </c:pt>
                <c:pt idx="5">
                  <c:v>47.826086956521742</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99460992"/>
        <c:axId val="99458432"/>
      </c:barChart>
      <c:valAx>
        <c:axId val="99458432"/>
        <c:scaling>
          <c:orientation val="minMax"/>
          <c:max val="100"/>
        </c:scaling>
        <c:delete val="0"/>
        <c:axPos val="b"/>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99460992"/>
        <c:crosses val="max"/>
        <c:crossBetween val="between"/>
        <c:dispUnits>
          <c:builtInUnit val="hundreds"/>
        </c:dispUnits>
      </c:valAx>
      <c:catAx>
        <c:axId val="99460992"/>
        <c:scaling>
          <c:orientation val="maxMin"/>
        </c:scaling>
        <c:delete val="0"/>
        <c:axPos val="l"/>
        <c:numFmt formatCode="General" sourceLinked="1"/>
        <c:majorTickMark val="cross"/>
        <c:minorTickMark val="cross"/>
        <c:tickLblPos val="nextTo"/>
        <c:spPr>
          <a:ln>
            <a:noFill/>
          </a:ln>
        </c:spPr>
        <c:txPr>
          <a:bodyPr/>
          <a:lstStyle/>
          <a:p>
            <a:pPr>
              <a:defRPr sz="1000"/>
            </a:pPr>
            <a:endParaRPr lang="nb-NO"/>
          </a:p>
        </c:txPr>
        <c:crossAx val="99458432"/>
        <c:crosses val="autoZero"/>
        <c:auto val="1"/>
        <c:lblAlgn val="ctr"/>
        <c:lblOffset val="100"/>
        <c:noMultiLvlLbl val="1"/>
      </c:catAx>
    </c:plotArea>
    <c:plotVisOnly val="1"/>
    <c:dispBlanksAs val="zero"/>
    <c:showDLblsOverMax val="1"/>
  </c:chart>
  <c:txPr>
    <a:bodyPr/>
    <a:lstStyle/>
    <a:p>
      <a:pPr>
        <a:defRPr sz="1800"/>
      </a:pPr>
      <a:endParaRPr lang="nb-NO"/>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Jeg har arbeidsoppgaver som jeg trives godt med</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Pt>
            <c:idx val="4"/>
            <c:invertIfNegative val="1"/>
            <c:bubble3D val="0"/>
            <c:spPr>
              <a:solidFill>
                <a:srgbClr val="B22222"/>
              </a:solidFill>
            </c:spPr>
          </c:dPt>
          <c:dPt>
            <c:idx val="5"/>
            <c:invertIfNegative val="1"/>
            <c:bubble3D val="0"/>
            <c:spPr>
              <a:solidFill>
                <a:srgbClr val="FFA500"/>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Sheet1!$A$2:$A$7</c:f>
              <c:strCache>
                <c:ptCount val="6"/>
                <c:pt idx="0">
                  <c:v>1</c:v>
                </c:pt>
                <c:pt idx="1">
                  <c:v>2</c:v>
                </c:pt>
                <c:pt idx="2">
                  <c:v>3</c:v>
                </c:pt>
                <c:pt idx="3">
                  <c:v>4</c:v>
                </c:pt>
                <c:pt idx="4">
                  <c:v>5</c:v>
                </c:pt>
                <c:pt idx="5">
                  <c:v>6</c:v>
                </c:pt>
              </c:strCache>
            </c:strRef>
          </c:cat>
          <c:val>
            <c:numRef>
              <c:f>Sheet1!$B$2:$B$7</c:f>
              <c:numCache>
                <c:formatCode>0.0%</c:formatCode>
                <c:ptCount val="6"/>
                <c:pt idx="0">
                  <c:v>4.3478260869565215</c:v>
                </c:pt>
                <c:pt idx="1">
                  <c:v>0</c:v>
                </c:pt>
                <c:pt idx="2">
                  <c:v>4.3478260869565215</c:v>
                </c:pt>
                <c:pt idx="3">
                  <c:v>17.391304347826086</c:v>
                </c:pt>
                <c:pt idx="4">
                  <c:v>17.391304347826086</c:v>
                </c:pt>
                <c:pt idx="5">
                  <c:v>56.521739130434781</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99613312"/>
        <c:axId val="99611008"/>
      </c:barChart>
      <c:valAx>
        <c:axId val="99611008"/>
        <c:scaling>
          <c:orientation val="minMax"/>
          <c:max val="100"/>
        </c:scaling>
        <c:delete val="0"/>
        <c:axPos val="b"/>
        <c:majorGridlines>
          <c:spPr>
            <a:ln w="12700" cmpd="sng">
              <a:solidFill>
                <a:srgbClr val="D3D3D3"/>
              </a:solidFill>
              <a:prstDash val="solid"/>
            </a:ln>
          </c:spPr>
        </c:majorGridlines>
        <c:title>
          <c:tx>
            <c:rich>
              <a:bodyPr/>
              <a:lstStyle/>
              <a:p>
                <a:pPr>
                  <a:defRPr sz="1000"/>
                </a:pPr>
                <a:r>
                  <a:rPr lang="nb-NO"/>
                  <a:t>Prosent</a:t>
                </a:r>
              </a:p>
            </c:rich>
          </c:tx>
          <c:layout/>
          <c:overlay val="0"/>
        </c:title>
        <c:numFmt formatCode="0%" sourceLinked="0"/>
        <c:majorTickMark val="cross"/>
        <c:minorTickMark val="cross"/>
        <c:tickLblPos val="nextTo"/>
        <c:spPr>
          <a:ln>
            <a:noFill/>
          </a:ln>
        </c:spPr>
        <c:txPr>
          <a:bodyPr/>
          <a:lstStyle/>
          <a:p>
            <a:pPr>
              <a:defRPr sz="1000"/>
            </a:pPr>
            <a:endParaRPr lang="nb-NO"/>
          </a:p>
        </c:txPr>
        <c:crossAx val="99613312"/>
        <c:crosses val="max"/>
        <c:crossBetween val="between"/>
        <c:dispUnits>
          <c:builtInUnit val="hundreds"/>
        </c:dispUnits>
      </c:valAx>
      <c:catAx>
        <c:axId val="99613312"/>
        <c:scaling>
          <c:orientation val="maxMin"/>
        </c:scaling>
        <c:delete val="0"/>
        <c:axPos val="l"/>
        <c:numFmt formatCode="General" sourceLinked="1"/>
        <c:majorTickMark val="cross"/>
        <c:minorTickMark val="cross"/>
        <c:tickLblPos val="nextTo"/>
        <c:spPr>
          <a:ln>
            <a:noFill/>
          </a:ln>
        </c:spPr>
        <c:txPr>
          <a:bodyPr/>
          <a:lstStyle/>
          <a:p>
            <a:pPr>
              <a:defRPr sz="1000"/>
            </a:pPr>
            <a:endParaRPr lang="nb-NO"/>
          </a:p>
        </c:txPr>
        <c:crossAx val="99611008"/>
        <c:crosses val="autoZero"/>
        <c:auto val="1"/>
        <c:lblAlgn val="ctr"/>
        <c:lblOffset val="100"/>
        <c:noMultiLvlLbl val="1"/>
      </c:catAx>
    </c:plotArea>
    <c:plotVisOnly val="1"/>
    <c:dispBlanksAs val="zero"/>
    <c:showDLblsOverMax val="1"/>
  </c:chart>
  <c:txPr>
    <a:bodyPr/>
    <a:lstStyle/>
    <a:p>
      <a:pPr>
        <a:defRPr sz="1800"/>
      </a:pPr>
      <a:endParaRPr lang="nb-NO"/>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Hvilken aldersgruppe tilhører du?</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Pt>
            <c:idx val="4"/>
            <c:invertIfNegative val="1"/>
            <c:bubble3D val="0"/>
            <c:spPr>
              <a:solidFill>
                <a:srgbClr val="B22222"/>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Sheet1!$A$2:$A$6</c:f>
              <c:strCache>
                <c:ptCount val="5"/>
                <c:pt idx="0">
                  <c:v>1</c:v>
                </c:pt>
                <c:pt idx="1">
                  <c:v>2</c:v>
                </c:pt>
                <c:pt idx="2">
                  <c:v>3</c:v>
                </c:pt>
                <c:pt idx="3">
                  <c:v>4</c:v>
                </c:pt>
                <c:pt idx="4">
                  <c:v>5</c:v>
                </c:pt>
              </c:strCache>
            </c:strRef>
          </c:cat>
          <c:val>
            <c:numRef>
              <c:f>Sheet1!$B$2:$B$6</c:f>
              <c:numCache>
                <c:formatCode>0.0%</c:formatCode>
                <c:ptCount val="5"/>
                <c:pt idx="0">
                  <c:v>29.850746268656717</c:v>
                </c:pt>
                <c:pt idx="1">
                  <c:v>20.895522388059703</c:v>
                </c:pt>
                <c:pt idx="2">
                  <c:v>23.880597014925375</c:v>
                </c:pt>
                <c:pt idx="3">
                  <c:v>22.388059701492537</c:v>
                </c:pt>
                <c:pt idx="4">
                  <c:v>2.9850746268656718</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45280256"/>
        <c:axId val="45290240"/>
      </c:barChart>
      <c:catAx>
        <c:axId val="45280256"/>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45290240"/>
        <c:crosses val="autoZero"/>
        <c:auto val="1"/>
        <c:lblAlgn val="ctr"/>
        <c:lblOffset val="100"/>
        <c:noMultiLvlLbl val="1"/>
      </c:catAx>
      <c:valAx>
        <c:axId val="45290240"/>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45280256"/>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Jeg jobber i et inkluderende arbeidsmiljø</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Pt>
            <c:idx val="4"/>
            <c:invertIfNegative val="1"/>
            <c:bubble3D val="0"/>
            <c:spPr>
              <a:solidFill>
                <a:srgbClr val="B22222"/>
              </a:solidFill>
            </c:spPr>
          </c:dPt>
          <c:dPt>
            <c:idx val="5"/>
            <c:invertIfNegative val="1"/>
            <c:bubble3D val="0"/>
            <c:spPr>
              <a:solidFill>
                <a:srgbClr val="FFA500"/>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Sheet1!$A$2:$A$7</c:f>
              <c:strCache>
                <c:ptCount val="6"/>
                <c:pt idx="0">
                  <c:v>1</c:v>
                </c:pt>
                <c:pt idx="1">
                  <c:v>2</c:v>
                </c:pt>
                <c:pt idx="2">
                  <c:v>3</c:v>
                </c:pt>
                <c:pt idx="3">
                  <c:v>4</c:v>
                </c:pt>
                <c:pt idx="4">
                  <c:v>5</c:v>
                </c:pt>
                <c:pt idx="5">
                  <c:v>6</c:v>
                </c:pt>
              </c:strCache>
            </c:strRef>
          </c:cat>
          <c:val>
            <c:numRef>
              <c:f>Sheet1!$B$2:$B$7</c:f>
              <c:numCache>
                <c:formatCode>0.0%</c:formatCode>
                <c:ptCount val="6"/>
                <c:pt idx="0">
                  <c:v>4.3478260869565215</c:v>
                </c:pt>
                <c:pt idx="1">
                  <c:v>0</c:v>
                </c:pt>
                <c:pt idx="2">
                  <c:v>4.3478260869565215</c:v>
                </c:pt>
                <c:pt idx="3">
                  <c:v>13.043478260869565</c:v>
                </c:pt>
                <c:pt idx="4">
                  <c:v>17.391304347826086</c:v>
                </c:pt>
                <c:pt idx="5">
                  <c:v>60.869565217391305</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99716480"/>
        <c:axId val="99714176"/>
      </c:barChart>
      <c:valAx>
        <c:axId val="99714176"/>
        <c:scaling>
          <c:orientation val="minMax"/>
          <c:max val="100"/>
        </c:scaling>
        <c:delete val="0"/>
        <c:axPos val="b"/>
        <c:majorGridlines>
          <c:spPr>
            <a:ln w="12700" cmpd="sng">
              <a:solidFill>
                <a:srgbClr val="D3D3D3"/>
              </a:solidFill>
              <a:prstDash val="solid"/>
            </a:ln>
          </c:spPr>
        </c:majorGridlines>
        <c:title>
          <c:tx>
            <c:rich>
              <a:bodyPr/>
              <a:lstStyle/>
              <a:p>
                <a:pPr>
                  <a:defRPr sz="1000"/>
                </a:pPr>
                <a:r>
                  <a:rPr lang="nb-NO"/>
                  <a:t>Prosent</a:t>
                </a:r>
              </a:p>
            </c:rich>
          </c:tx>
          <c:layout/>
          <c:overlay val="0"/>
        </c:title>
        <c:numFmt formatCode="0%" sourceLinked="0"/>
        <c:majorTickMark val="cross"/>
        <c:minorTickMark val="cross"/>
        <c:tickLblPos val="nextTo"/>
        <c:spPr>
          <a:ln>
            <a:noFill/>
          </a:ln>
        </c:spPr>
        <c:txPr>
          <a:bodyPr/>
          <a:lstStyle/>
          <a:p>
            <a:pPr>
              <a:defRPr sz="1000"/>
            </a:pPr>
            <a:endParaRPr lang="nb-NO"/>
          </a:p>
        </c:txPr>
        <c:crossAx val="99716480"/>
        <c:crosses val="max"/>
        <c:crossBetween val="between"/>
        <c:dispUnits>
          <c:builtInUnit val="hundreds"/>
        </c:dispUnits>
      </c:valAx>
      <c:catAx>
        <c:axId val="99716480"/>
        <c:scaling>
          <c:orientation val="maxMin"/>
        </c:scaling>
        <c:delete val="0"/>
        <c:axPos val="l"/>
        <c:numFmt formatCode="General" sourceLinked="1"/>
        <c:majorTickMark val="cross"/>
        <c:minorTickMark val="cross"/>
        <c:tickLblPos val="nextTo"/>
        <c:spPr>
          <a:ln>
            <a:noFill/>
          </a:ln>
        </c:spPr>
        <c:txPr>
          <a:bodyPr/>
          <a:lstStyle/>
          <a:p>
            <a:pPr>
              <a:defRPr sz="1000"/>
            </a:pPr>
            <a:endParaRPr lang="nb-NO"/>
          </a:p>
        </c:txPr>
        <c:crossAx val="99714176"/>
        <c:crosses val="autoZero"/>
        <c:auto val="1"/>
        <c:lblAlgn val="ctr"/>
        <c:lblOffset val="100"/>
        <c:noMultiLvlLbl val="1"/>
      </c:catAx>
    </c:plotArea>
    <c:plotVisOnly val="1"/>
    <c:dispBlanksAs val="zero"/>
    <c:showDLblsOverMax val="1"/>
  </c:chart>
  <c:txPr>
    <a:bodyPr/>
    <a:lstStyle/>
    <a:p>
      <a:pPr>
        <a:defRPr sz="1800"/>
      </a:pPr>
      <a:endParaRPr lang="nb-NO"/>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Dersom du skulle vurdere dine framtidsutsikter.&lt;br /&gt; Hvilket av utsagnene nedenfor passer best for deg?</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Sheet1!$A$2:$A$3</c:f>
              <c:strCache>
                <c:ptCount val="2"/>
                <c:pt idx="0">
                  <c:v>Jeg vil alltid ha behov for varig tilrettelagt arbeid</c:v>
                </c:pt>
                <c:pt idx="1">
                  <c:v>Jeg har varig tilrettelagt arbeid idag, men på sikt ønsker jeg å jobbe i ordinært lønnsarbeid</c:v>
                </c:pt>
              </c:strCache>
            </c:strRef>
          </c:cat>
          <c:val>
            <c:numRef>
              <c:f>Sheet1!$B$2:$B$3</c:f>
              <c:numCache>
                <c:formatCode>0.0%</c:formatCode>
                <c:ptCount val="2"/>
                <c:pt idx="0">
                  <c:v>86.956521739130437</c:v>
                </c:pt>
                <c:pt idx="1">
                  <c:v>13.043478260869565</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104807040"/>
        <c:axId val="104817024"/>
      </c:barChart>
      <c:catAx>
        <c:axId val="104807040"/>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104817024"/>
        <c:crosses val="autoZero"/>
        <c:auto val="1"/>
        <c:lblAlgn val="ctr"/>
        <c:lblOffset val="100"/>
        <c:noMultiLvlLbl val="1"/>
      </c:catAx>
      <c:valAx>
        <c:axId val="104817024"/>
        <c:scaling>
          <c:orientation val="minMax"/>
          <c:max val="100"/>
        </c:scaling>
        <c:delete val="0"/>
        <c:axPos val="l"/>
        <c:majorGridlines>
          <c:spPr>
            <a:ln w="12700" cmpd="sng">
              <a:solidFill>
                <a:srgbClr val="D3D3D3"/>
              </a:solidFill>
              <a:prstDash val="solid"/>
            </a:ln>
          </c:spPr>
        </c:majorGridlines>
        <c:title>
          <c:tx>
            <c:rich>
              <a:bodyPr/>
              <a:lstStyle/>
              <a:p>
                <a:pPr>
                  <a:defRPr sz="1000"/>
                </a:pPr>
                <a:r>
                  <a:rPr lang="nb-NO"/>
                  <a:t>Prosent</a:t>
                </a:r>
              </a:p>
            </c:rich>
          </c:tx>
          <c:layout/>
          <c:overlay val="0"/>
        </c:title>
        <c:numFmt formatCode="0%" sourceLinked="0"/>
        <c:majorTickMark val="cross"/>
        <c:minorTickMark val="cross"/>
        <c:tickLblPos val="nextTo"/>
        <c:spPr>
          <a:ln>
            <a:noFill/>
          </a:ln>
        </c:spPr>
        <c:txPr>
          <a:bodyPr/>
          <a:lstStyle/>
          <a:p>
            <a:pPr>
              <a:defRPr sz="1000"/>
            </a:pPr>
            <a:endParaRPr lang="nb-NO"/>
          </a:p>
        </c:txPr>
        <c:crossAx val="104807040"/>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Dersom du skulle vurdere dine framtidsutsikter.&lt;br /&gt;Hvilket av utsagnene nedenfor passer best for deg?</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Lbls>
            <c:numFmt formatCode="0" sourceLinked="0"/>
            <c:txPr>
              <a:bodyPr/>
              <a:lstStyle/>
              <a:p>
                <a:pPr>
                  <a:defRPr sz="1000"/>
                </a:pPr>
                <a:endParaRPr lang="nb-NO"/>
              </a:p>
            </c:txPr>
            <c:showLegendKey val="0"/>
            <c:showVal val="1"/>
            <c:showCatName val="0"/>
            <c:showSerName val="0"/>
            <c:showPercent val="0"/>
            <c:showBubbleSize val="0"/>
            <c:showLeaderLines val="0"/>
          </c:dLbls>
          <c:cat>
            <c:strRef>
              <c:f>Sheet1!$A$2:$A$5</c:f>
              <c:strCache>
                <c:ptCount val="4"/>
                <c:pt idx="0">
                  <c:v>1</c:v>
                </c:pt>
                <c:pt idx="1">
                  <c:v>2</c:v>
                </c:pt>
                <c:pt idx="2">
                  <c:v>3</c:v>
                </c:pt>
                <c:pt idx="3">
                  <c:v>4</c:v>
                </c:pt>
              </c:strCache>
            </c:strRef>
          </c:cat>
          <c:val>
            <c:numRef>
              <c:f>Sheet1!$B$2:$B$5</c:f>
              <c:numCache>
                <c:formatCode>0</c:formatCode>
                <c:ptCount val="4"/>
                <c:pt idx="0">
                  <c:v>32</c:v>
                </c:pt>
                <c:pt idx="1">
                  <c:v>15</c:v>
                </c:pt>
                <c:pt idx="2">
                  <c:v>4</c:v>
                </c:pt>
                <c:pt idx="3">
                  <c:v>0</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104598144"/>
        <c:axId val="104599936"/>
      </c:barChart>
      <c:catAx>
        <c:axId val="104598144"/>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104599936"/>
        <c:crosses val="autoZero"/>
        <c:auto val="1"/>
        <c:lblAlgn val="ctr"/>
        <c:lblOffset val="100"/>
        <c:noMultiLvlLbl val="1"/>
      </c:catAx>
      <c:valAx>
        <c:axId val="104599936"/>
        <c:scaling>
          <c:orientation val="minMax"/>
          <c:min val="0"/>
        </c:scaling>
        <c:delete val="0"/>
        <c:axPos val="l"/>
        <c:majorGridlines>
          <c:spPr>
            <a:ln w="12700" cmpd="sng">
              <a:solidFill>
                <a:srgbClr val="D3D3D3"/>
              </a:solidFill>
              <a:prstDash val="solid"/>
            </a:ln>
          </c:spPr>
        </c:majorGridlines>
        <c:title>
          <c:tx>
            <c:rich>
              <a:bodyPr/>
              <a:lstStyle/>
              <a:p>
                <a:pPr>
                  <a:defRPr sz="1000"/>
                </a:pPr>
                <a:r>
                  <a:rPr lang="nb-NO"/>
                  <a:t>Antall</a:t>
                </a:r>
              </a:p>
            </c:rich>
          </c:tx>
          <c:layout/>
          <c:overlay val="0"/>
        </c:title>
        <c:numFmt formatCode="General" sourceLinked="0"/>
        <c:majorTickMark val="cross"/>
        <c:minorTickMark val="cross"/>
        <c:tickLblPos val="nextTo"/>
        <c:spPr>
          <a:ln>
            <a:noFill/>
          </a:ln>
        </c:spPr>
        <c:txPr>
          <a:bodyPr/>
          <a:lstStyle/>
          <a:p>
            <a:pPr>
              <a:defRPr sz="1000"/>
            </a:pPr>
            <a:endParaRPr lang="nb-NO"/>
          </a:p>
        </c:txPr>
        <c:crossAx val="104598144"/>
        <c:crosses val="autoZero"/>
        <c:crossBetween val="between"/>
      </c:valAx>
    </c:plotArea>
    <c:plotVisOnly val="1"/>
    <c:dispBlanksAs val="zero"/>
    <c:showDLblsOverMax val="1"/>
  </c:chart>
  <c:txPr>
    <a:bodyPr/>
    <a:lstStyle/>
    <a:p>
      <a:pPr>
        <a:defRPr sz="1800"/>
      </a:pPr>
      <a:endParaRPr lang="nb-NO"/>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Vi ber deg vurdere om noen av disse forholdene &lt;br /&gt;påvirker din arbeidsevne i dag.&lt;br /&gt;(Du kan krysse av for flere forhold)</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Pt>
            <c:idx val="4"/>
            <c:invertIfNegative val="1"/>
            <c:bubble3D val="0"/>
            <c:spPr>
              <a:solidFill>
                <a:srgbClr val="B22222"/>
              </a:solidFill>
            </c:spPr>
          </c:dPt>
          <c:dPt>
            <c:idx val="5"/>
            <c:invertIfNegative val="1"/>
            <c:bubble3D val="0"/>
            <c:spPr>
              <a:solidFill>
                <a:srgbClr val="FFA500"/>
              </a:solidFill>
            </c:spPr>
          </c:dPt>
          <c:dPt>
            <c:idx val="6"/>
            <c:invertIfNegative val="1"/>
            <c:bubble3D val="0"/>
            <c:spPr>
              <a:solidFill>
                <a:srgbClr val="A1A1A1"/>
              </a:solidFill>
            </c:spPr>
          </c:dPt>
          <c:dPt>
            <c:idx val="7"/>
            <c:invertIfNegative val="1"/>
            <c:bubble3D val="0"/>
            <c:spPr>
              <a:solidFill>
                <a:srgbClr val="FF4500"/>
              </a:solidFill>
            </c:spPr>
          </c:dPt>
          <c:dPt>
            <c:idx val="8"/>
            <c:invertIfNegative val="1"/>
            <c:bubble3D val="0"/>
            <c:spPr>
              <a:solidFill>
                <a:srgbClr val="A0522D"/>
              </a:solidFill>
            </c:spPr>
          </c:dPt>
          <c:dPt>
            <c:idx val="9"/>
            <c:invertIfNegative val="1"/>
            <c:bubble3D val="0"/>
            <c:spPr>
              <a:solidFill>
                <a:srgbClr val="FFD700"/>
              </a:solidFill>
            </c:spPr>
          </c:dPt>
          <c:dPt>
            <c:idx val="10"/>
            <c:invertIfNegative val="1"/>
            <c:bubble3D val="0"/>
            <c:spPr>
              <a:solidFill>
                <a:srgbClr val="3CB371"/>
              </a:solidFill>
            </c:spPr>
          </c:dPt>
          <c:dPt>
            <c:idx val="11"/>
            <c:invertIfNegative val="1"/>
            <c:bubble3D val="0"/>
            <c:spPr>
              <a:solidFill>
                <a:srgbClr val="54A9DD"/>
              </a:solidFill>
            </c:spPr>
          </c:dPt>
          <c:dPt>
            <c:idx val="12"/>
            <c:invertIfNegative val="1"/>
            <c:bubble3D val="0"/>
            <c:spPr>
              <a:solidFill>
                <a:srgbClr val="6A5ACD"/>
              </a:solidFill>
            </c:spPr>
          </c:dPt>
          <c:dPt>
            <c:idx val="13"/>
            <c:invertIfNegative val="1"/>
            <c:bubble3D val="0"/>
            <c:spPr>
              <a:solidFill>
                <a:srgbClr val="4169E1"/>
              </a:solidFill>
            </c:spPr>
          </c:dPt>
          <c:dPt>
            <c:idx val="14"/>
            <c:invertIfNegative val="1"/>
            <c:bubble3D val="0"/>
            <c:spPr>
              <a:solidFill>
                <a:srgbClr val="9370DB"/>
              </a:solidFill>
            </c:spPr>
          </c:dPt>
          <c:dPt>
            <c:idx val="15"/>
            <c:invertIfNegative val="1"/>
            <c:bubble3D val="0"/>
            <c:spPr>
              <a:solidFill>
                <a:srgbClr val="BA55D3"/>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Sheet1!$A$2:$A$17</c:f>
              <c:strCache>
                <c:ptCount val="16"/>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strCache>
            </c:strRef>
          </c:cat>
          <c:val>
            <c:numRef>
              <c:f>Sheet1!$B$2:$B$17</c:f>
              <c:numCache>
                <c:formatCode>0.0%</c:formatCode>
                <c:ptCount val="16"/>
                <c:pt idx="0">
                  <c:v>2.3255813953488373</c:v>
                </c:pt>
                <c:pt idx="1">
                  <c:v>4.6511627906976747</c:v>
                </c:pt>
                <c:pt idx="2">
                  <c:v>4.6511627906976747</c:v>
                </c:pt>
                <c:pt idx="3">
                  <c:v>9.3023255813953494</c:v>
                </c:pt>
                <c:pt idx="4">
                  <c:v>9.3023255813953494</c:v>
                </c:pt>
                <c:pt idx="5">
                  <c:v>13.953488372093023</c:v>
                </c:pt>
                <c:pt idx="6">
                  <c:v>13.953488372093023</c:v>
                </c:pt>
                <c:pt idx="7">
                  <c:v>16.279069767441861</c:v>
                </c:pt>
                <c:pt idx="8">
                  <c:v>25.581395348837209</c:v>
                </c:pt>
                <c:pt idx="9">
                  <c:v>27.906976744186046</c:v>
                </c:pt>
                <c:pt idx="10">
                  <c:v>34.883720930232556</c:v>
                </c:pt>
                <c:pt idx="11">
                  <c:v>39.534883720930232</c:v>
                </c:pt>
                <c:pt idx="12">
                  <c:v>46.511627906976742</c:v>
                </c:pt>
                <c:pt idx="13">
                  <c:v>48.837209302325583</c:v>
                </c:pt>
                <c:pt idx="14">
                  <c:v>55.813953488372093</c:v>
                </c:pt>
                <c:pt idx="15">
                  <c:v>58.139534883720927</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106221568"/>
        <c:axId val="106223104"/>
      </c:barChart>
      <c:catAx>
        <c:axId val="106221568"/>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106223104"/>
        <c:crosses val="autoZero"/>
        <c:auto val="1"/>
        <c:lblAlgn val="ctr"/>
        <c:lblOffset val="100"/>
        <c:noMultiLvlLbl val="1"/>
      </c:catAx>
      <c:valAx>
        <c:axId val="106223104"/>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106221568"/>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 </c:v>
                </c:pt>
              </c:strCache>
            </c:strRef>
          </c:tx>
          <c:invertIfNegative val="1"/>
          <c:dPt>
            <c:idx val="0"/>
            <c:invertIfNegative val="1"/>
            <c:bubble3D val="0"/>
            <c:spPr>
              <a:solidFill>
                <a:srgbClr val="4682B4"/>
              </a:solidFill>
            </c:spPr>
          </c:dPt>
          <c:dPt>
            <c:idx val="1"/>
            <c:invertIfNegative val="1"/>
            <c:bubble3D val="0"/>
            <c:spPr>
              <a:solidFill>
                <a:srgbClr val="9ACD32"/>
              </a:solidFill>
            </c:spPr>
          </c:dPt>
          <c:dLbls>
            <c:numFmt formatCode="0.00" sourceLinked="0"/>
            <c:txPr>
              <a:bodyPr/>
              <a:lstStyle/>
              <a:p>
                <a:pPr>
                  <a:defRPr sz="1000"/>
                </a:pPr>
                <a:endParaRPr lang="nb-NO"/>
              </a:p>
            </c:txPr>
            <c:showLegendKey val="0"/>
            <c:showVal val="1"/>
            <c:showCatName val="0"/>
            <c:showSerName val="0"/>
            <c:showPercent val="0"/>
            <c:showBubbleSize val="0"/>
            <c:showLeaderLines val="0"/>
          </c:dLbls>
          <c:cat>
            <c:strRef>
              <c:f>Sheet1!$A$2:$A$3</c:f>
              <c:strCache>
                <c:ptCount val="2"/>
                <c:pt idx="0">
                  <c:v>1</c:v>
                </c:pt>
                <c:pt idx="1">
                  <c:v>2</c:v>
                </c:pt>
              </c:strCache>
            </c:strRef>
          </c:cat>
          <c:val>
            <c:numRef>
              <c:f>Sheet1!$B$2:$B$3</c:f>
              <c:numCache>
                <c:formatCode>0.00</c:formatCode>
                <c:ptCount val="2"/>
                <c:pt idx="0">
                  <c:v>4.0909000000000004</c:v>
                </c:pt>
                <c:pt idx="1">
                  <c:v>4.2325999999999997</c:v>
                </c:pt>
              </c:numCache>
            </c:numRef>
          </c:val>
        </c:ser>
        <c:dLbls>
          <c:showLegendKey val="0"/>
          <c:showVal val="0"/>
          <c:showCatName val="0"/>
          <c:showSerName val="0"/>
          <c:showPercent val="0"/>
          <c:showBubbleSize val="0"/>
        </c:dLbls>
        <c:gapWidth val="40"/>
        <c:axId val="105046400"/>
        <c:axId val="105027840"/>
      </c:barChart>
      <c:valAx>
        <c:axId val="105027840"/>
        <c:scaling>
          <c:orientation val="minMax"/>
          <c:max val="6"/>
          <c:min val="0"/>
        </c:scaling>
        <c:delete val="0"/>
        <c:axPos val="b"/>
        <c:majorGridlines>
          <c:spPr>
            <a:ln w="12700" cmpd="sng">
              <a:solidFill>
                <a:srgbClr val="D3D3D3"/>
              </a:solidFill>
              <a:prstDash val="solid"/>
            </a:ln>
          </c:spPr>
        </c:majorGridlines>
        <c:title>
          <c:tx>
            <c:rich>
              <a:bodyPr/>
              <a:lstStyle/>
              <a:p>
                <a:pPr>
                  <a:defRPr sz="1000"/>
                </a:pPr>
                <a:r>
                  <a:t>Gjennomsnitt</a:t>
                </a:r>
              </a:p>
            </c:rich>
          </c:tx>
          <c:overlay val="0"/>
        </c:title>
        <c:numFmt formatCode="General" sourceLinked="0"/>
        <c:majorTickMark val="cross"/>
        <c:minorTickMark val="cross"/>
        <c:tickLblPos val="nextTo"/>
        <c:spPr>
          <a:ln>
            <a:noFill/>
          </a:ln>
        </c:spPr>
        <c:txPr>
          <a:bodyPr/>
          <a:lstStyle/>
          <a:p>
            <a:pPr>
              <a:defRPr sz="1000"/>
            </a:pPr>
            <a:endParaRPr lang="nb-NO"/>
          </a:p>
        </c:txPr>
        <c:crossAx val="105046400"/>
        <c:crosses val="max"/>
        <c:crossBetween val="between"/>
        <c:majorUnit val="1"/>
      </c:valAx>
      <c:catAx>
        <c:axId val="105046400"/>
        <c:scaling>
          <c:orientation val="maxMin"/>
        </c:scaling>
        <c:delete val="0"/>
        <c:axPos val="l"/>
        <c:numFmt formatCode="General" sourceLinked="1"/>
        <c:majorTickMark val="cross"/>
        <c:minorTickMark val="cross"/>
        <c:tickLblPos val="nextTo"/>
        <c:spPr>
          <a:ln>
            <a:noFill/>
          </a:ln>
        </c:spPr>
        <c:txPr>
          <a:bodyPr/>
          <a:lstStyle/>
          <a:p>
            <a:pPr>
              <a:defRPr sz="1000"/>
            </a:pPr>
            <a:endParaRPr lang="nb-NO"/>
          </a:p>
        </c:txPr>
        <c:crossAx val="105027840"/>
        <c:crosses val="autoZero"/>
        <c:auto val="1"/>
        <c:lblAlgn val="ctr"/>
        <c:lblOffset val="100"/>
        <c:noMultiLvlLbl val="1"/>
      </c:catAx>
    </c:plotArea>
    <c:plotVisOnly val="1"/>
    <c:dispBlanksAs val="zero"/>
    <c:showDLblsOverMax val="1"/>
  </c:chart>
  <c:txPr>
    <a:bodyPr/>
    <a:lstStyle/>
    <a:p>
      <a:pPr>
        <a:defRPr sz="1800"/>
      </a:pPr>
      <a:endParaRPr lang="nb-NO"/>
    </a:p>
  </c:tx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Jeg er stivere og har mer smerter idag enn tidligere</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Pt>
            <c:idx val="4"/>
            <c:invertIfNegative val="1"/>
            <c:bubble3D val="0"/>
            <c:spPr>
              <a:solidFill>
                <a:srgbClr val="B22222"/>
              </a:solidFill>
            </c:spPr>
          </c:dPt>
          <c:dPt>
            <c:idx val="5"/>
            <c:invertIfNegative val="1"/>
            <c:bubble3D val="0"/>
            <c:spPr>
              <a:solidFill>
                <a:srgbClr val="FFA500"/>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Sheet1!$A$2:$A$7</c:f>
              <c:strCache>
                <c:ptCount val="6"/>
                <c:pt idx="0">
                  <c:v>1</c:v>
                </c:pt>
                <c:pt idx="1">
                  <c:v>2</c:v>
                </c:pt>
                <c:pt idx="2">
                  <c:v>3</c:v>
                </c:pt>
                <c:pt idx="3">
                  <c:v>4</c:v>
                </c:pt>
                <c:pt idx="4">
                  <c:v>5</c:v>
                </c:pt>
                <c:pt idx="5">
                  <c:v>6</c:v>
                </c:pt>
              </c:strCache>
            </c:strRef>
          </c:cat>
          <c:val>
            <c:numRef>
              <c:f>Sheet1!$B$2:$B$7</c:f>
              <c:numCache>
                <c:formatCode>0.0%</c:formatCode>
                <c:ptCount val="6"/>
                <c:pt idx="0">
                  <c:v>11.363636363636363</c:v>
                </c:pt>
                <c:pt idx="1">
                  <c:v>11.363636363636363</c:v>
                </c:pt>
                <c:pt idx="2">
                  <c:v>13.636363636363637</c:v>
                </c:pt>
                <c:pt idx="3">
                  <c:v>18.181818181818183</c:v>
                </c:pt>
                <c:pt idx="4">
                  <c:v>11.363636363636363</c:v>
                </c:pt>
                <c:pt idx="5">
                  <c:v>34.090909090909093</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105108992"/>
        <c:axId val="105102336"/>
      </c:barChart>
      <c:valAx>
        <c:axId val="105102336"/>
        <c:scaling>
          <c:orientation val="minMax"/>
          <c:max val="100"/>
        </c:scaling>
        <c:delete val="0"/>
        <c:axPos val="b"/>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105108992"/>
        <c:crosses val="max"/>
        <c:crossBetween val="between"/>
        <c:dispUnits>
          <c:builtInUnit val="hundreds"/>
        </c:dispUnits>
      </c:valAx>
      <c:catAx>
        <c:axId val="105108992"/>
        <c:scaling>
          <c:orientation val="maxMin"/>
        </c:scaling>
        <c:delete val="0"/>
        <c:axPos val="l"/>
        <c:numFmt formatCode="General" sourceLinked="1"/>
        <c:majorTickMark val="cross"/>
        <c:minorTickMark val="cross"/>
        <c:tickLblPos val="nextTo"/>
        <c:spPr>
          <a:ln>
            <a:noFill/>
          </a:ln>
        </c:spPr>
        <c:txPr>
          <a:bodyPr/>
          <a:lstStyle/>
          <a:p>
            <a:pPr>
              <a:defRPr sz="1000"/>
            </a:pPr>
            <a:endParaRPr lang="nb-NO"/>
          </a:p>
        </c:txPr>
        <c:crossAx val="105102336"/>
        <c:crosses val="autoZero"/>
        <c:auto val="1"/>
        <c:lblAlgn val="ctr"/>
        <c:lblOffset val="100"/>
        <c:noMultiLvlLbl val="1"/>
      </c:catAx>
    </c:plotArea>
    <c:plotVisOnly val="1"/>
    <c:dispBlanksAs val="zero"/>
    <c:showDLblsOverMax val="1"/>
  </c:chart>
  <c:txPr>
    <a:bodyPr/>
    <a:lstStyle/>
    <a:p>
      <a:pPr>
        <a:defRPr sz="1800"/>
      </a:pPr>
      <a:endParaRPr lang="nb-NO"/>
    </a:p>
  </c:txPr>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Jeg har et større behov for hvile og søvn idag enn tidligere</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Pt>
            <c:idx val="4"/>
            <c:invertIfNegative val="1"/>
            <c:bubble3D val="0"/>
            <c:spPr>
              <a:solidFill>
                <a:srgbClr val="B22222"/>
              </a:solidFill>
            </c:spPr>
          </c:dPt>
          <c:dPt>
            <c:idx val="5"/>
            <c:invertIfNegative val="1"/>
            <c:bubble3D val="0"/>
            <c:spPr>
              <a:solidFill>
                <a:srgbClr val="FFA500"/>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Sheet1!$A$2:$A$7</c:f>
              <c:strCache>
                <c:ptCount val="6"/>
                <c:pt idx="0">
                  <c:v>1</c:v>
                </c:pt>
                <c:pt idx="1">
                  <c:v>2</c:v>
                </c:pt>
                <c:pt idx="2">
                  <c:v>3</c:v>
                </c:pt>
                <c:pt idx="3">
                  <c:v>4</c:v>
                </c:pt>
                <c:pt idx="4">
                  <c:v>5</c:v>
                </c:pt>
                <c:pt idx="5">
                  <c:v>6</c:v>
                </c:pt>
              </c:strCache>
            </c:strRef>
          </c:cat>
          <c:val>
            <c:numRef>
              <c:f>Sheet1!$B$2:$B$7</c:f>
              <c:numCache>
                <c:formatCode>0.0%</c:formatCode>
                <c:ptCount val="6"/>
                <c:pt idx="0">
                  <c:v>11.627906976744185</c:v>
                </c:pt>
                <c:pt idx="1">
                  <c:v>4.6511627906976747</c:v>
                </c:pt>
                <c:pt idx="2">
                  <c:v>13.953488372093023</c:v>
                </c:pt>
                <c:pt idx="3">
                  <c:v>18.604651162790699</c:v>
                </c:pt>
                <c:pt idx="4">
                  <c:v>20.930232558139537</c:v>
                </c:pt>
                <c:pt idx="5">
                  <c:v>30.232558139534884</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97216768"/>
        <c:axId val="97214464"/>
      </c:barChart>
      <c:valAx>
        <c:axId val="97214464"/>
        <c:scaling>
          <c:orientation val="minMax"/>
          <c:max val="100"/>
        </c:scaling>
        <c:delete val="0"/>
        <c:axPos val="b"/>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97216768"/>
        <c:crosses val="max"/>
        <c:crossBetween val="between"/>
        <c:dispUnits>
          <c:builtInUnit val="hundreds"/>
        </c:dispUnits>
      </c:valAx>
      <c:catAx>
        <c:axId val="97216768"/>
        <c:scaling>
          <c:orientation val="maxMin"/>
        </c:scaling>
        <c:delete val="0"/>
        <c:axPos val="l"/>
        <c:numFmt formatCode="General" sourceLinked="1"/>
        <c:majorTickMark val="cross"/>
        <c:minorTickMark val="cross"/>
        <c:tickLblPos val="nextTo"/>
        <c:spPr>
          <a:ln>
            <a:noFill/>
          </a:ln>
        </c:spPr>
        <c:txPr>
          <a:bodyPr/>
          <a:lstStyle/>
          <a:p>
            <a:pPr>
              <a:defRPr sz="1000"/>
            </a:pPr>
            <a:endParaRPr lang="nb-NO"/>
          </a:p>
        </c:txPr>
        <c:crossAx val="97214464"/>
        <c:crosses val="autoZero"/>
        <c:auto val="1"/>
        <c:lblAlgn val="ctr"/>
        <c:lblOffset val="100"/>
        <c:noMultiLvlLbl val="1"/>
      </c:catAx>
    </c:plotArea>
    <c:plotVisOnly val="1"/>
    <c:dispBlanksAs val="zero"/>
    <c:showDLblsOverMax val="1"/>
  </c:chart>
  <c:txPr>
    <a:bodyPr/>
    <a:lstStyle/>
    <a:p>
      <a:pPr>
        <a:defRPr sz="1800"/>
      </a:pPr>
      <a:endParaRPr lang="nb-NO"/>
    </a:p>
  </c:txPr>
  <c:externalData r:id="rId1">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Har du noen kognitive utfordringer som følge av CP-diagnosen?</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Sheet1!$A$2:$A$4</c:f>
              <c:strCache>
                <c:ptCount val="3"/>
                <c:pt idx="0">
                  <c:v>1</c:v>
                </c:pt>
                <c:pt idx="1">
                  <c:v>2</c:v>
                </c:pt>
                <c:pt idx="2">
                  <c:v>3</c:v>
                </c:pt>
              </c:strCache>
            </c:strRef>
          </c:cat>
          <c:val>
            <c:numRef>
              <c:f>Sheet1!$B$2:$B$4</c:f>
              <c:numCache>
                <c:formatCode>0.0%</c:formatCode>
                <c:ptCount val="3"/>
                <c:pt idx="0">
                  <c:v>27.272727272727273</c:v>
                </c:pt>
                <c:pt idx="1">
                  <c:v>54.545454545454547</c:v>
                </c:pt>
                <c:pt idx="2">
                  <c:v>18.181818181818183</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116768128"/>
        <c:axId val="117085312"/>
      </c:barChart>
      <c:catAx>
        <c:axId val="116768128"/>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117085312"/>
        <c:crosses val="autoZero"/>
        <c:auto val="1"/>
        <c:lblAlgn val="ctr"/>
        <c:lblOffset val="100"/>
        <c:noMultiLvlLbl val="1"/>
      </c:catAx>
      <c:valAx>
        <c:axId val="117085312"/>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116768128"/>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I hvilken grad vil du si at dine kognitive vansker&lt;br /&gt;har betydning for din arbeidsevne?</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Pt>
            <c:idx val="4"/>
            <c:invertIfNegative val="1"/>
            <c:bubble3D val="0"/>
            <c:spPr>
              <a:solidFill>
                <a:srgbClr val="B22222"/>
              </a:solidFill>
            </c:spPr>
          </c:dPt>
          <c:dPt>
            <c:idx val="5"/>
            <c:invertIfNegative val="1"/>
            <c:bubble3D val="0"/>
            <c:spPr>
              <a:solidFill>
                <a:srgbClr val="FFA500"/>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Sheet1!$A$2:$A$7</c:f>
              <c:strCache>
                <c:ptCount val="6"/>
                <c:pt idx="0">
                  <c:v>1</c:v>
                </c:pt>
                <c:pt idx="1">
                  <c:v>2</c:v>
                </c:pt>
                <c:pt idx="2">
                  <c:v>3</c:v>
                </c:pt>
                <c:pt idx="3">
                  <c:v>4</c:v>
                </c:pt>
                <c:pt idx="4">
                  <c:v>5</c:v>
                </c:pt>
                <c:pt idx="5">
                  <c:v>6</c:v>
                </c:pt>
              </c:strCache>
            </c:strRef>
          </c:cat>
          <c:val>
            <c:numRef>
              <c:f>Sheet1!$B$2:$B$7</c:f>
              <c:numCache>
                <c:formatCode>0.0%</c:formatCode>
                <c:ptCount val="6"/>
                <c:pt idx="0">
                  <c:v>16.666666666666668</c:v>
                </c:pt>
                <c:pt idx="1">
                  <c:v>16.666666666666668</c:v>
                </c:pt>
                <c:pt idx="2">
                  <c:v>16.666666666666668</c:v>
                </c:pt>
                <c:pt idx="3">
                  <c:v>33.333333333333336</c:v>
                </c:pt>
                <c:pt idx="4">
                  <c:v>8.3333333333333339</c:v>
                </c:pt>
                <c:pt idx="5">
                  <c:v>8.3333333333333339</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116846976"/>
        <c:axId val="116848512"/>
      </c:barChart>
      <c:catAx>
        <c:axId val="116846976"/>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116848512"/>
        <c:crosses val="autoZero"/>
        <c:auto val="1"/>
        <c:lblAlgn val="ctr"/>
        <c:lblOffset val="100"/>
        <c:noMultiLvlLbl val="1"/>
      </c:catAx>
      <c:valAx>
        <c:axId val="116848512"/>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116846976"/>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Har du deltatt i noen form for arbeidsevne-vurdering?</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Sheet1!$A$2:$A$4</c:f>
              <c:strCache>
                <c:ptCount val="3"/>
                <c:pt idx="0">
                  <c:v>1</c:v>
                </c:pt>
                <c:pt idx="1">
                  <c:v>2</c:v>
                </c:pt>
                <c:pt idx="2">
                  <c:v>3</c:v>
                </c:pt>
              </c:strCache>
            </c:strRef>
          </c:cat>
          <c:val>
            <c:numRef>
              <c:f>Sheet1!$B$2:$B$4</c:f>
              <c:numCache>
                <c:formatCode>0.0%</c:formatCode>
                <c:ptCount val="3"/>
                <c:pt idx="0">
                  <c:v>54.545454545454547</c:v>
                </c:pt>
                <c:pt idx="1">
                  <c:v>43.18181818181818</c:v>
                </c:pt>
                <c:pt idx="2">
                  <c:v>2.2727272727272729</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116945280"/>
        <c:axId val="116946816"/>
      </c:barChart>
      <c:catAx>
        <c:axId val="116945280"/>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116946816"/>
        <c:crosses val="autoZero"/>
        <c:auto val="1"/>
        <c:lblAlgn val="ctr"/>
        <c:lblOffset val="100"/>
        <c:noMultiLvlLbl val="1"/>
      </c:catAx>
      <c:valAx>
        <c:axId val="116946816"/>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116945280"/>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Hvilket fylke bor du i ?</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Pt>
            <c:idx val="4"/>
            <c:invertIfNegative val="1"/>
            <c:bubble3D val="0"/>
            <c:spPr>
              <a:solidFill>
                <a:srgbClr val="B22222"/>
              </a:solidFill>
            </c:spPr>
          </c:dPt>
          <c:dPt>
            <c:idx val="5"/>
            <c:invertIfNegative val="1"/>
            <c:bubble3D val="0"/>
            <c:spPr>
              <a:solidFill>
                <a:srgbClr val="FFA500"/>
              </a:solidFill>
            </c:spPr>
          </c:dPt>
          <c:dPt>
            <c:idx val="6"/>
            <c:invertIfNegative val="1"/>
            <c:bubble3D val="0"/>
            <c:spPr>
              <a:solidFill>
                <a:srgbClr val="A1A1A1"/>
              </a:solidFill>
            </c:spPr>
          </c:dPt>
          <c:dPt>
            <c:idx val="7"/>
            <c:invertIfNegative val="1"/>
            <c:bubble3D val="0"/>
            <c:spPr>
              <a:solidFill>
                <a:srgbClr val="FF4500"/>
              </a:solidFill>
            </c:spPr>
          </c:dPt>
          <c:dPt>
            <c:idx val="8"/>
            <c:invertIfNegative val="1"/>
            <c:bubble3D val="0"/>
            <c:spPr>
              <a:solidFill>
                <a:srgbClr val="A0522D"/>
              </a:solidFill>
            </c:spPr>
          </c:dPt>
          <c:dPt>
            <c:idx val="9"/>
            <c:invertIfNegative val="1"/>
            <c:bubble3D val="0"/>
            <c:spPr>
              <a:solidFill>
                <a:srgbClr val="FFD700"/>
              </a:solidFill>
            </c:spPr>
          </c:dPt>
          <c:dPt>
            <c:idx val="10"/>
            <c:invertIfNegative val="1"/>
            <c:bubble3D val="0"/>
            <c:spPr>
              <a:solidFill>
                <a:srgbClr val="3CB371"/>
              </a:solidFill>
            </c:spPr>
          </c:dPt>
          <c:dPt>
            <c:idx val="11"/>
            <c:invertIfNegative val="1"/>
            <c:bubble3D val="0"/>
            <c:spPr>
              <a:solidFill>
                <a:srgbClr val="54A9DD"/>
              </a:solidFill>
            </c:spPr>
          </c:dPt>
          <c:dPt>
            <c:idx val="12"/>
            <c:invertIfNegative val="1"/>
            <c:bubble3D val="0"/>
            <c:spPr>
              <a:solidFill>
                <a:srgbClr val="6A5ACD"/>
              </a:solidFill>
            </c:spPr>
          </c:dPt>
          <c:dPt>
            <c:idx val="13"/>
            <c:invertIfNegative val="1"/>
            <c:bubble3D val="0"/>
            <c:spPr>
              <a:solidFill>
                <a:srgbClr val="4169E1"/>
              </a:solidFill>
            </c:spPr>
          </c:dPt>
          <c:dPt>
            <c:idx val="14"/>
            <c:invertIfNegative val="1"/>
            <c:bubble3D val="0"/>
            <c:spPr>
              <a:solidFill>
                <a:srgbClr val="9370DB"/>
              </a:solidFill>
            </c:spPr>
          </c:dPt>
          <c:dPt>
            <c:idx val="15"/>
            <c:invertIfNegative val="1"/>
            <c:bubble3D val="0"/>
            <c:spPr>
              <a:solidFill>
                <a:srgbClr val="BA55D3"/>
              </a:solidFill>
            </c:spPr>
          </c:dPt>
          <c:dPt>
            <c:idx val="16"/>
            <c:invertIfNegative val="1"/>
            <c:bubble3D val="0"/>
            <c:spPr>
              <a:solidFill>
                <a:srgbClr val="66CDAA"/>
              </a:solidFill>
            </c:spPr>
          </c:dPt>
          <c:dPt>
            <c:idx val="17"/>
            <c:invertIfNegative val="1"/>
            <c:bubble3D val="0"/>
            <c:spPr>
              <a:solidFill>
                <a:srgbClr val="D8BFD8"/>
              </a:solidFill>
            </c:spPr>
          </c:dPt>
          <c:dPt>
            <c:idx val="18"/>
            <c:invertIfNegative val="1"/>
            <c:bubble3D val="0"/>
            <c:spPr>
              <a:solidFill>
                <a:srgbClr val="FF69B4"/>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Sheet1!$A$2:$A$20</c:f>
              <c:strCache>
                <c:ptCount val="1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strCache>
            </c:strRef>
          </c:cat>
          <c:val>
            <c:numRef>
              <c:f>Sheet1!$B$2:$B$20</c:f>
              <c:numCache>
                <c:formatCode>0.0%</c:formatCode>
                <c:ptCount val="19"/>
                <c:pt idx="0">
                  <c:v>8.4615384615384617</c:v>
                </c:pt>
                <c:pt idx="1">
                  <c:v>7.6923076923076925</c:v>
                </c:pt>
                <c:pt idx="2">
                  <c:v>20</c:v>
                </c:pt>
                <c:pt idx="3">
                  <c:v>2.3076923076923075</c:v>
                </c:pt>
                <c:pt idx="4">
                  <c:v>6.1538461538461542</c:v>
                </c:pt>
                <c:pt idx="5">
                  <c:v>3.0769230769230771</c:v>
                </c:pt>
                <c:pt idx="6">
                  <c:v>10</c:v>
                </c:pt>
                <c:pt idx="7">
                  <c:v>6.1538461538461542</c:v>
                </c:pt>
                <c:pt idx="8">
                  <c:v>1.5384615384615385</c:v>
                </c:pt>
                <c:pt idx="9">
                  <c:v>3.0769230769230771</c:v>
                </c:pt>
                <c:pt idx="10">
                  <c:v>3.8461538461538463</c:v>
                </c:pt>
                <c:pt idx="11">
                  <c:v>8.4615384615384617</c:v>
                </c:pt>
                <c:pt idx="12">
                  <c:v>0.76923076923076927</c:v>
                </c:pt>
                <c:pt idx="13">
                  <c:v>1.5384615384615385</c:v>
                </c:pt>
                <c:pt idx="14">
                  <c:v>7.6923076923076925</c:v>
                </c:pt>
                <c:pt idx="15">
                  <c:v>3.0769230769230771</c:v>
                </c:pt>
                <c:pt idx="16">
                  <c:v>2.3076923076923075</c:v>
                </c:pt>
                <c:pt idx="17">
                  <c:v>3.8461538461538463</c:v>
                </c:pt>
                <c:pt idx="18">
                  <c:v>0</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80675968"/>
        <c:axId val="80677504"/>
      </c:barChart>
      <c:catAx>
        <c:axId val="80675968"/>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80677504"/>
        <c:crosses val="autoZero"/>
        <c:auto val="1"/>
        <c:lblAlgn val="ctr"/>
        <c:lblOffset val="100"/>
        <c:noMultiLvlLbl val="1"/>
      </c:catAx>
      <c:valAx>
        <c:axId val="80677504"/>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80675968"/>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Hvor har du blitt arbeidsevne-vurdert?&lt;br /&gt; (Du kan krysse av for flere steder dersom det er tilfelle)</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Pt>
            <c:idx val="4"/>
            <c:invertIfNegative val="1"/>
            <c:bubble3D val="0"/>
            <c:spPr>
              <a:solidFill>
                <a:srgbClr val="B22222"/>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Sheet1!$A$2:$A$6</c:f>
              <c:strCache>
                <c:ptCount val="5"/>
                <c:pt idx="0">
                  <c:v>1</c:v>
                </c:pt>
                <c:pt idx="1">
                  <c:v>2</c:v>
                </c:pt>
                <c:pt idx="2">
                  <c:v>3</c:v>
                </c:pt>
                <c:pt idx="3">
                  <c:v>4</c:v>
                </c:pt>
                <c:pt idx="4">
                  <c:v>5</c:v>
                </c:pt>
              </c:strCache>
            </c:strRef>
          </c:cat>
          <c:val>
            <c:numRef>
              <c:f>Sheet1!$B$2:$B$6</c:f>
              <c:numCache>
                <c:formatCode>0.0%</c:formatCode>
                <c:ptCount val="5"/>
                <c:pt idx="0">
                  <c:v>33.333333333333336</c:v>
                </c:pt>
                <c:pt idx="1">
                  <c:v>12.5</c:v>
                </c:pt>
                <c:pt idx="2">
                  <c:v>45.833333333333336</c:v>
                </c:pt>
                <c:pt idx="3">
                  <c:v>0</c:v>
                </c:pt>
                <c:pt idx="4">
                  <c:v>20.833333333333332</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126776064"/>
        <c:axId val="126777600"/>
      </c:barChart>
      <c:catAx>
        <c:axId val="126776064"/>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126777600"/>
        <c:crosses val="autoZero"/>
        <c:auto val="1"/>
        <c:lblAlgn val="ctr"/>
        <c:lblOffset val="100"/>
        <c:noMultiLvlLbl val="1"/>
      </c:catAx>
      <c:valAx>
        <c:axId val="126777600"/>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126776064"/>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Ble du nevrospykologisk utredet (testet)&lt;br /&gt;i forbindelse med arbeidsevne-vurderingen?</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Sheet1!$A$2:$A$4</c:f>
              <c:strCache>
                <c:ptCount val="3"/>
                <c:pt idx="0">
                  <c:v>1</c:v>
                </c:pt>
                <c:pt idx="1">
                  <c:v>2</c:v>
                </c:pt>
                <c:pt idx="2">
                  <c:v>3</c:v>
                </c:pt>
              </c:strCache>
            </c:strRef>
          </c:cat>
          <c:val>
            <c:numRef>
              <c:f>Sheet1!$B$2:$B$4</c:f>
              <c:numCache>
                <c:formatCode>0.0%</c:formatCode>
                <c:ptCount val="3"/>
                <c:pt idx="0">
                  <c:v>33.333333333333336</c:v>
                </c:pt>
                <c:pt idx="1">
                  <c:v>54.166666666666664</c:v>
                </c:pt>
                <c:pt idx="2">
                  <c:v>12.5</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126542208"/>
        <c:axId val="126543744"/>
      </c:barChart>
      <c:catAx>
        <c:axId val="126542208"/>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126543744"/>
        <c:crosses val="autoZero"/>
        <c:auto val="1"/>
        <c:lblAlgn val="ctr"/>
        <c:lblOffset val="100"/>
        <c:noMultiLvlLbl val="1"/>
      </c:catAx>
      <c:valAx>
        <c:axId val="126543744"/>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126542208"/>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Hvor fornøyd eller misfornøyd var du med den hjelpen du fikk &lt;br /&gt;med å tolke og bearbeide resultatene fra de nevropsykologiske testene?</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Pt>
            <c:idx val="4"/>
            <c:invertIfNegative val="1"/>
            <c:bubble3D val="0"/>
            <c:spPr>
              <a:solidFill>
                <a:srgbClr val="B22222"/>
              </a:solidFill>
            </c:spPr>
          </c:dPt>
          <c:dPt>
            <c:idx val="5"/>
            <c:invertIfNegative val="1"/>
            <c:bubble3D val="0"/>
            <c:spPr>
              <a:solidFill>
                <a:srgbClr val="FFA500"/>
              </a:solidFill>
            </c:spPr>
          </c:dPt>
          <c:dPt>
            <c:idx val="6"/>
            <c:invertIfNegative val="1"/>
            <c:bubble3D val="0"/>
            <c:spPr>
              <a:solidFill>
                <a:srgbClr val="A1A1A1"/>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Sheet1!$A$2:$A$8</c:f>
              <c:strCache>
                <c:ptCount val="7"/>
                <c:pt idx="0">
                  <c:v>1</c:v>
                </c:pt>
                <c:pt idx="1">
                  <c:v>2</c:v>
                </c:pt>
                <c:pt idx="2">
                  <c:v>3</c:v>
                </c:pt>
                <c:pt idx="3">
                  <c:v>4</c:v>
                </c:pt>
                <c:pt idx="4">
                  <c:v>5</c:v>
                </c:pt>
                <c:pt idx="5">
                  <c:v>6</c:v>
                </c:pt>
                <c:pt idx="6">
                  <c:v>7</c:v>
                </c:pt>
              </c:strCache>
            </c:strRef>
          </c:cat>
          <c:val>
            <c:numRef>
              <c:f>Sheet1!$B$2:$B$8</c:f>
              <c:numCache>
                <c:formatCode>0.0%</c:formatCode>
                <c:ptCount val="7"/>
                <c:pt idx="0">
                  <c:v>0</c:v>
                </c:pt>
                <c:pt idx="1">
                  <c:v>0</c:v>
                </c:pt>
                <c:pt idx="2">
                  <c:v>0</c:v>
                </c:pt>
                <c:pt idx="3">
                  <c:v>12.5</c:v>
                </c:pt>
                <c:pt idx="4">
                  <c:v>50</c:v>
                </c:pt>
                <c:pt idx="5">
                  <c:v>25</c:v>
                </c:pt>
                <c:pt idx="6">
                  <c:v>12.5</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126674432"/>
        <c:axId val="126675968"/>
      </c:barChart>
      <c:catAx>
        <c:axId val="126674432"/>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126675968"/>
        <c:crosses val="autoZero"/>
        <c:auto val="1"/>
        <c:lblAlgn val="ctr"/>
        <c:lblOffset val="100"/>
        <c:noMultiLvlLbl val="1"/>
      </c:catAx>
      <c:valAx>
        <c:axId val="126675968"/>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126674432"/>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Har du noe form for tilrettelegging eller tilpasninger på arbeidsplassen din idag?&lt;br /&gt;(Du kan krysse av for flere forhold)</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Pt>
            <c:idx val="4"/>
            <c:invertIfNegative val="1"/>
            <c:bubble3D val="0"/>
            <c:spPr>
              <a:solidFill>
                <a:srgbClr val="B22222"/>
              </a:solidFill>
            </c:spPr>
          </c:dPt>
          <c:dPt>
            <c:idx val="5"/>
            <c:invertIfNegative val="1"/>
            <c:bubble3D val="0"/>
            <c:spPr>
              <a:solidFill>
                <a:srgbClr val="FFA500"/>
              </a:solidFill>
            </c:spPr>
          </c:dPt>
          <c:dPt>
            <c:idx val="6"/>
            <c:invertIfNegative val="1"/>
            <c:bubble3D val="0"/>
            <c:spPr>
              <a:solidFill>
                <a:srgbClr val="A1A1A1"/>
              </a:solidFill>
            </c:spPr>
          </c:dPt>
          <c:dPt>
            <c:idx val="7"/>
            <c:invertIfNegative val="1"/>
            <c:bubble3D val="0"/>
            <c:spPr>
              <a:solidFill>
                <a:srgbClr val="FF4500"/>
              </a:solidFill>
            </c:spPr>
          </c:dPt>
          <c:dPt>
            <c:idx val="8"/>
            <c:invertIfNegative val="1"/>
            <c:bubble3D val="0"/>
            <c:spPr>
              <a:solidFill>
                <a:srgbClr val="A0522D"/>
              </a:solidFill>
            </c:spPr>
          </c:dPt>
          <c:dPt>
            <c:idx val="9"/>
            <c:invertIfNegative val="1"/>
            <c:bubble3D val="0"/>
            <c:spPr>
              <a:solidFill>
                <a:srgbClr val="FFD700"/>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Sheet1!$A$2:$A$11</c:f>
              <c:strCache>
                <c:ptCount val="10"/>
                <c:pt idx="0">
                  <c:v>1</c:v>
                </c:pt>
                <c:pt idx="1">
                  <c:v>2</c:v>
                </c:pt>
                <c:pt idx="2">
                  <c:v>3</c:v>
                </c:pt>
                <c:pt idx="3">
                  <c:v>4</c:v>
                </c:pt>
                <c:pt idx="4">
                  <c:v>5</c:v>
                </c:pt>
                <c:pt idx="5">
                  <c:v>6</c:v>
                </c:pt>
                <c:pt idx="6">
                  <c:v>7</c:v>
                </c:pt>
                <c:pt idx="7">
                  <c:v>8</c:v>
                </c:pt>
                <c:pt idx="8">
                  <c:v>9</c:v>
                </c:pt>
                <c:pt idx="9">
                  <c:v>10</c:v>
                </c:pt>
              </c:strCache>
            </c:strRef>
          </c:cat>
          <c:val>
            <c:numRef>
              <c:f>Sheet1!$B$2:$B$11</c:f>
              <c:numCache>
                <c:formatCode>0.0%</c:formatCode>
                <c:ptCount val="10"/>
                <c:pt idx="0">
                  <c:v>2.2727272727272729</c:v>
                </c:pt>
                <c:pt idx="1">
                  <c:v>4.5454545454545459</c:v>
                </c:pt>
                <c:pt idx="2">
                  <c:v>9.0909090909090917</c:v>
                </c:pt>
                <c:pt idx="3">
                  <c:v>11.363636363636363</c:v>
                </c:pt>
                <c:pt idx="4">
                  <c:v>13.636363636363637</c:v>
                </c:pt>
                <c:pt idx="5">
                  <c:v>13.636363636363637</c:v>
                </c:pt>
                <c:pt idx="6">
                  <c:v>20.454545454545453</c:v>
                </c:pt>
                <c:pt idx="7">
                  <c:v>29.545454545454547</c:v>
                </c:pt>
                <c:pt idx="8">
                  <c:v>38.636363636363633</c:v>
                </c:pt>
                <c:pt idx="9">
                  <c:v>40.909090909090907</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126931328"/>
        <c:axId val="126932864"/>
      </c:barChart>
      <c:catAx>
        <c:axId val="126931328"/>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126932864"/>
        <c:crosses val="autoZero"/>
        <c:auto val="1"/>
        <c:lblAlgn val="ctr"/>
        <c:lblOffset val="100"/>
        <c:noMultiLvlLbl val="1"/>
      </c:catAx>
      <c:valAx>
        <c:axId val="126932864"/>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126931328"/>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Har du noe form for lønnstilskudd?</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Sheet1!$A$2:$A$4</c:f>
              <c:strCache>
                <c:ptCount val="3"/>
                <c:pt idx="0">
                  <c:v>1</c:v>
                </c:pt>
                <c:pt idx="1">
                  <c:v>2</c:v>
                </c:pt>
                <c:pt idx="2">
                  <c:v>3</c:v>
                </c:pt>
              </c:strCache>
            </c:strRef>
          </c:cat>
          <c:val>
            <c:numRef>
              <c:f>Sheet1!$B$2:$B$4</c:f>
              <c:numCache>
                <c:formatCode>0.0%</c:formatCode>
                <c:ptCount val="3"/>
                <c:pt idx="0">
                  <c:v>29.545454545454547</c:v>
                </c:pt>
                <c:pt idx="1">
                  <c:v>63.636363636363633</c:v>
                </c:pt>
                <c:pt idx="2">
                  <c:v>6.8181818181818183</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127097856"/>
        <c:axId val="127103744"/>
      </c:barChart>
      <c:catAx>
        <c:axId val="127097856"/>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127103744"/>
        <c:crosses val="autoZero"/>
        <c:auto val="1"/>
        <c:lblAlgn val="ctr"/>
        <c:lblOffset val="100"/>
        <c:noMultiLvlLbl val="1"/>
      </c:catAx>
      <c:valAx>
        <c:axId val="127103744"/>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127097856"/>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45.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Kunne du ønske at arbeidsplassen din var mer tilrettelagt enn det den er idag?</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Sheet1!$A$2:$A$3</c:f>
              <c:strCache>
                <c:ptCount val="2"/>
                <c:pt idx="0">
                  <c:v>1</c:v>
                </c:pt>
                <c:pt idx="1">
                  <c:v>2</c:v>
                </c:pt>
              </c:strCache>
            </c:strRef>
          </c:cat>
          <c:val>
            <c:numRef>
              <c:f>Sheet1!$B$2:$B$3</c:f>
              <c:numCache>
                <c:formatCode>0.0%</c:formatCode>
                <c:ptCount val="2"/>
                <c:pt idx="0">
                  <c:v>27.272727272727273</c:v>
                </c:pt>
                <c:pt idx="1">
                  <c:v>72.727272727272734</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127263104"/>
        <c:axId val="127264640"/>
      </c:barChart>
      <c:catAx>
        <c:axId val="127263104"/>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127264640"/>
        <c:crosses val="autoZero"/>
        <c:auto val="1"/>
        <c:lblAlgn val="ctr"/>
        <c:lblOffset val="100"/>
        <c:noMultiLvlLbl val="1"/>
      </c:catAx>
      <c:valAx>
        <c:axId val="127264640"/>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127263104"/>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46.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Har du vært i kontakt med NAV i forbindelse med arbeid?</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Sheet1!$A$2:$A$3</c:f>
              <c:strCache>
                <c:ptCount val="2"/>
                <c:pt idx="0">
                  <c:v>1</c:v>
                </c:pt>
                <c:pt idx="1">
                  <c:v>2</c:v>
                </c:pt>
              </c:strCache>
            </c:strRef>
          </c:cat>
          <c:val>
            <c:numRef>
              <c:f>Sheet1!$B$2:$B$3</c:f>
              <c:numCache>
                <c:formatCode>0.0%</c:formatCode>
                <c:ptCount val="2"/>
                <c:pt idx="0">
                  <c:v>65.909090909090907</c:v>
                </c:pt>
                <c:pt idx="1">
                  <c:v>34.090909090909093</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127383040"/>
        <c:axId val="127384576"/>
      </c:barChart>
      <c:catAx>
        <c:axId val="127383040"/>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127384576"/>
        <c:crosses val="autoZero"/>
        <c:auto val="1"/>
        <c:lblAlgn val="ctr"/>
        <c:lblOffset val="100"/>
        <c:noMultiLvlLbl val="1"/>
      </c:catAx>
      <c:valAx>
        <c:axId val="127384576"/>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127383040"/>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47.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Har du en egen kontaktperson i NAV?</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Sheet1!$A$2:$A$4</c:f>
              <c:strCache>
                <c:ptCount val="3"/>
                <c:pt idx="0">
                  <c:v>1</c:v>
                </c:pt>
                <c:pt idx="1">
                  <c:v>2</c:v>
                </c:pt>
                <c:pt idx="2">
                  <c:v>3</c:v>
                </c:pt>
              </c:strCache>
            </c:strRef>
          </c:cat>
          <c:val>
            <c:numRef>
              <c:f>Sheet1!$B$2:$B$4</c:f>
              <c:numCache>
                <c:formatCode>0.0%</c:formatCode>
                <c:ptCount val="3"/>
                <c:pt idx="0">
                  <c:v>62.068965517241381</c:v>
                </c:pt>
                <c:pt idx="1">
                  <c:v>27.586206896551722</c:v>
                </c:pt>
                <c:pt idx="2">
                  <c:v>10.344827586206897</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127452672"/>
        <c:axId val="127454208"/>
      </c:barChart>
      <c:catAx>
        <c:axId val="127452672"/>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127454208"/>
        <c:crosses val="autoZero"/>
        <c:auto val="1"/>
        <c:lblAlgn val="ctr"/>
        <c:lblOffset val="100"/>
        <c:noMultiLvlLbl val="1"/>
      </c:catAx>
      <c:valAx>
        <c:axId val="127454208"/>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127452672"/>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48.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Hvor fornøyd eller misfornøyd&lt;br /&gt; er du med arbeidsoppfølgingen du har fått av NAV?</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Pt>
            <c:idx val="4"/>
            <c:invertIfNegative val="1"/>
            <c:bubble3D val="0"/>
            <c:spPr>
              <a:solidFill>
                <a:srgbClr val="B22222"/>
              </a:solidFill>
            </c:spPr>
          </c:dPt>
          <c:dPt>
            <c:idx val="5"/>
            <c:invertIfNegative val="1"/>
            <c:bubble3D val="0"/>
            <c:spPr>
              <a:solidFill>
                <a:srgbClr val="FFA500"/>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Sheet1!$A$2:$A$7</c:f>
              <c:strCache>
                <c:ptCount val="6"/>
                <c:pt idx="0">
                  <c:v>1</c:v>
                </c:pt>
                <c:pt idx="1">
                  <c:v>2</c:v>
                </c:pt>
                <c:pt idx="2">
                  <c:v>3</c:v>
                </c:pt>
                <c:pt idx="3">
                  <c:v>4</c:v>
                </c:pt>
                <c:pt idx="4">
                  <c:v>5</c:v>
                </c:pt>
                <c:pt idx="5">
                  <c:v>6</c:v>
                </c:pt>
              </c:strCache>
            </c:strRef>
          </c:cat>
          <c:val>
            <c:numRef>
              <c:f>Sheet1!$B$2:$B$7</c:f>
              <c:numCache>
                <c:formatCode>0.0%</c:formatCode>
                <c:ptCount val="6"/>
                <c:pt idx="0">
                  <c:v>6.8965517241379306</c:v>
                </c:pt>
                <c:pt idx="1">
                  <c:v>20.689655172413794</c:v>
                </c:pt>
                <c:pt idx="2">
                  <c:v>27.586206896551722</c:v>
                </c:pt>
                <c:pt idx="3">
                  <c:v>10.344827586206897</c:v>
                </c:pt>
                <c:pt idx="4">
                  <c:v>17.241379310344829</c:v>
                </c:pt>
                <c:pt idx="5">
                  <c:v>17.241379310344829</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127662336"/>
        <c:axId val="127668224"/>
      </c:barChart>
      <c:catAx>
        <c:axId val="127662336"/>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127668224"/>
        <c:crosses val="autoZero"/>
        <c:auto val="1"/>
        <c:lblAlgn val="ctr"/>
        <c:lblOffset val="100"/>
        <c:noMultiLvlLbl val="1"/>
      </c:catAx>
      <c:valAx>
        <c:axId val="127668224"/>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127662336"/>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49.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Har du fått hjelp av NAV til tilrettelegging av arbeidsplassen?</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Sheet1!$A$2:$A$3</c:f>
              <c:strCache>
                <c:ptCount val="2"/>
                <c:pt idx="0">
                  <c:v>1</c:v>
                </c:pt>
                <c:pt idx="1">
                  <c:v>2</c:v>
                </c:pt>
              </c:strCache>
            </c:strRef>
          </c:cat>
          <c:val>
            <c:numRef>
              <c:f>Sheet1!$B$2:$B$3</c:f>
              <c:numCache>
                <c:formatCode>0.0%</c:formatCode>
                <c:ptCount val="2"/>
                <c:pt idx="0">
                  <c:v>44.444444444444443</c:v>
                </c:pt>
                <c:pt idx="1">
                  <c:v>55.555555555555557</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99051392"/>
        <c:axId val="99052928"/>
      </c:barChart>
      <c:catAx>
        <c:axId val="99051392"/>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99052928"/>
        <c:crosses val="autoZero"/>
        <c:auto val="1"/>
        <c:lblAlgn val="ctr"/>
        <c:lblOffset val="100"/>
        <c:noMultiLvlLbl val="1"/>
      </c:catAx>
      <c:valAx>
        <c:axId val="99052928"/>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99051392"/>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Hva er din høyeste fullførte utdanning?</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Pt>
            <c:idx val="4"/>
            <c:invertIfNegative val="1"/>
            <c:bubble3D val="0"/>
            <c:spPr>
              <a:solidFill>
                <a:srgbClr val="B22222"/>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Sheet1!$A$2:$A$6</c:f>
              <c:strCache>
                <c:ptCount val="5"/>
                <c:pt idx="0">
                  <c:v>1</c:v>
                </c:pt>
                <c:pt idx="1">
                  <c:v>2</c:v>
                </c:pt>
                <c:pt idx="2">
                  <c:v>3</c:v>
                </c:pt>
                <c:pt idx="3">
                  <c:v>4</c:v>
                </c:pt>
                <c:pt idx="4">
                  <c:v>5</c:v>
                </c:pt>
              </c:strCache>
            </c:strRef>
          </c:cat>
          <c:val>
            <c:numRef>
              <c:f>Sheet1!$B$2:$B$6</c:f>
              <c:numCache>
                <c:formatCode>0.0%</c:formatCode>
                <c:ptCount val="5"/>
                <c:pt idx="0">
                  <c:v>12.307692307692308</c:v>
                </c:pt>
                <c:pt idx="1">
                  <c:v>40.769230769230766</c:v>
                </c:pt>
                <c:pt idx="2">
                  <c:v>25.384615384615383</c:v>
                </c:pt>
                <c:pt idx="3">
                  <c:v>20.76923076923077</c:v>
                </c:pt>
                <c:pt idx="4">
                  <c:v>0.76923076923076927</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81666816"/>
        <c:axId val="81668352"/>
      </c:barChart>
      <c:catAx>
        <c:axId val="81666816"/>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81668352"/>
        <c:crosses val="autoZero"/>
        <c:auto val="1"/>
        <c:lblAlgn val="ctr"/>
        <c:lblOffset val="100"/>
        <c:noMultiLvlLbl val="1"/>
      </c:catAx>
      <c:valAx>
        <c:axId val="81668352"/>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81666816"/>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50.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Hvilken betydning har arbeidsevnevurderingen &lt;br /&gt;hatt for den konkrete tilretteleggingen du har i dag?</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Pt>
            <c:idx val="4"/>
            <c:invertIfNegative val="1"/>
            <c:bubble3D val="0"/>
            <c:spPr>
              <a:solidFill>
                <a:srgbClr val="B22222"/>
              </a:solidFill>
            </c:spPr>
          </c:dPt>
          <c:dPt>
            <c:idx val="5"/>
            <c:invertIfNegative val="1"/>
            <c:bubble3D val="0"/>
            <c:spPr>
              <a:solidFill>
                <a:srgbClr val="FFA500"/>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Sheet1!$A$2:$A$7</c:f>
              <c:strCache>
                <c:ptCount val="6"/>
                <c:pt idx="0">
                  <c:v>1</c:v>
                </c:pt>
                <c:pt idx="1">
                  <c:v>2</c:v>
                </c:pt>
                <c:pt idx="2">
                  <c:v>3</c:v>
                </c:pt>
                <c:pt idx="3">
                  <c:v>4</c:v>
                </c:pt>
                <c:pt idx="4">
                  <c:v>5</c:v>
                </c:pt>
                <c:pt idx="5">
                  <c:v>6</c:v>
                </c:pt>
              </c:strCache>
            </c:strRef>
          </c:cat>
          <c:val>
            <c:numRef>
              <c:f>Sheet1!$B$2:$B$7</c:f>
              <c:numCache>
                <c:formatCode>0.0%</c:formatCode>
                <c:ptCount val="6"/>
                <c:pt idx="0">
                  <c:v>14.285714285714286</c:v>
                </c:pt>
                <c:pt idx="1">
                  <c:v>14.285714285714286</c:v>
                </c:pt>
                <c:pt idx="2">
                  <c:v>0</c:v>
                </c:pt>
                <c:pt idx="3">
                  <c:v>28.571428571428573</c:v>
                </c:pt>
                <c:pt idx="4">
                  <c:v>28.571428571428573</c:v>
                </c:pt>
                <c:pt idx="5">
                  <c:v>14.285714285714286</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99175040"/>
        <c:axId val="99189120"/>
      </c:barChart>
      <c:catAx>
        <c:axId val="99175040"/>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99189120"/>
        <c:crosses val="autoZero"/>
        <c:auto val="1"/>
        <c:lblAlgn val="ctr"/>
        <c:lblOffset val="100"/>
        <c:noMultiLvlLbl val="1"/>
      </c:catAx>
      <c:valAx>
        <c:axId val="99189120"/>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99175040"/>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51.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Hvilken betydning har den nevropsykologiske utredningen  &lt;br /&gt;hatt for den konkrete tilretteleggingen du har i dag?</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Pt>
            <c:idx val="4"/>
            <c:invertIfNegative val="1"/>
            <c:bubble3D val="0"/>
            <c:spPr>
              <a:solidFill>
                <a:srgbClr val="B22222"/>
              </a:solidFill>
            </c:spPr>
          </c:dPt>
          <c:dPt>
            <c:idx val="5"/>
            <c:invertIfNegative val="1"/>
            <c:bubble3D val="0"/>
            <c:spPr>
              <a:solidFill>
                <a:srgbClr val="FFA500"/>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Sheet1!$A$2:$A$7</c:f>
              <c:strCache>
                <c:ptCount val="6"/>
                <c:pt idx="0">
                  <c:v>1</c:v>
                </c:pt>
                <c:pt idx="1">
                  <c:v>2</c:v>
                </c:pt>
                <c:pt idx="2">
                  <c:v>3</c:v>
                </c:pt>
                <c:pt idx="3">
                  <c:v>4</c:v>
                </c:pt>
                <c:pt idx="4">
                  <c:v>5</c:v>
                </c:pt>
                <c:pt idx="5">
                  <c:v>6</c:v>
                </c:pt>
              </c:strCache>
            </c:strRef>
          </c:cat>
          <c:val>
            <c:numRef>
              <c:f>Sheet1!$B$2:$B$7</c:f>
              <c:numCache>
                <c:formatCode>0.0%</c:formatCode>
                <c:ptCount val="6"/>
                <c:pt idx="0">
                  <c:v>0</c:v>
                </c:pt>
                <c:pt idx="1">
                  <c:v>0</c:v>
                </c:pt>
                <c:pt idx="2">
                  <c:v>0</c:v>
                </c:pt>
                <c:pt idx="3">
                  <c:v>0</c:v>
                </c:pt>
                <c:pt idx="4">
                  <c:v>100</c:v>
                </c:pt>
                <c:pt idx="5">
                  <c:v>0</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127733760"/>
        <c:axId val="127735296"/>
      </c:barChart>
      <c:catAx>
        <c:axId val="127733760"/>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127735296"/>
        <c:crosses val="autoZero"/>
        <c:auto val="1"/>
        <c:lblAlgn val="ctr"/>
        <c:lblOffset val="100"/>
        <c:noMultiLvlLbl val="1"/>
      </c:catAx>
      <c:valAx>
        <c:axId val="127735296"/>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127733760"/>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52.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Har du fått hjelp med tilrettelegging fra arbeidsgiver?</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Sheet1!$A$2:$A$3</c:f>
              <c:strCache>
                <c:ptCount val="2"/>
                <c:pt idx="0">
                  <c:v>1</c:v>
                </c:pt>
                <c:pt idx="1">
                  <c:v>2</c:v>
                </c:pt>
              </c:strCache>
            </c:strRef>
          </c:cat>
          <c:val>
            <c:numRef>
              <c:f>Sheet1!$B$2:$B$3</c:f>
              <c:numCache>
                <c:formatCode>0.0%</c:formatCode>
                <c:ptCount val="2"/>
                <c:pt idx="0">
                  <c:v>92.592592592592595</c:v>
                </c:pt>
                <c:pt idx="1">
                  <c:v>7.4074074074074074</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99212672"/>
        <c:axId val="127841408"/>
      </c:barChart>
      <c:catAx>
        <c:axId val="99212672"/>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127841408"/>
        <c:crosses val="autoZero"/>
        <c:auto val="1"/>
        <c:lblAlgn val="ctr"/>
        <c:lblOffset val="100"/>
        <c:noMultiLvlLbl val="1"/>
      </c:catAx>
      <c:valAx>
        <c:axId val="127841408"/>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99212672"/>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53.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 </c:v>
                </c:pt>
              </c:strCache>
            </c:strRef>
          </c:tx>
          <c:invertIfNegative val="1"/>
          <c:dPt>
            <c:idx val="0"/>
            <c:invertIfNegative val="1"/>
            <c:bubble3D val="0"/>
            <c:spPr>
              <a:solidFill>
                <a:srgbClr val="4682B4"/>
              </a:solidFill>
            </c:spPr>
          </c:dPt>
          <c:dPt>
            <c:idx val="1"/>
            <c:invertIfNegative val="1"/>
            <c:bubble3D val="0"/>
            <c:spPr>
              <a:solidFill>
                <a:srgbClr val="9ACD32"/>
              </a:solidFill>
            </c:spPr>
          </c:dPt>
          <c:dLbls>
            <c:numFmt formatCode="0.00" sourceLinked="0"/>
            <c:txPr>
              <a:bodyPr/>
              <a:lstStyle/>
              <a:p>
                <a:pPr>
                  <a:defRPr sz="1000"/>
                </a:pPr>
                <a:endParaRPr lang="nb-NO"/>
              </a:p>
            </c:txPr>
            <c:showLegendKey val="0"/>
            <c:showVal val="1"/>
            <c:showCatName val="0"/>
            <c:showSerName val="0"/>
            <c:showPercent val="0"/>
            <c:showBubbleSize val="0"/>
            <c:showLeaderLines val="0"/>
          </c:dLbls>
          <c:cat>
            <c:strRef>
              <c:f>Sheet1!$A$2:$A$3</c:f>
              <c:strCache>
                <c:ptCount val="2"/>
                <c:pt idx="0">
                  <c:v>1</c:v>
                </c:pt>
                <c:pt idx="1">
                  <c:v>2</c:v>
                </c:pt>
              </c:strCache>
            </c:strRef>
          </c:cat>
          <c:val>
            <c:numRef>
              <c:f>Sheet1!$B$2:$B$3</c:f>
              <c:numCache>
                <c:formatCode>0.00</c:formatCode>
                <c:ptCount val="2"/>
                <c:pt idx="0">
                  <c:v>5.16</c:v>
                </c:pt>
                <c:pt idx="1">
                  <c:v>5</c:v>
                </c:pt>
              </c:numCache>
            </c:numRef>
          </c:val>
        </c:ser>
        <c:dLbls>
          <c:showLegendKey val="0"/>
          <c:showVal val="0"/>
          <c:showCatName val="0"/>
          <c:showSerName val="0"/>
          <c:showPercent val="0"/>
          <c:showBubbleSize val="0"/>
        </c:dLbls>
        <c:gapWidth val="40"/>
        <c:axId val="131617536"/>
        <c:axId val="127896192"/>
      </c:barChart>
      <c:valAx>
        <c:axId val="127896192"/>
        <c:scaling>
          <c:orientation val="minMax"/>
          <c:max val="6"/>
          <c:min val="0"/>
        </c:scaling>
        <c:delete val="0"/>
        <c:axPos val="b"/>
        <c:majorGridlines>
          <c:spPr>
            <a:ln w="12700" cmpd="sng">
              <a:solidFill>
                <a:srgbClr val="D3D3D3"/>
              </a:solidFill>
              <a:prstDash val="solid"/>
            </a:ln>
          </c:spPr>
        </c:majorGridlines>
        <c:title>
          <c:tx>
            <c:rich>
              <a:bodyPr/>
              <a:lstStyle/>
              <a:p>
                <a:pPr>
                  <a:defRPr sz="1000"/>
                </a:pPr>
                <a:r>
                  <a:t>Gjennomsnitt</a:t>
                </a:r>
              </a:p>
            </c:rich>
          </c:tx>
          <c:overlay val="0"/>
        </c:title>
        <c:numFmt formatCode="General" sourceLinked="0"/>
        <c:majorTickMark val="cross"/>
        <c:minorTickMark val="cross"/>
        <c:tickLblPos val="nextTo"/>
        <c:spPr>
          <a:ln>
            <a:noFill/>
          </a:ln>
        </c:spPr>
        <c:txPr>
          <a:bodyPr/>
          <a:lstStyle/>
          <a:p>
            <a:pPr>
              <a:defRPr sz="1000"/>
            </a:pPr>
            <a:endParaRPr lang="nb-NO"/>
          </a:p>
        </c:txPr>
        <c:crossAx val="131617536"/>
        <c:crosses val="max"/>
        <c:crossBetween val="between"/>
        <c:majorUnit val="1"/>
      </c:valAx>
      <c:catAx>
        <c:axId val="131617536"/>
        <c:scaling>
          <c:orientation val="maxMin"/>
        </c:scaling>
        <c:delete val="0"/>
        <c:axPos val="l"/>
        <c:numFmt formatCode="General" sourceLinked="1"/>
        <c:majorTickMark val="cross"/>
        <c:minorTickMark val="cross"/>
        <c:tickLblPos val="nextTo"/>
        <c:spPr>
          <a:ln>
            <a:noFill/>
          </a:ln>
        </c:spPr>
        <c:txPr>
          <a:bodyPr/>
          <a:lstStyle/>
          <a:p>
            <a:pPr>
              <a:defRPr sz="1000"/>
            </a:pPr>
            <a:endParaRPr lang="nb-NO"/>
          </a:p>
        </c:txPr>
        <c:crossAx val="127896192"/>
        <c:crosses val="autoZero"/>
        <c:auto val="1"/>
        <c:lblAlgn val="ctr"/>
        <c:lblOffset val="100"/>
        <c:noMultiLvlLbl val="1"/>
      </c:catAx>
    </c:plotArea>
    <c:plotVisOnly val="1"/>
    <c:dispBlanksAs val="zero"/>
    <c:showDLblsOverMax val="1"/>
  </c:chart>
  <c:txPr>
    <a:bodyPr/>
    <a:lstStyle/>
    <a:p>
      <a:pPr>
        <a:defRPr sz="1800"/>
      </a:pPr>
      <a:endParaRPr lang="nb-NO"/>
    </a:p>
  </c:txPr>
  <c:externalData r:id="rId1">
    <c:autoUpdate val="0"/>
  </c:externalData>
</c:chartSpace>
</file>

<file path=ppt/charts/chart54.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 vilje til å sørge for riktig tilrettelegging?</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Pt>
            <c:idx val="4"/>
            <c:invertIfNegative val="1"/>
            <c:bubble3D val="0"/>
            <c:spPr>
              <a:solidFill>
                <a:srgbClr val="B22222"/>
              </a:solidFill>
            </c:spPr>
          </c:dPt>
          <c:dPt>
            <c:idx val="5"/>
            <c:invertIfNegative val="1"/>
            <c:bubble3D val="0"/>
            <c:spPr>
              <a:solidFill>
                <a:srgbClr val="FFA500"/>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Sheet1!$A$2:$A$7</c:f>
              <c:strCache>
                <c:ptCount val="6"/>
                <c:pt idx="0">
                  <c:v>1</c:v>
                </c:pt>
                <c:pt idx="1">
                  <c:v>2</c:v>
                </c:pt>
                <c:pt idx="2">
                  <c:v>3</c:v>
                </c:pt>
                <c:pt idx="3">
                  <c:v>4</c:v>
                </c:pt>
                <c:pt idx="4">
                  <c:v>5</c:v>
                </c:pt>
                <c:pt idx="5">
                  <c:v>6</c:v>
                </c:pt>
              </c:strCache>
            </c:strRef>
          </c:cat>
          <c:val>
            <c:numRef>
              <c:f>Sheet1!$B$2:$B$7</c:f>
              <c:numCache>
                <c:formatCode>0.0%</c:formatCode>
                <c:ptCount val="6"/>
                <c:pt idx="0">
                  <c:v>0</c:v>
                </c:pt>
                <c:pt idx="1">
                  <c:v>4</c:v>
                </c:pt>
                <c:pt idx="2">
                  <c:v>0</c:v>
                </c:pt>
                <c:pt idx="3">
                  <c:v>20</c:v>
                </c:pt>
                <c:pt idx="4">
                  <c:v>28</c:v>
                </c:pt>
                <c:pt idx="5">
                  <c:v>48</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131467136"/>
        <c:axId val="131386752"/>
      </c:barChart>
      <c:valAx>
        <c:axId val="131386752"/>
        <c:scaling>
          <c:orientation val="minMax"/>
          <c:max val="100"/>
        </c:scaling>
        <c:delete val="0"/>
        <c:axPos val="b"/>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131467136"/>
        <c:crosses val="max"/>
        <c:crossBetween val="between"/>
        <c:dispUnits>
          <c:builtInUnit val="hundreds"/>
        </c:dispUnits>
      </c:valAx>
      <c:catAx>
        <c:axId val="131467136"/>
        <c:scaling>
          <c:orientation val="maxMin"/>
        </c:scaling>
        <c:delete val="0"/>
        <c:axPos val="l"/>
        <c:numFmt formatCode="General" sourceLinked="1"/>
        <c:majorTickMark val="cross"/>
        <c:minorTickMark val="cross"/>
        <c:tickLblPos val="nextTo"/>
        <c:spPr>
          <a:ln>
            <a:noFill/>
          </a:ln>
        </c:spPr>
        <c:txPr>
          <a:bodyPr/>
          <a:lstStyle/>
          <a:p>
            <a:pPr>
              <a:defRPr sz="1000"/>
            </a:pPr>
            <a:endParaRPr lang="nb-NO"/>
          </a:p>
        </c:txPr>
        <c:crossAx val="131386752"/>
        <c:crosses val="autoZero"/>
        <c:auto val="1"/>
        <c:lblAlgn val="ctr"/>
        <c:lblOffset val="100"/>
        <c:noMultiLvlLbl val="1"/>
      </c:catAx>
    </c:plotArea>
    <c:plotVisOnly val="1"/>
    <c:dispBlanksAs val="zero"/>
    <c:showDLblsOverMax val="1"/>
  </c:chart>
  <c:txPr>
    <a:bodyPr/>
    <a:lstStyle/>
    <a:p>
      <a:pPr>
        <a:defRPr sz="1800"/>
      </a:pPr>
      <a:endParaRPr lang="nb-NO"/>
    </a:p>
  </c:txPr>
  <c:externalData r:id="rId1">
    <c:autoUpdate val="0"/>
  </c:externalData>
</c:chartSpace>
</file>

<file path=ppt/charts/chart55.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evne til å sørge for riktig tilrettelegging?</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Pt>
            <c:idx val="4"/>
            <c:invertIfNegative val="1"/>
            <c:bubble3D val="0"/>
            <c:spPr>
              <a:solidFill>
                <a:srgbClr val="B22222"/>
              </a:solidFill>
            </c:spPr>
          </c:dPt>
          <c:dPt>
            <c:idx val="5"/>
            <c:invertIfNegative val="1"/>
            <c:bubble3D val="0"/>
            <c:spPr>
              <a:solidFill>
                <a:srgbClr val="FFA500"/>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Sheet1!$A$2:$A$7</c:f>
              <c:strCache>
                <c:ptCount val="6"/>
                <c:pt idx="0">
                  <c:v>1</c:v>
                </c:pt>
                <c:pt idx="1">
                  <c:v>2</c:v>
                </c:pt>
                <c:pt idx="2">
                  <c:v>3</c:v>
                </c:pt>
                <c:pt idx="3">
                  <c:v>4</c:v>
                </c:pt>
                <c:pt idx="4">
                  <c:v>5</c:v>
                </c:pt>
                <c:pt idx="5">
                  <c:v>6</c:v>
                </c:pt>
              </c:strCache>
            </c:strRef>
          </c:cat>
          <c:val>
            <c:numRef>
              <c:f>Sheet1!$B$2:$B$7</c:f>
              <c:numCache>
                <c:formatCode>0.0%</c:formatCode>
                <c:ptCount val="6"/>
                <c:pt idx="0">
                  <c:v>4</c:v>
                </c:pt>
                <c:pt idx="1">
                  <c:v>0</c:v>
                </c:pt>
                <c:pt idx="2">
                  <c:v>4</c:v>
                </c:pt>
                <c:pt idx="3">
                  <c:v>20</c:v>
                </c:pt>
                <c:pt idx="4">
                  <c:v>28</c:v>
                </c:pt>
                <c:pt idx="5">
                  <c:v>44</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131553920"/>
        <c:axId val="131551616"/>
      </c:barChart>
      <c:valAx>
        <c:axId val="131551616"/>
        <c:scaling>
          <c:orientation val="minMax"/>
          <c:max val="100"/>
        </c:scaling>
        <c:delete val="0"/>
        <c:axPos val="b"/>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131553920"/>
        <c:crosses val="max"/>
        <c:crossBetween val="between"/>
        <c:dispUnits>
          <c:builtInUnit val="hundreds"/>
        </c:dispUnits>
      </c:valAx>
      <c:catAx>
        <c:axId val="131553920"/>
        <c:scaling>
          <c:orientation val="maxMin"/>
        </c:scaling>
        <c:delete val="0"/>
        <c:axPos val="l"/>
        <c:numFmt formatCode="General" sourceLinked="1"/>
        <c:majorTickMark val="cross"/>
        <c:minorTickMark val="cross"/>
        <c:tickLblPos val="nextTo"/>
        <c:spPr>
          <a:ln>
            <a:noFill/>
          </a:ln>
        </c:spPr>
        <c:txPr>
          <a:bodyPr/>
          <a:lstStyle/>
          <a:p>
            <a:pPr>
              <a:defRPr sz="1000"/>
            </a:pPr>
            <a:endParaRPr lang="nb-NO"/>
          </a:p>
        </c:txPr>
        <c:crossAx val="131551616"/>
        <c:crosses val="autoZero"/>
        <c:auto val="1"/>
        <c:lblAlgn val="ctr"/>
        <c:lblOffset val="100"/>
        <c:noMultiLvlLbl val="1"/>
      </c:catAx>
    </c:plotArea>
    <c:plotVisOnly val="1"/>
    <c:dispBlanksAs val="zero"/>
    <c:showDLblsOverMax val="1"/>
  </c:chart>
  <c:txPr>
    <a:bodyPr/>
    <a:lstStyle/>
    <a:p>
      <a:pPr>
        <a:defRPr sz="1800"/>
      </a:pPr>
      <a:endParaRPr lang="nb-NO"/>
    </a:p>
  </c:txPr>
  <c:externalData r:id="rId1">
    <c:autoUpdate val="0"/>
  </c:externalData>
</c:chartSpace>
</file>

<file path=ppt/charts/chart56.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I hvilken grad har manglende tilrettelegging betydning&lt;br /&gt; for at du vurderer å slutte å jobbe eller redusere stillingsprosenten din?</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Pt>
            <c:idx val="4"/>
            <c:invertIfNegative val="1"/>
            <c:bubble3D val="0"/>
            <c:spPr>
              <a:solidFill>
                <a:srgbClr val="B22222"/>
              </a:solidFill>
            </c:spPr>
          </c:dPt>
          <c:dPt>
            <c:idx val="5"/>
            <c:invertIfNegative val="1"/>
            <c:bubble3D val="0"/>
            <c:spPr>
              <a:solidFill>
                <a:srgbClr val="FFA500"/>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Sheet1!$A$2:$A$7</c:f>
              <c:strCache>
                <c:ptCount val="6"/>
                <c:pt idx="0">
                  <c:v>1</c:v>
                </c:pt>
                <c:pt idx="1">
                  <c:v>2</c:v>
                </c:pt>
                <c:pt idx="2">
                  <c:v>3</c:v>
                </c:pt>
                <c:pt idx="3">
                  <c:v>4</c:v>
                </c:pt>
                <c:pt idx="4">
                  <c:v>5</c:v>
                </c:pt>
                <c:pt idx="5">
                  <c:v>6</c:v>
                </c:pt>
              </c:strCache>
            </c:strRef>
          </c:cat>
          <c:val>
            <c:numRef>
              <c:f>Sheet1!$B$2:$B$7</c:f>
              <c:numCache>
                <c:formatCode>0.0%</c:formatCode>
                <c:ptCount val="6"/>
                <c:pt idx="0">
                  <c:v>41.176470588235297</c:v>
                </c:pt>
                <c:pt idx="1">
                  <c:v>11.764705882352942</c:v>
                </c:pt>
                <c:pt idx="2">
                  <c:v>11.764705882352942</c:v>
                </c:pt>
                <c:pt idx="3">
                  <c:v>17.647058823529413</c:v>
                </c:pt>
                <c:pt idx="4">
                  <c:v>0</c:v>
                </c:pt>
                <c:pt idx="5">
                  <c:v>17.647058823529413</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131757184"/>
        <c:axId val="131758720"/>
      </c:barChart>
      <c:catAx>
        <c:axId val="131757184"/>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131758720"/>
        <c:crosses val="autoZero"/>
        <c:auto val="1"/>
        <c:lblAlgn val="ctr"/>
        <c:lblOffset val="100"/>
        <c:noMultiLvlLbl val="1"/>
      </c:catAx>
      <c:valAx>
        <c:axId val="131758720"/>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131757184"/>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57.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Hvor mange år siden er det du sluttet å jobbe?</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Sheet1!$A$2:$A$5</c:f>
              <c:strCache>
                <c:ptCount val="4"/>
                <c:pt idx="0">
                  <c:v>1</c:v>
                </c:pt>
                <c:pt idx="1">
                  <c:v>2</c:v>
                </c:pt>
                <c:pt idx="2">
                  <c:v>3</c:v>
                </c:pt>
                <c:pt idx="3">
                  <c:v>4</c:v>
                </c:pt>
              </c:strCache>
            </c:strRef>
          </c:cat>
          <c:val>
            <c:numRef>
              <c:f>Sheet1!$B$2:$B$5</c:f>
              <c:numCache>
                <c:formatCode>0.0%</c:formatCode>
                <c:ptCount val="4"/>
                <c:pt idx="0">
                  <c:v>18.918918918918919</c:v>
                </c:pt>
                <c:pt idx="1">
                  <c:v>16.216216216216218</c:v>
                </c:pt>
                <c:pt idx="2">
                  <c:v>13.513513513513514</c:v>
                </c:pt>
                <c:pt idx="3">
                  <c:v>51.351351351351354</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131773952"/>
        <c:axId val="131775488"/>
      </c:barChart>
      <c:catAx>
        <c:axId val="131773952"/>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131775488"/>
        <c:crosses val="autoZero"/>
        <c:auto val="1"/>
        <c:lblAlgn val="ctr"/>
        <c:lblOffset val="100"/>
        <c:noMultiLvlLbl val="1"/>
      </c:catAx>
      <c:valAx>
        <c:axId val="131775488"/>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131773952"/>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58.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Hvor mange år siden er det du sluttet å jobbe?</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Sheet1!$A$2:$A$5</c:f>
              <c:strCache>
                <c:ptCount val="4"/>
                <c:pt idx="0">
                  <c:v>1</c:v>
                </c:pt>
                <c:pt idx="1">
                  <c:v>2</c:v>
                </c:pt>
                <c:pt idx="2">
                  <c:v>3</c:v>
                </c:pt>
                <c:pt idx="3">
                  <c:v>4</c:v>
                </c:pt>
              </c:strCache>
            </c:strRef>
          </c:cat>
          <c:val>
            <c:numRef>
              <c:f>Sheet1!$B$2:$B$5</c:f>
              <c:numCache>
                <c:formatCode>0.0%</c:formatCode>
                <c:ptCount val="4"/>
                <c:pt idx="0">
                  <c:v>18.918918918918919</c:v>
                </c:pt>
                <c:pt idx="1">
                  <c:v>16.216216216216218</c:v>
                </c:pt>
                <c:pt idx="2">
                  <c:v>13.513513513513514</c:v>
                </c:pt>
                <c:pt idx="3">
                  <c:v>51.351351351351354</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131227008"/>
        <c:axId val="131232896"/>
      </c:barChart>
      <c:catAx>
        <c:axId val="131227008"/>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131232896"/>
        <c:crosses val="autoZero"/>
        <c:auto val="1"/>
        <c:lblAlgn val="ctr"/>
        <c:lblOffset val="100"/>
        <c:noMultiLvlLbl val="1"/>
      </c:catAx>
      <c:valAx>
        <c:axId val="131232896"/>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131227008"/>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59.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Ønsker du deg tilbake til arbeidslivet?</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Lbls>
            <c:numFmt formatCode="0" sourceLinked="0"/>
            <c:txPr>
              <a:bodyPr/>
              <a:lstStyle/>
              <a:p>
                <a:pPr>
                  <a:defRPr sz="1000"/>
                </a:pPr>
                <a:endParaRPr lang="nb-NO"/>
              </a:p>
            </c:txPr>
            <c:showLegendKey val="0"/>
            <c:showVal val="1"/>
            <c:showCatName val="0"/>
            <c:showSerName val="0"/>
            <c:showPercent val="0"/>
            <c:showBubbleSize val="0"/>
            <c:showLeaderLines val="0"/>
          </c:dLbls>
          <c:cat>
            <c:strRef>
              <c:f>Sheet1!$A$2:$A$3</c:f>
              <c:strCache>
                <c:ptCount val="2"/>
                <c:pt idx="0">
                  <c:v>1</c:v>
                </c:pt>
                <c:pt idx="1">
                  <c:v>2</c:v>
                </c:pt>
              </c:strCache>
            </c:strRef>
          </c:cat>
          <c:val>
            <c:numRef>
              <c:f>Sheet1!$B$2:$B$3</c:f>
              <c:numCache>
                <c:formatCode>0</c:formatCode>
                <c:ptCount val="2"/>
                <c:pt idx="0">
                  <c:v>24</c:v>
                </c:pt>
                <c:pt idx="1">
                  <c:v>13</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131320448"/>
        <c:axId val="131330432"/>
      </c:barChart>
      <c:catAx>
        <c:axId val="131320448"/>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131330432"/>
        <c:crosses val="autoZero"/>
        <c:auto val="1"/>
        <c:lblAlgn val="ctr"/>
        <c:lblOffset val="100"/>
        <c:noMultiLvlLbl val="1"/>
      </c:catAx>
      <c:valAx>
        <c:axId val="131330432"/>
        <c:scaling>
          <c:orientation val="minMax"/>
          <c:min val="0"/>
        </c:scaling>
        <c:delete val="0"/>
        <c:axPos val="l"/>
        <c:majorGridlines>
          <c:spPr>
            <a:ln w="12700" cmpd="sng">
              <a:solidFill>
                <a:srgbClr val="D3D3D3"/>
              </a:solidFill>
              <a:prstDash val="solid"/>
            </a:ln>
          </c:spPr>
        </c:majorGridlines>
        <c:title>
          <c:tx>
            <c:rich>
              <a:bodyPr/>
              <a:lstStyle/>
              <a:p>
                <a:pPr>
                  <a:defRPr sz="1000"/>
                </a:pPr>
                <a:r>
                  <a:t>Antall</a:t>
                </a:r>
              </a:p>
            </c:rich>
          </c:tx>
          <c:overlay val="0"/>
        </c:title>
        <c:numFmt formatCode="General" sourceLinked="0"/>
        <c:majorTickMark val="cross"/>
        <c:minorTickMark val="cross"/>
        <c:tickLblPos val="nextTo"/>
        <c:spPr>
          <a:ln>
            <a:noFill/>
          </a:ln>
        </c:spPr>
        <c:txPr>
          <a:bodyPr/>
          <a:lstStyle/>
          <a:p>
            <a:pPr>
              <a:defRPr sz="1000"/>
            </a:pPr>
            <a:endParaRPr lang="nb-NO"/>
          </a:p>
        </c:txPr>
        <c:crossAx val="131320448"/>
        <c:crosses val="autoZero"/>
        <c:crossBetween val="between"/>
      </c:valAx>
    </c:plotArea>
    <c:plotVisOnly val="1"/>
    <c:dispBlanksAs val="zero"/>
    <c:showDLblsOverMax val="1"/>
  </c:chart>
  <c:txPr>
    <a:bodyPr/>
    <a:lstStyle/>
    <a:p>
      <a:pPr>
        <a:defRPr sz="1800"/>
      </a:pPr>
      <a:endParaRPr lang="nb-NO"/>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Er du i arbeid i dag?</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Sheet1!$A$2:$A$3</c:f>
              <c:strCache>
                <c:ptCount val="2"/>
                <c:pt idx="0">
                  <c:v>1</c:v>
                </c:pt>
                <c:pt idx="1">
                  <c:v>2</c:v>
                </c:pt>
              </c:strCache>
            </c:strRef>
          </c:cat>
          <c:val>
            <c:numRef>
              <c:f>Sheet1!$B$2:$B$3</c:f>
              <c:numCache>
                <c:formatCode>0.0%</c:formatCode>
                <c:ptCount val="2"/>
                <c:pt idx="0">
                  <c:v>60.769230769230766</c:v>
                </c:pt>
                <c:pt idx="1">
                  <c:v>39.230769230769234</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81756160"/>
        <c:axId val="81757696"/>
      </c:barChart>
      <c:catAx>
        <c:axId val="81756160"/>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81757696"/>
        <c:crosses val="autoZero"/>
        <c:auto val="1"/>
        <c:lblAlgn val="ctr"/>
        <c:lblOffset val="100"/>
        <c:noMultiLvlLbl val="1"/>
      </c:catAx>
      <c:valAx>
        <c:axId val="81757696"/>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81756160"/>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Er du i arbeid i dag?</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Lbls>
            <c:numFmt formatCode="0.0%" sourceLinked="0"/>
            <c:txPr>
              <a:bodyPr/>
              <a:lstStyle/>
              <a:p>
                <a:pPr>
                  <a:defRPr sz="1000"/>
                </a:pPr>
                <a:endParaRPr lang="nb-NO"/>
              </a:p>
            </c:txPr>
            <c:showLegendKey val="0"/>
            <c:showVal val="1"/>
            <c:showCatName val="0"/>
            <c:showSerName val="0"/>
            <c:showPercent val="0"/>
            <c:showBubbleSize val="0"/>
            <c:showLeaderLines val="0"/>
          </c:dLbls>
          <c:cat>
            <c:strRef>
              <c:f>Sheet1!$A$2:$A$3</c:f>
              <c:strCache>
                <c:ptCount val="2"/>
                <c:pt idx="0">
                  <c:v>1</c:v>
                </c:pt>
                <c:pt idx="1">
                  <c:v>2</c:v>
                </c:pt>
              </c:strCache>
            </c:strRef>
          </c:cat>
          <c:val>
            <c:numRef>
              <c:f>Sheet1!$B$2:$B$3</c:f>
              <c:numCache>
                <c:formatCode>0.0%</c:formatCode>
                <c:ptCount val="2"/>
                <c:pt idx="0">
                  <c:v>60.769230769230766</c:v>
                </c:pt>
                <c:pt idx="1">
                  <c:v>39.230769230769234</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43230720"/>
        <c:axId val="43232256"/>
      </c:barChart>
      <c:catAx>
        <c:axId val="43230720"/>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43232256"/>
        <c:crosses val="autoZero"/>
        <c:auto val="1"/>
        <c:lblAlgn val="ctr"/>
        <c:lblOffset val="100"/>
        <c:noMultiLvlLbl val="1"/>
      </c:catAx>
      <c:valAx>
        <c:axId val="43232256"/>
        <c:scaling>
          <c:orientation val="minMax"/>
          <c:max val="100"/>
        </c:scaling>
        <c:delete val="0"/>
        <c:axPos val="l"/>
        <c:majorGridlines>
          <c:spPr>
            <a:ln w="12700" cmpd="sng">
              <a:solidFill>
                <a:srgbClr val="D3D3D3"/>
              </a:solidFill>
              <a:prstDash val="solid"/>
            </a:ln>
          </c:spPr>
        </c:majorGridlines>
        <c:title>
          <c:tx>
            <c:rich>
              <a:bodyPr/>
              <a:lstStyle/>
              <a:p>
                <a:pPr>
                  <a:defRPr sz="1000"/>
                </a:pPr>
                <a:r>
                  <a:t>Prosent</a:t>
                </a:r>
              </a:p>
            </c:rich>
          </c:tx>
          <c:overlay val="0"/>
        </c:title>
        <c:numFmt formatCode="0%" sourceLinked="0"/>
        <c:majorTickMark val="cross"/>
        <c:minorTickMark val="cross"/>
        <c:tickLblPos val="nextTo"/>
        <c:spPr>
          <a:ln>
            <a:noFill/>
          </a:ln>
        </c:spPr>
        <c:txPr>
          <a:bodyPr/>
          <a:lstStyle/>
          <a:p>
            <a:pPr>
              <a:defRPr sz="1000"/>
            </a:pPr>
            <a:endParaRPr lang="nb-NO"/>
          </a:p>
        </c:txPr>
        <c:crossAx val="43230720"/>
        <c:crosses val="autoZero"/>
        <c:crossBetween val="between"/>
        <c:dispUnits>
          <c:builtInUnit val="hundreds"/>
        </c:dispUnits>
      </c:valAx>
    </c:plotArea>
    <c:plotVisOnly val="1"/>
    <c:dispBlanksAs val="zero"/>
    <c:showDLblsOverMax val="1"/>
  </c:chart>
  <c:txPr>
    <a:bodyPr/>
    <a:lstStyle/>
    <a:p>
      <a:pPr>
        <a:defRPr sz="1800"/>
      </a:pPr>
      <a:endParaRPr lang="nb-NO"/>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Hva slags type arbeid har du? </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Pt>
            <c:idx val="4"/>
            <c:invertIfNegative val="1"/>
            <c:bubble3D val="0"/>
            <c:spPr>
              <a:solidFill>
                <a:srgbClr val="B22222"/>
              </a:solidFill>
            </c:spPr>
          </c:dPt>
          <c:dLbls>
            <c:numFmt formatCode="0" sourceLinked="0"/>
            <c:txPr>
              <a:bodyPr/>
              <a:lstStyle/>
              <a:p>
                <a:pPr>
                  <a:defRPr sz="1000"/>
                </a:pPr>
                <a:endParaRPr lang="nb-NO"/>
              </a:p>
            </c:txPr>
            <c:showLegendKey val="0"/>
            <c:showVal val="1"/>
            <c:showCatName val="0"/>
            <c:showSerName val="0"/>
            <c:showPercent val="0"/>
            <c:showBubbleSize val="0"/>
            <c:showLeaderLines val="0"/>
          </c:dLbls>
          <c:cat>
            <c:strRef>
              <c:f>Sheet1!$A$2:$A$6</c:f>
              <c:strCache>
                <c:ptCount val="5"/>
                <c:pt idx="0">
                  <c:v>1</c:v>
                </c:pt>
                <c:pt idx="1">
                  <c:v>2</c:v>
                </c:pt>
                <c:pt idx="2">
                  <c:v>3</c:v>
                </c:pt>
                <c:pt idx="3">
                  <c:v>4</c:v>
                </c:pt>
                <c:pt idx="4">
                  <c:v>5</c:v>
                </c:pt>
              </c:strCache>
            </c:strRef>
          </c:cat>
          <c:val>
            <c:numRef>
              <c:f>Sheet1!$B$2:$B$6</c:f>
              <c:numCache>
                <c:formatCode>0</c:formatCode>
                <c:ptCount val="5"/>
                <c:pt idx="0">
                  <c:v>44</c:v>
                </c:pt>
                <c:pt idx="1">
                  <c:v>23</c:v>
                </c:pt>
                <c:pt idx="2">
                  <c:v>4</c:v>
                </c:pt>
                <c:pt idx="3">
                  <c:v>7</c:v>
                </c:pt>
                <c:pt idx="4">
                  <c:v>1</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43317120"/>
        <c:axId val="43318656"/>
      </c:barChart>
      <c:catAx>
        <c:axId val="43317120"/>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43318656"/>
        <c:crosses val="autoZero"/>
        <c:auto val="1"/>
        <c:lblAlgn val="ctr"/>
        <c:lblOffset val="100"/>
        <c:noMultiLvlLbl val="1"/>
      </c:catAx>
      <c:valAx>
        <c:axId val="43318656"/>
        <c:scaling>
          <c:orientation val="minMax"/>
          <c:min val="0"/>
        </c:scaling>
        <c:delete val="0"/>
        <c:axPos val="l"/>
        <c:majorGridlines>
          <c:spPr>
            <a:ln w="12700" cmpd="sng">
              <a:solidFill>
                <a:srgbClr val="D3D3D3"/>
              </a:solidFill>
              <a:prstDash val="solid"/>
            </a:ln>
          </c:spPr>
        </c:majorGridlines>
        <c:title>
          <c:tx>
            <c:rich>
              <a:bodyPr/>
              <a:lstStyle/>
              <a:p>
                <a:pPr>
                  <a:defRPr sz="1000"/>
                </a:pPr>
                <a:r>
                  <a:t>Antall</a:t>
                </a:r>
              </a:p>
            </c:rich>
          </c:tx>
          <c:overlay val="0"/>
        </c:title>
        <c:numFmt formatCode="General" sourceLinked="0"/>
        <c:majorTickMark val="cross"/>
        <c:minorTickMark val="cross"/>
        <c:tickLblPos val="nextTo"/>
        <c:spPr>
          <a:ln>
            <a:noFill/>
          </a:ln>
        </c:spPr>
        <c:txPr>
          <a:bodyPr/>
          <a:lstStyle/>
          <a:p>
            <a:pPr>
              <a:defRPr sz="1000"/>
            </a:pPr>
            <a:endParaRPr lang="nb-NO"/>
          </a:p>
        </c:txPr>
        <c:crossAx val="43317120"/>
        <c:crosses val="autoZero"/>
        <c:crossBetween val="between"/>
      </c:valAx>
    </c:plotArea>
    <c:plotVisOnly val="1"/>
    <c:dispBlanksAs val="zero"/>
    <c:showDLblsOverMax val="1"/>
  </c:chart>
  <c:txPr>
    <a:bodyPr/>
    <a:lstStyle/>
    <a:p>
      <a:pPr>
        <a:defRPr sz="1800"/>
      </a:pPr>
      <a:endParaRPr lang="nb-NO"/>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1"/>
  <c:lang val="nb-NO"/>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Hva slags type arbeid har du? </c:v>
                </c:pt>
              </c:strCache>
            </c:strRef>
          </c:tx>
          <c:spPr>
            <a:solidFill>
              <a:srgbClr val="4682B4"/>
            </a:solidFill>
            <a:ln>
              <a:solidFill>
                <a:srgbClr val="4682B4"/>
              </a:solidFill>
            </a:ln>
          </c:spPr>
          <c:invertIfNegative val="1"/>
          <c:dPt>
            <c:idx val="0"/>
            <c:invertIfNegative val="1"/>
            <c:bubble3D val="0"/>
            <c:spPr>
              <a:solidFill>
                <a:srgbClr val="4682B4"/>
              </a:solidFill>
            </c:spPr>
          </c:dPt>
          <c:dPt>
            <c:idx val="1"/>
            <c:invertIfNegative val="1"/>
            <c:bubble3D val="0"/>
            <c:spPr>
              <a:solidFill>
                <a:srgbClr val="9ACD32"/>
              </a:solidFill>
            </c:spPr>
          </c:dPt>
          <c:dPt>
            <c:idx val="2"/>
            <c:invertIfNegative val="1"/>
            <c:bubble3D val="0"/>
            <c:spPr>
              <a:solidFill>
                <a:srgbClr val="708090"/>
              </a:solidFill>
            </c:spPr>
          </c:dPt>
          <c:dPt>
            <c:idx val="3"/>
            <c:invertIfNegative val="1"/>
            <c:bubble3D val="0"/>
            <c:spPr>
              <a:solidFill>
                <a:srgbClr val="CD853F"/>
              </a:solidFill>
            </c:spPr>
          </c:dPt>
          <c:dPt>
            <c:idx val="4"/>
            <c:invertIfNegative val="1"/>
            <c:bubble3D val="0"/>
            <c:spPr>
              <a:solidFill>
                <a:srgbClr val="B22222"/>
              </a:solidFill>
            </c:spPr>
          </c:dPt>
          <c:dLbls>
            <c:numFmt formatCode="0" sourceLinked="0"/>
            <c:txPr>
              <a:bodyPr/>
              <a:lstStyle/>
              <a:p>
                <a:pPr>
                  <a:defRPr sz="1000"/>
                </a:pPr>
                <a:endParaRPr lang="nb-NO"/>
              </a:p>
            </c:txPr>
            <c:showLegendKey val="0"/>
            <c:showVal val="1"/>
            <c:showCatName val="0"/>
            <c:showSerName val="0"/>
            <c:showPercent val="0"/>
            <c:showBubbleSize val="0"/>
            <c:showLeaderLines val="0"/>
          </c:dLbls>
          <c:cat>
            <c:strRef>
              <c:f>Sheet1!$A$2:$A$6</c:f>
              <c:strCache>
                <c:ptCount val="5"/>
                <c:pt idx="0">
                  <c:v>1</c:v>
                </c:pt>
                <c:pt idx="1">
                  <c:v>2</c:v>
                </c:pt>
                <c:pt idx="2">
                  <c:v>3</c:v>
                </c:pt>
                <c:pt idx="3">
                  <c:v>4</c:v>
                </c:pt>
                <c:pt idx="4">
                  <c:v>5</c:v>
                </c:pt>
              </c:strCache>
            </c:strRef>
          </c:cat>
          <c:val>
            <c:numRef>
              <c:f>Sheet1!$B$2:$B$6</c:f>
              <c:numCache>
                <c:formatCode>0</c:formatCode>
                <c:ptCount val="5"/>
                <c:pt idx="0">
                  <c:v>44</c:v>
                </c:pt>
                <c:pt idx="1">
                  <c:v>23</c:v>
                </c:pt>
                <c:pt idx="2">
                  <c:v>4</c:v>
                </c:pt>
                <c:pt idx="3">
                  <c:v>7</c:v>
                </c:pt>
                <c:pt idx="4">
                  <c:v>1</c:v>
                </c:pt>
              </c:numCache>
            </c:numRef>
          </c:val>
          <c:extLst>
            <c:ext xmlns:c14="http://schemas.microsoft.com/office/drawing/2007/8/2/chart" uri="{6F2FDCE9-48DA-4B69-8628-5D25D57E5C99}">
              <c14:invertSolidFillFmt>
                <c14:spPr xmlns:c14="http://schemas.microsoft.com/office/drawing/2007/8/2/chart">
                  <a:solidFill>
                    <a:srgbClr val="FFFFFF"/>
                  </a:solidFill>
                  <a:ln>
                    <a:solidFill>
                      <a:srgbClr val="4682B4"/>
                    </a:solidFill>
                  </a:ln>
                </c14:spPr>
              </c14:invertSolidFillFmt>
            </c:ext>
          </c:extLst>
        </c:ser>
        <c:dLbls>
          <c:showLegendKey val="0"/>
          <c:showVal val="0"/>
          <c:showCatName val="0"/>
          <c:showSerName val="0"/>
          <c:showPercent val="0"/>
          <c:showBubbleSize val="0"/>
        </c:dLbls>
        <c:gapWidth val="40"/>
        <c:axId val="43405312"/>
        <c:axId val="43406848"/>
      </c:barChart>
      <c:catAx>
        <c:axId val="43405312"/>
        <c:scaling>
          <c:orientation val="minMax"/>
        </c:scaling>
        <c:delete val="0"/>
        <c:axPos val="b"/>
        <c:numFmt formatCode="General" sourceLinked="1"/>
        <c:majorTickMark val="cross"/>
        <c:minorTickMark val="cross"/>
        <c:tickLblPos val="nextTo"/>
        <c:spPr>
          <a:ln>
            <a:noFill/>
          </a:ln>
        </c:spPr>
        <c:txPr>
          <a:bodyPr/>
          <a:lstStyle/>
          <a:p>
            <a:pPr>
              <a:defRPr sz="1000"/>
            </a:pPr>
            <a:endParaRPr lang="nb-NO"/>
          </a:p>
        </c:txPr>
        <c:crossAx val="43406848"/>
        <c:crosses val="autoZero"/>
        <c:auto val="1"/>
        <c:lblAlgn val="ctr"/>
        <c:lblOffset val="100"/>
        <c:noMultiLvlLbl val="1"/>
      </c:catAx>
      <c:valAx>
        <c:axId val="43406848"/>
        <c:scaling>
          <c:orientation val="minMax"/>
          <c:min val="0"/>
        </c:scaling>
        <c:delete val="0"/>
        <c:axPos val="l"/>
        <c:majorGridlines>
          <c:spPr>
            <a:ln w="12700" cmpd="sng">
              <a:solidFill>
                <a:srgbClr val="D3D3D3"/>
              </a:solidFill>
              <a:prstDash val="solid"/>
            </a:ln>
          </c:spPr>
        </c:majorGridlines>
        <c:title>
          <c:tx>
            <c:rich>
              <a:bodyPr/>
              <a:lstStyle/>
              <a:p>
                <a:pPr>
                  <a:defRPr sz="1000"/>
                </a:pPr>
                <a:r>
                  <a:t>Antall</a:t>
                </a:r>
              </a:p>
            </c:rich>
          </c:tx>
          <c:overlay val="0"/>
        </c:title>
        <c:numFmt formatCode="General" sourceLinked="0"/>
        <c:majorTickMark val="cross"/>
        <c:minorTickMark val="cross"/>
        <c:tickLblPos val="nextTo"/>
        <c:spPr>
          <a:ln>
            <a:noFill/>
          </a:ln>
        </c:spPr>
        <c:txPr>
          <a:bodyPr/>
          <a:lstStyle/>
          <a:p>
            <a:pPr>
              <a:defRPr sz="1000"/>
            </a:pPr>
            <a:endParaRPr lang="nb-NO"/>
          </a:p>
        </c:txPr>
        <c:crossAx val="43405312"/>
        <c:crosses val="autoZero"/>
        <c:crossBetween val="between"/>
      </c:valAx>
    </c:plotArea>
    <c:plotVisOnly val="1"/>
    <c:dispBlanksAs val="zero"/>
    <c:showDLblsOverMax val="1"/>
  </c:chart>
  <c:txPr>
    <a:bodyPr/>
    <a:lstStyle/>
    <a:p>
      <a:pPr>
        <a:defRPr sz="1800"/>
      </a:pPr>
      <a:endParaRPr lang="nb-NO"/>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BF98E5C-15CA-4F81-87B5-36BB912DE893}" type="datetimeFigureOut">
              <a:rPr lang="el-GR" smtClean="0"/>
              <a:t>5/2/2016</a:t>
            </a:fld>
            <a:endParaRPr lang="el-G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E90F154-FED9-4E44-ABE6-31AE664D02D1}" type="slidenum">
              <a:rPr lang="el-GR" smtClean="0"/>
              <a:t>‹#›</a:t>
            </a:fld>
            <a:endParaRPr lang="el-GR"/>
          </a:p>
        </p:txBody>
      </p:sp>
    </p:spTree>
    <p:extLst>
      <p:ext uri="{BB962C8B-B14F-4D97-AF65-F5344CB8AC3E}">
        <p14:creationId xmlns:p14="http://schemas.microsoft.com/office/powerpoint/2010/main" val="186811074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239108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reCont6Cont">
    <p:spTree>
      <p:nvGrpSpPr>
        <p:cNvPr id="1" name=""/>
        <p:cNvGrpSpPr/>
        <p:nvPr/>
      </p:nvGrpSpPr>
      <p:grpSpPr>
        <a:xfrm>
          <a:off x="0" y="0"/>
          <a:ext cx="0" cy="0"/>
          <a:chOff x="0" y="0"/>
          <a:chExt cx="0" cy="0"/>
        </a:xfrm>
      </p:grpSpPr>
      <p:sp>
        <p:nvSpPr>
          <p:cNvPr id="2" name="Title"/>
          <p:cNvSpPr>
            <a:spLocks noGrp="1"/>
          </p:cNvSpPr>
          <p:nvPr>
            <p:ph type="title"/>
          </p:nvPr>
        </p:nvSpPr>
        <p:spPr>
          <a:xfrm>
            <a:off x="467544" y="217616"/>
            <a:ext cx="8229600" cy="547088"/>
          </a:xfrm>
          <a:prstGeom prst="rect">
            <a:avLst/>
          </a:prstGeom>
          <a:noFill/>
          <a:ln>
            <a:noFill/>
          </a:ln>
        </p:spPr>
        <p:style>
          <a:lnRef idx="2">
            <a:schemeClr val="accent4"/>
          </a:lnRef>
          <a:fillRef idx="1">
            <a:schemeClr val="lt1"/>
          </a:fillRef>
          <a:effectRef idx="0">
            <a:schemeClr val="accent4"/>
          </a:effectRef>
          <a:fontRef idx="none"/>
        </p:style>
        <p:txBody>
          <a:bodyPr>
            <a:normAutofit/>
          </a:bodyPr>
          <a:lstStyle>
            <a:lvl1pPr>
              <a:defRPr lang="en-US" sz="1800" kern="1200" cap="none" spc="-100" baseline="0" smtClean="0">
                <a:ln>
                  <a:noFill/>
                </a:ln>
                <a:solidFill>
                  <a:schemeClr val="tx1"/>
                </a:solidFill>
                <a:effectLst/>
                <a:latin typeface="+mn-lt"/>
                <a:ea typeface="+mj-ea"/>
                <a:cs typeface="Arial" pitchFamily="34" charset="0"/>
              </a:defRPr>
            </a:lvl1pPr>
          </a:lstStyle>
          <a:p>
            <a:r>
              <a:rPr lang="en-US" smtClean="0"/>
              <a:t>Click to edit Master title style</a:t>
            </a:r>
            <a:endParaRPr lang="el-GR"/>
          </a:p>
        </p:txBody>
      </p:sp>
      <p:sp>
        <p:nvSpPr>
          <p:cNvPr id="15" name="Pre"/>
          <p:cNvSpPr>
            <a:spLocks noGrp="1"/>
          </p:cNvSpPr>
          <p:nvPr>
            <p:ph sz="quarter" idx="14" hasCustomPrompt="1"/>
          </p:nvPr>
        </p:nvSpPr>
        <p:spPr>
          <a:xfrm>
            <a:off x="467544" y="836712"/>
            <a:ext cx="8207375" cy="576064"/>
          </a:xfrm>
          <a:noFill/>
          <a:ln>
            <a:noFill/>
          </a:ln>
        </p:spPr>
        <p:txBody>
          <a:bodyPr anchor="t">
            <a:normAutofit/>
          </a:bodyPr>
          <a:lstStyle>
            <a:lvl1pPr marL="114300" indent="0">
              <a:buNone/>
              <a:defRPr sz="1000"/>
            </a:lvl1pPr>
          </a:lstStyle>
          <a:p>
            <a:pPr lvl="0"/>
            <a:r>
              <a:rPr lang="en-US" smtClean="0"/>
              <a:t>Pre Comment</a:t>
            </a:r>
            <a:endParaRPr lang="el-GR"/>
          </a:p>
        </p:txBody>
      </p:sp>
      <p:sp>
        <p:nvSpPr>
          <p:cNvPr id="17" name="Cont1"/>
          <p:cNvSpPr>
            <a:spLocks noGrp="1"/>
          </p:cNvSpPr>
          <p:nvPr>
            <p:ph sz="quarter" idx="16"/>
          </p:nvPr>
        </p:nvSpPr>
        <p:spPr>
          <a:xfrm>
            <a:off x="404345" y="1428961"/>
            <a:ext cx="2734767" cy="1567992"/>
          </a:xfrm>
          <a:noFill/>
          <a:ln>
            <a:noFill/>
          </a:ln>
        </p:spPr>
        <p:txBody>
          <a:bodyPr anchor="ctr"/>
          <a:lstStyle>
            <a:lvl1pPr marL="114300" indent="0">
              <a:buNone/>
              <a:defRPr/>
            </a:lvl1pPr>
          </a:lstStyle>
          <a:p>
            <a:pPr lvl="0"/>
            <a:r>
              <a:rPr lang="en-US" smtClean="0"/>
              <a:t>Click to edit Master text styles</a:t>
            </a:r>
          </a:p>
        </p:txBody>
      </p:sp>
      <p:sp>
        <p:nvSpPr>
          <p:cNvPr id="18" name="Cont2"/>
          <p:cNvSpPr>
            <a:spLocks noGrp="1"/>
          </p:cNvSpPr>
          <p:nvPr>
            <p:ph sz="quarter" idx="18"/>
          </p:nvPr>
        </p:nvSpPr>
        <p:spPr>
          <a:xfrm>
            <a:off x="3186844" y="1416106"/>
            <a:ext cx="2734767" cy="1581839"/>
          </a:xfrm>
          <a:noFill/>
          <a:ln>
            <a:noFill/>
          </a:ln>
        </p:spPr>
        <p:txBody>
          <a:bodyPr anchor="ctr"/>
          <a:lstStyle>
            <a:lvl1pPr marL="114300" indent="0">
              <a:buNone/>
              <a:defRPr/>
            </a:lvl1pPr>
          </a:lstStyle>
          <a:p>
            <a:pPr lvl="0"/>
            <a:r>
              <a:rPr lang="en-US" smtClean="0"/>
              <a:t>Click to edit Master text styles</a:t>
            </a:r>
          </a:p>
        </p:txBody>
      </p:sp>
      <p:sp>
        <p:nvSpPr>
          <p:cNvPr id="19" name="Cont3"/>
          <p:cNvSpPr>
            <a:spLocks noGrp="1"/>
          </p:cNvSpPr>
          <p:nvPr>
            <p:ph sz="quarter" idx="19"/>
          </p:nvPr>
        </p:nvSpPr>
        <p:spPr>
          <a:xfrm>
            <a:off x="5971700" y="1412776"/>
            <a:ext cx="2734767" cy="1585427"/>
          </a:xfrm>
          <a:noFill/>
          <a:ln>
            <a:noFill/>
          </a:ln>
        </p:spPr>
        <p:txBody>
          <a:bodyPr anchor="ctr"/>
          <a:lstStyle>
            <a:lvl1pPr marL="114300" indent="0">
              <a:buNone/>
              <a:defRPr/>
            </a:lvl1pPr>
          </a:lstStyle>
          <a:p>
            <a:pPr lvl="0"/>
            <a:r>
              <a:rPr lang="en-US" smtClean="0"/>
              <a:t>Click to edit Master text styles</a:t>
            </a:r>
          </a:p>
        </p:txBody>
      </p:sp>
      <p:sp>
        <p:nvSpPr>
          <p:cNvPr id="20" name="Cont4"/>
          <p:cNvSpPr>
            <a:spLocks noGrp="1"/>
          </p:cNvSpPr>
          <p:nvPr>
            <p:ph sz="quarter" idx="20"/>
          </p:nvPr>
        </p:nvSpPr>
        <p:spPr>
          <a:xfrm>
            <a:off x="403628" y="2996953"/>
            <a:ext cx="2734767" cy="1567992"/>
          </a:xfrm>
          <a:noFill/>
          <a:ln>
            <a:noFill/>
          </a:ln>
        </p:spPr>
        <p:txBody>
          <a:bodyPr anchor="ctr"/>
          <a:lstStyle>
            <a:lvl1pPr marL="114300" indent="0">
              <a:buNone/>
              <a:defRPr/>
            </a:lvl1pPr>
          </a:lstStyle>
          <a:p>
            <a:pPr lvl="0"/>
            <a:r>
              <a:rPr lang="en-US" smtClean="0"/>
              <a:t>Click to edit Master text styles</a:t>
            </a:r>
          </a:p>
        </p:txBody>
      </p:sp>
      <p:sp>
        <p:nvSpPr>
          <p:cNvPr id="21" name="Cont5"/>
          <p:cNvSpPr>
            <a:spLocks noGrp="1"/>
          </p:cNvSpPr>
          <p:nvPr>
            <p:ph sz="quarter" idx="21"/>
          </p:nvPr>
        </p:nvSpPr>
        <p:spPr>
          <a:xfrm>
            <a:off x="3197293" y="2996953"/>
            <a:ext cx="2734767" cy="1567992"/>
          </a:xfrm>
          <a:noFill/>
          <a:ln>
            <a:noFill/>
          </a:ln>
        </p:spPr>
        <p:txBody>
          <a:bodyPr anchor="ctr"/>
          <a:lstStyle>
            <a:lvl1pPr marL="114300" indent="0">
              <a:buNone/>
              <a:defRPr/>
            </a:lvl1pPr>
          </a:lstStyle>
          <a:p>
            <a:pPr lvl="0"/>
            <a:r>
              <a:rPr lang="en-US" smtClean="0"/>
              <a:t>Click to edit Master text styles</a:t>
            </a:r>
          </a:p>
        </p:txBody>
      </p:sp>
      <p:sp>
        <p:nvSpPr>
          <p:cNvPr id="22" name="Cont6"/>
          <p:cNvSpPr>
            <a:spLocks noGrp="1"/>
          </p:cNvSpPr>
          <p:nvPr>
            <p:ph sz="quarter" idx="22"/>
          </p:nvPr>
        </p:nvSpPr>
        <p:spPr>
          <a:xfrm>
            <a:off x="5971700" y="2996953"/>
            <a:ext cx="2734767" cy="1567992"/>
          </a:xfrm>
          <a:noFill/>
          <a:ln>
            <a:noFill/>
          </a:ln>
        </p:spPr>
        <p:txBody>
          <a:bodyPr anchor="ctr"/>
          <a:lstStyle>
            <a:lvl1pPr marL="114300" indent="0">
              <a:buNone/>
              <a:defRPr/>
            </a:lvl1pPr>
          </a:lstStyle>
          <a:p>
            <a:pPr lvl="0"/>
            <a:r>
              <a:rPr lang="en-US" smtClean="0"/>
              <a:t>Click to edit Master text styles</a:t>
            </a:r>
          </a:p>
        </p:txBody>
      </p:sp>
      <p:sp>
        <p:nvSpPr>
          <p:cNvPr id="23" name="PCont"/>
          <p:cNvSpPr>
            <a:spLocks noGrp="1"/>
          </p:cNvSpPr>
          <p:nvPr>
            <p:ph sz="quarter" idx="17"/>
          </p:nvPr>
        </p:nvSpPr>
        <p:spPr>
          <a:xfrm>
            <a:off x="467544" y="4581128"/>
            <a:ext cx="8207375" cy="2232248"/>
          </a:xfrm>
          <a:noFill/>
          <a:ln>
            <a:noFill/>
          </a:ln>
        </p:spPr>
        <p:txBody>
          <a:bodyPr anchor="t">
            <a:normAutofit/>
          </a:bodyPr>
          <a:lstStyle>
            <a:lvl1pPr marL="114300" indent="0">
              <a:buNone/>
              <a:defRPr sz="1000"/>
            </a:lvl1pPr>
          </a:lstStyle>
          <a:p>
            <a:pPr lvl="0"/>
            <a:r>
              <a:rPr lang="en-US" smtClean="0"/>
              <a:t>Click to edit Master text styles</a:t>
            </a:r>
          </a:p>
        </p:txBody>
      </p:sp>
      <p:sp>
        <p:nvSpPr>
          <p:cNvPr id="12" name="Warn"/>
          <p:cNvSpPr>
            <a:spLocks noGrp="1"/>
          </p:cNvSpPr>
          <p:nvPr>
            <p:ph type="body" sz="quarter" idx="13" hasCustomPrompt="1"/>
          </p:nvPr>
        </p:nvSpPr>
        <p:spPr>
          <a:xfrm>
            <a:off x="250825" y="3068638"/>
            <a:ext cx="8642350" cy="576262"/>
          </a:xfrm>
          <a:prstGeom prst="rect">
            <a:avLst/>
          </a:prstGeom>
          <a:noFill/>
          <a:ln w="12700">
            <a:solidFill>
              <a:srgbClr val="FF0000"/>
            </a:solidFill>
          </a:ln>
        </p:spPr>
        <p:txBody>
          <a:bodyPr anchor="ctr">
            <a:normAutofit/>
          </a:bodyPr>
          <a:lstStyle>
            <a:lvl1pPr marL="0" indent="0" algn="ctr">
              <a:buNone/>
              <a:defRPr sz="1600">
                <a:solidFill>
                  <a:srgbClr val="FF0000"/>
                </a:solidFill>
                <a:latin typeface="Times New Roman" pitchFamily="18" charset="0"/>
                <a:cs typeface="Times New Roman" pitchFamily="18" charset="0"/>
              </a:defRPr>
            </a:lvl1pPr>
            <a:lvl2pPr marL="457200" indent="0">
              <a:buNone/>
              <a:defRPr sz="1800">
                <a:solidFill>
                  <a:srgbClr val="FF0000"/>
                </a:solidFill>
              </a:defRPr>
            </a:lvl2pPr>
            <a:lvl3pPr>
              <a:defRPr sz="1800">
                <a:solidFill>
                  <a:srgbClr val="FF0000"/>
                </a:solidFill>
              </a:defRPr>
            </a:lvl3pPr>
            <a:lvl4pPr>
              <a:defRPr sz="1800">
                <a:solidFill>
                  <a:srgbClr val="FF0000"/>
                </a:solidFill>
              </a:defRPr>
            </a:lvl4pPr>
            <a:lvl5pPr>
              <a:defRPr sz="1800">
                <a:solidFill>
                  <a:srgbClr val="FF0000"/>
                </a:solidFill>
              </a:defRPr>
            </a:lvl5pPr>
          </a:lstStyle>
          <a:p>
            <a:pPr lvl="0"/>
            <a:r>
              <a:rPr lang="en-US" smtClean="0"/>
              <a:t>Warning</a:t>
            </a:r>
            <a:endParaRPr lang="el-GR"/>
          </a:p>
        </p:txBody>
      </p:sp>
      <p:sp>
        <p:nvSpPr>
          <p:cNvPr id="14" name="RepTitle"/>
          <p:cNvSpPr>
            <a:spLocks noGrp="1"/>
          </p:cNvSpPr>
          <p:nvPr>
            <p:ph sz="quarter" idx="23" hasCustomPrompt="1"/>
          </p:nvPr>
        </p:nvSpPr>
        <p:spPr>
          <a:xfrm>
            <a:off x="0" y="2523"/>
            <a:ext cx="9144000" cy="228254"/>
          </a:xfrm>
          <a:noFill/>
          <a:ln>
            <a:noFill/>
          </a:ln>
        </p:spPr>
        <p:txBody>
          <a:bodyPr>
            <a:noAutofit/>
          </a:bodyPr>
          <a:lstStyle>
            <a:lvl1pPr marL="114300" indent="0">
              <a:buNone/>
              <a:defRPr sz="1200">
                <a:solidFill>
                  <a:schemeClr val="bg1">
                    <a:lumMod val="65000"/>
                  </a:schemeClr>
                </a:solidFill>
              </a:defRPr>
            </a:lvl1pPr>
          </a:lstStyle>
          <a:p>
            <a:pPr lvl="0"/>
            <a:r>
              <a:rPr lang="en-US" sz="1200" smtClean="0"/>
              <a:t>Report Title</a:t>
            </a:r>
            <a:endParaRPr lang="el-GR"/>
          </a:p>
        </p:txBody>
      </p:sp>
      <p:sp>
        <p:nvSpPr>
          <p:cNvPr id="16" name="MetaFoot"/>
          <p:cNvSpPr>
            <a:spLocks noGrp="1"/>
          </p:cNvSpPr>
          <p:nvPr>
            <p:ph sz="quarter" idx="15"/>
          </p:nvPr>
        </p:nvSpPr>
        <p:spPr>
          <a:xfrm>
            <a:off x="2557" y="6669360"/>
            <a:ext cx="6121251" cy="188640"/>
          </a:xfrm>
        </p:spPr>
        <p:txBody>
          <a:bodyPr anchor="ctr">
            <a:noAutofit/>
          </a:bodyPr>
          <a:lstStyle>
            <a:lvl1pPr marL="114300" marR="0" indent="0" algn="l" defTabSz="914400" rtl="0" eaLnBrk="1" fontAlgn="auto" latinLnBrk="0" hangingPunct="1">
              <a:lnSpc>
                <a:spcPct val="100000"/>
              </a:lnSpc>
              <a:spcBef>
                <a:spcPct val="20000"/>
              </a:spcBef>
              <a:spcAft>
                <a:spcPct val="0"/>
              </a:spcAft>
              <a:buClr>
                <a:schemeClr val="accent1"/>
              </a:buClr>
              <a:buSzTx/>
              <a:buFont typeface="Arial" pitchFamily="34" charset="0"/>
              <a:buNone/>
              <a:defRPr lang="el-GR" sz="1000">
                <a:solidFill>
                  <a:srgbClr val="7F7F7F"/>
                </a:solidFill>
                <a:cs typeface="Angsana New" panose="02020603050405020304" pitchFamily="18" charset="-34"/>
              </a:defRPr>
            </a:lvl1pPr>
          </a:lstStyle>
          <a:p>
            <a:pPr marL="114300" marR="0" lvl="0" indent="0" algn="l" defTabSz="914400" rtl="0" eaLnBrk="1" fontAlgn="auto" latinLnBrk="0" hangingPunct="1">
              <a:lnSpc>
                <a:spcPct val="100000"/>
              </a:lnSpc>
              <a:spcBef>
                <a:spcPct val="20000"/>
              </a:spcBef>
              <a:spcAft>
                <a:spcPct val="0"/>
              </a:spcAft>
              <a:buClr>
                <a:schemeClr val="accent1"/>
              </a:buClr>
              <a:buSzTx/>
              <a:buFont typeface="Arial" pitchFamily="34" charset="0"/>
              <a:buNone/>
              <a:defRPr/>
            </a:pPr>
            <a:endParaRPr lang="el-GR" smtClean="0"/>
          </a:p>
        </p:txBody>
      </p:sp>
    </p:spTree>
    <p:extLst>
      <p:ext uri="{BB962C8B-B14F-4D97-AF65-F5344CB8AC3E}">
        <p14:creationId xmlns:p14="http://schemas.microsoft.com/office/powerpoint/2010/main" val="99369968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
    <p:spTree>
      <p:nvGrpSpPr>
        <p:cNvPr id="1" name=""/>
        <p:cNvGrpSpPr/>
        <p:nvPr/>
      </p:nvGrpSpPr>
      <p:grpSpPr>
        <a:xfrm>
          <a:off x="0" y="0"/>
          <a:ext cx="0" cy="0"/>
          <a:chOff x="0" y="0"/>
          <a:chExt cx="0" cy="0"/>
        </a:xfrm>
      </p:grpSpPr>
      <p:sp>
        <p:nvSpPr>
          <p:cNvPr id="3" name="Cont1"/>
          <p:cNvSpPr>
            <a:spLocks noGrp="1"/>
          </p:cNvSpPr>
          <p:nvPr>
            <p:ph sz="quarter" idx="10"/>
          </p:nvPr>
        </p:nvSpPr>
        <p:spPr>
          <a:xfrm>
            <a:off x="395536" y="476672"/>
            <a:ext cx="8352606" cy="6048672"/>
          </a:xfrm>
          <a:noFill/>
          <a:ln>
            <a:noFill/>
          </a:ln>
        </p:spPr>
        <p:txBody>
          <a:bodyPr anchor="t">
            <a:normAutofit/>
          </a:bodyPr>
          <a:lstStyle>
            <a:lvl1pPr marL="114300" indent="0">
              <a:buNone/>
              <a:defRPr sz="1200">
                <a:solidFill>
                  <a:schemeClr val="tx1"/>
                </a:solidFill>
              </a:defRPr>
            </a:lvl1pPr>
            <a:lvl4pPr marL="1051560" indent="0">
              <a:buNone/>
              <a:defRPr/>
            </a:lvl4pPr>
            <a:lvl5pPr marL="1325880" indent="0">
              <a:buNone/>
              <a:defRPr/>
            </a:lvl5pPr>
          </a:lstStyle>
          <a:p>
            <a:pPr lvl="0"/>
            <a:r>
              <a:rPr lang="en-US" smtClean="0"/>
              <a:t>Click to edit Master text styles</a:t>
            </a:r>
          </a:p>
        </p:txBody>
      </p:sp>
      <p:sp>
        <p:nvSpPr>
          <p:cNvPr id="5" name="Warn"/>
          <p:cNvSpPr>
            <a:spLocks noGrp="1"/>
          </p:cNvSpPr>
          <p:nvPr>
            <p:ph type="body" sz="quarter" idx="13" hasCustomPrompt="1"/>
          </p:nvPr>
        </p:nvSpPr>
        <p:spPr>
          <a:xfrm>
            <a:off x="250825" y="3068638"/>
            <a:ext cx="8642350" cy="576262"/>
          </a:xfrm>
          <a:prstGeom prst="rect">
            <a:avLst/>
          </a:prstGeom>
          <a:noFill/>
          <a:ln w="12700">
            <a:solidFill>
              <a:srgbClr val="FF0000"/>
            </a:solidFill>
          </a:ln>
        </p:spPr>
        <p:txBody>
          <a:bodyPr anchor="ctr">
            <a:normAutofit/>
          </a:bodyPr>
          <a:lstStyle>
            <a:lvl1pPr marL="0" indent="0" algn="ctr">
              <a:buNone/>
              <a:defRPr sz="1600">
                <a:solidFill>
                  <a:srgbClr val="FF0000"/>
                </a:solidFill>
                <a:latin typeface="Times New Roman" pitchFamily="18" charset="0"/>
                <a:cs typeface="Times New Roman" pitchFamily="18" charset="0"/>
              </a:defRPr>
            </a:lvl1pPr>
            <a:lvl2pPr marL="457200" indent="0">
              <a:buNone/>
              <a:defRPr sz="1800">
                <a:solidFill>
                  <a:srgbClr val="FF0000"/>
                </a:solidFill>
              </a:defRPr>
            </a:lvl2pPr>
            <a:lvl3pPr>
              <a:defRPr sz="1800">
                <a:solidFill>
                  <a:srgbClr val="FF0000"/>
                </a:solidFill>
              </a:defRPr>
            </a:lvl3pPr>
            <a:lvl4pPr>
              <a:defRPr sz="1800">
                <a:solidFill>
                  <a:srgbClr val="FF0000"/>
                </a:solidFill>
              </a:defRPr>
            </a:lvl4pPr>
            <a:lvl5pPr>
              <a:defRPr sz="1800">
                <a:solidFill>
                  <a:srgbClr val="FF0000"/>
                </a:solidFill>
              </a:defRPr>
            </a:lvl5pPr>
          </a:lstStyle>
          <a:p>
            <a:pPr lvl="0"/>
            <a:r>
              <a:rPr lang="en-US" smtClean="0"/>
              <a:t>Warning</a:t>
            </a:r>
            <a:endParaRPr lang="el-GR"/>
          </a:p>
        </p:txBody>
      </p:sp>
      <p:sp>
        <p:nvSpPr>
          <p:cNvPr id="6" name="RepTitle"/>
          <p:cNvSpPr>
            <a:spLocks noGrp="1"/>
          </p:cNvSpPr>
          <p:nvPr>
            <p:ph sz="quarter" idx="14" hasCustomPrompt="1"/>
          </p:nvPr>
        </p:nvSpPr>
        <p:spPr>
          <a:xfrm>
            <a:off x="0" y="2523"/>
            <a:ext cx="9144000" cy="228254"/>
          </a:xfrm>
          <a:noFill/>
          <a:ln>
            <a:noFill/>
          </a:ln>
        </p:spPr>
        <p:txBody>
          <a:bodyPr>
            <a:noAutofit/>
          </a:bodyPr>
          <a:lstStyle>
            <a:lvl1pPr marL="114300" indent="0">
              <a:buNone/>
              <a:defRPr sz="1200">
                <a:solidFill>
                  <a:schemeClr val="bg1">
                    <a:lumMod val="65000"/>
                  </a:schemeClr>
                </a:solidFill>
              </a:defRPr>
            </a:lvl1pPr>
          </a:lstStyle>
          <a:p>
            <a:pPr lvl="0"/>
            <a:r>
              <a:rPr lang="en-US" sz="1200" smtClean="0"/>
              <a:t>Report Title</a:t>
            </a:r>
            <a:endParaRPr lang="el-GR"/>
          </a:p>
        </p:txBody>
      </p:sp>
      <p:sp>
        <p:nvSpPr>
          <p:cNvPr id="8" name="MetaFoot"/>
          <p:cNvSpPr>
            <a:spLocks noGrp="1"/>
          </p:cNvSpPr>
          <p:nvPr>
            <p:ph sz="quarter" idx="15"/>
          </p:nvPr>
        </p:nvSpPr>
        <p:spPr>
          <a:xfrm>
            <a:off x="2557" y="6669360"/>
            <a:ext cx="6121251" cy="188640"/>
          </a:xfrm>
        </p:spPr>
        <p:txBody>
          <a:bodyPr anchor="ctr">
            <a:noAutofit/>
          </a:bodyPr>
          <a:lstStyle>
            <a:lvl1pPr marL="114300" marR="0" indent="0" algn="l" defTabSz="914400" rtl="0" eaLnBrk="1" fontAlgn="auto" latinLnBrk="0" hangingPunct="1">
              <a:lnSpc>
                <a:spcPct val="100000"/>
              </a:lnSpc>
              <a:spcBef>
                <a:spcPct val="20000"/>
              </a:spcBef>
              <a:spcAft>
                <a:spcPct val="0"/>
              </a:spcAft>
              <a:buClr>
                <a:schemeClr val="accent1"/>
              </a:buClr>
              <a:buSzTx/>
              <a:buFont typeface="Arial" pitchFamily="34" charset="0"/>
              <a:buNone/>
              <a:defRPr lang="el-GR" sz="1000">
                <a:solidFill>
                  <a:srgbClr val="7F7F7F"/>
                </a:solidFill>
                <a:cs typeface="Angsana New" panose="02020603050405020304" pitchFamily="18" charset="-34"/>
              </a:defRPr>
            </a:lvl1pPr>
          </a:lstStyle>
          <a:p>
            <a:pPr marL="114300" marR="0" lvl="0" indent="0" algn="l" defTabSz="914400" rtl="0" eaLnBrk="1" fontAlgn="auto" latinLnBrk="0" hangingPunct="1">
              <a:lnSpc>
                <a:spcPct val="100000"/>
              </a:lnSpc>
              <a:spcBef>
                <a:spcPct val="20000"/>
              </a:spcBef>
              <a:spcAft>
                <a:spcPct val="0"/>
              </a:spcAft>
              <a:buClr>
                <a:schemeClr val="accent1"/>
              </a:buClr>
              <a:buSzTx/>
              <a:buFont typeface="Arial" pitchFamily="34" charset="0"/>
              <a:buNone/>
              <a:defRPr/>
            </a:pPr>
            <a:endParaRPr lang="el-GR" smtClean="0"/>
          </a:p>
        </p:txBody>
      </p:sp>
    </p:spTree>
    <p:extLst>
      <p:ext uri="{BB962C8B-B14F-4D97-AF65-F5344CB8AC3E}">
        <p14:creationId xmlns:p14="http://schemas.microsoft.com/office/powerpoint/2010/main" val="224204633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NPS">
    <p:spTree>
      <p:nvGrpSpPr>
        <p:cNvPr id="1" name=""/>
        <p:cNvGrpSpPr/>
        <p:nvPr/>
      </p:nvGrpSpPr>
      <p:grpSpPr>
        <a:xfrm>
          <a:off x="0" y="0"/>
          <a:ext cx="0" cy="0"/>
          <a:chOff x="0" y="0"/>
          <a:chExt cx="0" cy="0"/>
        </a:xfrm>
      </p:grpSpPr>
      <p:sp>
        <p:nvSpPr>
          <p:cNvPr id="6" name="RepTitle"/>
          <p:cNvSpPr>
            <a:spLocks noGrp="1"/>
          </p:cNvSpPr>
          <p:nvPr>
            <p:ph sz="quarter" idx="14" hasCustomPrompt="1"/>
          </p:nvPr>
        </p:nvSpPr>
        <p:spPr>
          <a:xfrm>
            <a:off x="0" y="2523"/>
            <a:ext cx="9144000" cy="228254"/>
          </a:xfrm>
          <a:noFill/>
          <a:ln>
            <a:noFill/>
          </a:ln>
        </p:spPr>
        <p:txBody>
          <a:bodyPr>
            <a:noAutofit/>
          </a:bodyPr>
          <a:lstStyle>
            <a:lvl1pPr marL="114300" indent="0">
              <a:buNone/>
              <a:defRPr sz="1200">
                <a:solidFill>
                  <a:schemeClr val="bg1">
                    <a:lumMod val="65000"/>
                  </a:schemeClr>
                </a:solidFill>
              </a:defRPr>
            </a:lvl1pPr>
          </a:lstStyle>
          <a:p>
            <a:pPr lvl="0"/>
            <a:r>
              <a:rPr lang="en-US" sz="1200" smtClean="0"/>
              <a:t>Report Title</a:t>
            </a:r>
            <a:endParaRPr lang="el-GR"/>
          </a:p>
        </p:txBody>
      </p:sp>
    </p:spTree>
    <p:extLst>
      <p:ext uri="{BB962C8B-B14F-4D97-AF65-F5344CB8AC3E}">
        <p14:creationId xmlns:p14="http://schemas.microsoft.com/office/powerpoint/2010/main" val="48174938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p:cNvSpPr>
            <a:spLocks noGrp="1"/>
          </p:cNvSpPr>
          <p:nvPr>
            <p:ph type="title"/>
          </p:nvPr>
        </p:nvSpPr>
        <p:spPr>
          <a:xfrm>
            <a:off x="467544" y="217616"/>
            <a:ext cx="8229600" cy="547088"/>
          </a:xfrm>
          <a:prstGeom prst="rect">
            <a:avLst/>
          </a:prstGeom>
          <a:noFill/>
          <a:ln>
            <a:noFill/>
          </a:ln>
        </p:spPr>
        <p:txBody>
          <a:bodyPr>
            <a:normAutofit/>
          </a:bodyPr>
          <a:lstStyle>
            <a:lvl1pPr>
              <a:defRPr sz="1800">
                <a:solidFill>
                  <a:schemeClr val="tx1"/>
                </a:solidFill>
                <a:latin typeface="+mn-lt"/>
                <a:cs typeface="Arial" pitchFamily="34" charset="0"/>
              </a:defRPr>
            </a:lvl1pPr>
          </a:lstStyle>
          <a:p>
            <a:r>
              <a:rPr lang="en-US" smtClean="0"/>
              <a:t>Click to edit Master title style</a:t>
            </a:r>
            <a:endParaRPr lang="el-GR"/>
          </a:p>
        </p:txBody>
      </p:sp>
      <p:sp>
        <p:nvSpPr>
          <p:cNvPr id="5" name="Cont1"/>
          <p:cNvSpPr>
            <a:spLocks noGrp="1"/>
          </p:cNvSpPr>
          <p:nvPr>
            <p:ph sz="quarter" idx="10"/>
          </p:nvPr>
        </p:nvSpPr>
        <p:spPr>
          <a:xfrm>
            <a:off x="468313" y="908050"/>
            <a:ext cx="8207375" cy="5400675"/>
          </a:xfrm>
          <a:noFill/>
          <a:ln>
            <a:noFill/>
          </a:ln>
        </p:spPr>
        <p:txBody>
          <a:bodyPr anchor="t">
            <a:normAutofit/>
          </a:bodyPr>
          <a:lstStyle>
            <a:lvl1pPr marL="0" indent="0">
              <a:buNone/>
              <a:defRPr sz="1200">
                <a:solidFill>
                  <a:schemeClr val="tx1"/>
                </a:solidFill>
                <a:latin typeface="+mn-lt"/>
                <a:cs typeface="Times New Roman" pitchFamily="18" charset="0"/>
              </a:defRPr>
            </a:lvl1pPr>
            <a:lvl2pPr algn="just">
              <a:defRPr/>
            </a:lvl2pPr>
            <a:lvl3pPr algn="just">
              <a:defRPr/>
            </a:lvl3pPr>
          </a:lstStyle>
          <a:p>
            <a:pPr lvl="0"/>
            <a:r>
              <a:rPr lang="en-US" smtClean="0"/>
              <a:t>Click to edit Master text styles</a:t>
            </a:r>
          </a:p>
        </p:txBody>
      </p:sp>
      <p:sp>
        <p:nvSpPr>
          <p:cNvPr id="6" name="Warn"/>
          <p:cNvSpPr>
            <a:spLocks noGrp="1"/>
          </p:cNvSpPr>
          <p:nvPr>
            <p:ph type="body" sz="quarter" idx="13" hasCustomPrompt="1"/>
          </p:nvPr>
        </p:nvSpPr>
        <p:spPr>
          <a:xfrm>
            <a:off x="250825" y="3068638"/>
            <a:ext cx="8642350" cy="576262"/>
          </a:xfrm>
          <a:prstGeom prst="rect">
            <a:avLst/>
          </a:prstGeom>
          <a:noFill/>
          <a:ln w="12700">
            <a:solidFill>
              <a:srgbClr val="FF0000"/>
            </a:solidFill>
          </a:ln>
        </p:spPr>
        <p:txBody>
          <a:bodyPr anchor="ctr">
            <a:normAutofit/>
          </a:bodyPr>
          <a:lstStyle>
            <a:lvl1pPr marL="0" indent="0" algn="ctr">
              <a:buNone/>
              <a:defRPr sz="1600">
                <a:solidFill>
                  <a:srgbClr val="FF0000"/>
                </a:solidFill>
                <a:latin typeface="Times New Roman" pitchFamily="18" charset="0"/>
                <a:cs typeface="Times New Roman" pitchFamily="18" charset="0"/>
              </a:defRPr>
            </a:lvl1pPr>
            <a:lvl2pPr marL="457200" indent="0">
              <a:buNone/>
              <a:defRPr sz="1800">
                <a:solidFill>
                  <a:srgbClr val="FF0000"/>
                </a:solidFill>
              </a:defRPr>
            </a:lvl2pPr>
            <a:lvl3pPr>
              <a:defRPr sz="1800">
                <a:solidFill>
                  <a:srgbClr val="FF0000"/>
                </a:solidFill>
              </a:defRPr>
            </a:lvl3pPr>
            <a:lvl4pPr>
              <a:defRPr sz="1800">
                <a:solidFill>
                  <a:srgbClr val="FF0000"/>
                </a:solidFill>
              </a:defRPr>
            </a:lvl4pPr>
            <a:lvl5pPr>
              <a:defRPr sz="1800">
                <a:solidFill>
                  <a:srgbClr val="FF0000"/>
                </a:solidFill>
              </a:defRPr>
            </a:lvl5pPr>
          </a:lstStyle>
          <a:p>
            <a:pPr lvl="0"/>
            <a:r>
              <a:rPr lang="en-US" smtClean="0"/>
              <a:t>Warning</a:t>
            </a:r>
            <a:endParaRPr lang="el-GR"/>
          </a:p>
        </p:txBody>
      </p:sp>
      <p:sp>
        <p:nvSpPr>
          <p:cNvPr id="4" name="RepTitle"/>
          <p:cNvSpPr>
            <a:spLocks noGrp="1"/>
          </p:cNvSpPr>
          <p:nvPr>
            <p:ph sz="quarter" idx="14" hasCustomPrompt="1"/>
          </p:nvPr>
        </p:nvSpPr>
        <p:spPr>
          <a:xfrm>
            <a:off x="0" y="2523"/>
            <a:ext cx="9144000" cy="228254"/>
          </a:xfrm>
          <a:noFill/>
          <a:ln>
            <a:noFill/>
          </a:ln>
        </p:spPr>
        <p:txBody>
          <a:bodyPr>
            <a:noAutofit/>
          </a:bodyPr>
          <a:lstStyle>
            <a:lvl1pPr marL="114300" indent="0">
              <a:buNone/>
              <a:defRPr sz="1200">
                <a:solidFill>
                  <a:schemeClr val="bg1">
                    <a:lumMod val="65000"/>
                  </a:schemeClr>
                </a:solidFill>
              </a:defRPr>
            </a:lvl1pPr>
          </a:lstStyle>
          <a:p>
            <a:pPr lvl="0"/>
            <a:r>
              <a:rPr lang="en-US" sz="1200" smtClean="0"/>
              <a:t>Report Title</a:t>
            </a:r>
            <a:endParaRPr lang="el-GR"/>
          </a:p>
        </p:txBody>
      </p:sp>
    </p:spTree>
    <p:extLst>
      <p:ext uri="{BB962C8B-B14F-4D97-AF65-F5344CB8AC3E}">
        <p14:creationId xmlns:p14="http://schemas.microsoft.com/office/powerpoint/2010/main" val="315141632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p:cNvSpPr>
            <a:spLocks noGrp="1"/>
          </p:cNvSpPr>
          <p:nvPr>
            <p:ph type="title"/>
          </p:nvPr>
        </p:nvSpPr>
        <p:spPr>
          <a:xfrm>
            <a:off x="467544" y="217616"/>
            <a:ext cx="8229600" cy="547088"/>
          </a:xfrm>
          <a:prstGeom prst="rect">
            <a:avLst/>
          </a:prstGeom>
          <a:noFill/>
          <a:ln>
            <a:noFill/>
          </a:ln>
        </p:spPr>
        <p:txBody>
          <a:bodyPr>
            <a:normAutofit/>
          </a:bodyPr>
          <a:lstStyle>
            <a:lvl1pPr>
              <a:defRPr sz="1800">
                <a:solidFill>
                  <a:schemeClr val="tx1"/>
                </a:solidFill>
                <a:latin typeface="+mn-lt"/>
                <a:cs typeface="Arial" pitchFamily="34" charset="0"/>
              </a:defRPr>
            </a:lvl1pPr>
          </a:lstStyle>
          <a:p>
            <a:r>
              <a:rPr lang="en-US" smtClean="0"/>
              <a:t>Click to edit Master title style</a:t>
            </a:r>
            <a:endParaRPr lang="el-GR"/>
          </a:p>
        </p:txBody>
      </p:sp>
      <p:sp>
        <p:nvSpPr>
          <p:cNvPr id="5" name="Cont1"/>
          <p:cNvSpPr>
            <a:spLocks noGrp="1"/>
          </p:cNvSpPr>
          <p:nvPr>
            <p:ph sz="quarter" idx="10"/>
          </p:nvPr>
        </p:nvSpPr>
        <p:spPr>
          <a:xfrm>
            <a:off x="468313" y="908050"/>
            <a:ext cx="8207375" cy="5400675"/>
          </a:xfrm>
          <a:noFill/>
          <a:ln>
            <a:noFill/>
          </a:ln>
        </p:spPr>
        <p:txBody>
          <a:bodyPr anchor="ctr">
            <a:normAutofit/>
          </a:bodyPr>
          <a:lstStyle>
            <a:lvl1pPr marL="0" indent="0">
              <a:buNone/>
              <a:defRPr sz="1200">
                <a:solidFill>
                  <a:schemeClr val="tx1"/>
                </a:solidFill>
                <a:latin typeface="+mn-lt"/>
                <a:cs typeface="Times New Roman" pitchFamily="18" charset="0"/>
              </a:defRPr>
            </a:lvl1pPr>
            <a:lvl2pPr algn="just">
              <a:defRPr/>
            </a:lvl2pPr>
            <a:lvl3pPr algn="just">
              <a:defRPr/>
            </a:lvl3pPr>
          </a:lstStyle>
          <a:p>
            <a:pPr lvl="0"/>
            <a:r>
              <a:rPr lang="en-US" smtClean="0"/>
              <a:t>Click to edit Master text styles</a:t>
            </a:r>
          </a:p>
        </p:txBody>
      </p:sp>
      <p:sp>
        <p:nvSpPr>
          <p:cNvPr id="6" name="Warn"/>
          <p:cNvSpPr>
            <a:spLocks noGrp="1"/>
          </p:cNvSpPr>
          <p:nvPr>
            <p:ph type="body" sz="quarter" idx="13" hasCustomPrompt="1"/>
          </p:nvPr>
        </p:nvSpPr>
        <p:spPr>
          <a:xfrm>
            <a:off x="250825" y="3068638"/>
            <a:ext cx="8642350" cy="576262"/>
          </a:xfrm>
          <a:prstGeom prst="rect">
            <a:avLst/>
          </a:prstGeom>
          <a:noFill/>
          <a:ln w="12700">
            <a:solidFill>
              <a:srgbClr val="FF0000"/>
            </a:solidFill>
          </a:ln>
        </p:spPr>
        <p:txBody>
          <a:bodyPr anchor="ctr">
            <a:normAutofit/>
          </a:bodyPr>
          <a:lstStyle>
            <a:lvl1pPr marL="0" indent="0" algn="ctr">
              <a:buNone/>
              <a:defRPr sz="1600">
                <a:solidFill>
                  <a:srgbClr val="FF0000"/>
                </a:solidFill>
                <a:latin typeface="Times New Roman" pitchFamily="18" charset="0"/>
                <a:cs typeface="Times New Roman" pitchFamily="18" charset="0"/>
              </a:defRPr>
            </a:lvl1pPr>
            <a:lvl2pPr marL="457200" indent="0">
              <a:buNone/>
              <a:defRPr sz="1800">
                <a:solidFill>
                  <a:srgbClr val="FF0000"/>
                </a:solidFill>
              </a:defRPr>
            </a:lvl2pPr>
            <a:lvl3pPr>
              <a:defRPr sz="1800">
                <a:solidFill>
                  <a:srgbClr val="FF0000"/>
                </a:solidFill>
              </a:defRPr>
            </a:lvl3pPr>
            <a:lvl4pPr>
              <a:defRPr sz="1800">
                <a:solidFill>
                  <a:srgbClr val="FF0000"/>
                </a:solidFill>
              </a:defRPr>
            </a:lvl4pPr>
            <a:lvl5pPr>
              <a:defRPr sz="1800">
                <a:solidFill>
                  <a:srgbClr val="FF0000"/>
                </a:solidFill>
              </a:defRPr>
            </a:lvl5pPr>
          </a:lstStyle>
          <a:p>
            <a:pPr lvl="0"/>
            <a:r>
              <a:rPr lang="en-US" smtClean="0"/>
              <a:t>Warning</a:t>
            </a:r>
            <a:endParaRPr lang="el-GR"/>
          </a:p>
        </p:txBody>
      </p:sp>
      <p:sp>
        <p:nvSpPr>
          <p:cNvPr id="7" name="RepTitle"/>
          <p:cNvSpPr>
            <a:spLocks noGrp="1"/>
          </p:cNvSpPr>
          <p:nvPr>
            <p:ph sz="quarter" idx="14" hasCustomPrompt="1"/>
          </p:nvPr>
        </p:nvSpPr>
        <p:spPr>
          <a:xfrm>
            <a:off x="0" y="2523"/>
            <a:ext cx="9144000" cy="228254"/>
          </a:xfrm>
          <a:noFill/>
          <a:ln>
            <a:noFill/>
          </a:ln>
        </p:spPr>
        <p:txBody>
          <a:bodyPr>
            <a:noAutofit/>
          </a:bodyPr>
          <a:lstStyle>
            <a:lvl1pPr marL="114300" indent="0">
              <a:buNone/>
              <a:defRPr sz="1200">
                <a:solidFill>
                  <a:schemeClr val="bg1">
                    <a:lumMod val="65000"/>
                  </a:schemeClr>
                </a:solidFill>
              </a:defRPr>
            </a:lvl1pPr>
          </a:lstStyle>
          <a:p>
            <a:pPr lvl="0"/>
            <a:r>
              <a:rPr lang="en-US" sz="1200" smtClean="0"/>
              <a:t>Report Title</a:t>
            </a:r>
            <a:endParaRPr lang="el-GR"/>
          </a:p>
        </p:txBody>
      </p:sp>
      <p:sp>
        <p:nvSpPr>
          <p:cNvPr id="8" name="MetaFoot"/>
          <p:cNvSpPr>
            <a:spLocks noGrp="1"/>
          </p:cNvSpPr>
          <p:nvPr>
            <p:ph sz="quarter" idx="15"/>
          </p:nvPr>
        </p:nvSpPr>
        <p:spPr>
          <a:xfrm>
            <a:off x="2557" y="6669360"/>
            <a:ext cx="6121251" cy="188640"/>
          </a:xfrm>
        </p:spPr>
        <p:txBody>
          <a:bodyPr anchor="ctr">
            <a:noAutofit/>
          </a:bodyPr>
          <a:lstStyle>
            <a:lvl1pPr marL="114300" marR="0" indent="0" algn="l" defTabSz="914400" rtl="0" eaLnBrk="1" fontAlgn="auto" latinLnBrk="0" hangingPunct="1">
              <a:lnSpc>
                <a:spcPct val="100000"/>
              </a:lnSpc>
              <a:spcBef>
                <a:spcPct val="20000"/>
              </a:spcBef>
              <a:spcAft>
                <a:spcPct val="0"/>
              </a:spcAft>
              <a:buClr>
                <a:schemeClr val="accent1"/>
              </a:buClr>
              <a:buSzTx/>
              <a:buFont typeface="Arial" pitchFamily="34" charset="0"/>
              <a:buNone/>
              <a:defRPr lang="el-GR" sz="1000">
                <a:solidFill>
                  <a:srgbClr val="7F7F7F"/>
                </a:solidFill>
                <a:cs typeface="Angsana New" panose="02020603050405020304" pitchFamily="18" charset="-34"/>
              </a:defRPr>
            </a:lvl1pPr>
          </a:lstStyle>
          <a:p>
            <a:pPr marL="114300" marR="0" lvl="0" indent="0" algn="l" defTabSz="914400" rtl="0" eaLnBrk="1" fontAlgn="auto" latinLnBrk="0" hangingPunct="1">
              <a:lnSpc>
                <a:spcPct val="100000"/>
              </a:lnSpc>
              <a:spcBef>
                <a:spcPct val="20000"/>
              </a:spcBef>
              <a:spcAft>
                <a:spcPct val="0"/>
              </a:spcAft>
              <a:buClr>
                <a:schemeClr val="accent1"/>
              </a:buClr>
              <a:buSzTx/>
              <a:buFont typeface="Arial" pitchFamily="34" charset="0"/>
              <a:buNone/>
              <a:defRPr/>
            </a:pPr>
            <a:endParaRPr lang="el-GR" smtClean="0"/>
          </a:p>
        </p:txBody>
      </p:sp>
    </p:spTree>
    <p:extLst>
      <p:ext uri="{BB962C8B-B14F-4D97-AF65-F5344CB8AC3E}">
        <p14:creationId xmlns:p14="http://schemas.microsoft.com/office/powerpoint/2010/main" val="6632351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reCont">
    <p:spTree>
      <p:nvGrpSpPr>
        <p:cNvPr id="1" name=""/>
        <p:cNvGrpSpPr/>
        <p:nvPr/>
      </p:nvGrpSpPr>
      <p:grpSpPr>
        <a:xfrm>
          <a:off x="0" y="0"/>
          <a:ext cx="0" cy="0"/>
          <a:chOff x="0" y="0"/>
          <a:chExt cx="0" cy="0"/>
        </a:xfrm>
      </p:grpSpPr>
      <p:sp>
        <p:nvSpPr>
          <p:cNvPr id="2" name="Title"/>
          <p:cNvSpPr>
            <a:spLocks noGrp="1"/>
          </p:cNvSpPr>
          <p:nvPr>
            <p:ph type="title"/>
          </p:nvPr>
        </p:nvSpPr>
        <p:spPr>
          <a:xfrm>
            <a:off x="467544" y="217616"/>
            <a:ext cx="8229600" cy="547088"/>
          </a:xfrm>
          <a:prstGeom prst="rect">
            <a:avLst/>
          </a:prstGeom>
          <a:noFill/>
          <a:ln>
            <a:noFill/>
          </a:ln>
        </p:spPr>
        <p:style>
          <a:lnRef idx="2">
            <a:schemeClr val="accent4"/>
          </a:lnRef>
          <a:fillRef idx="1">
            <a:schemeClr val="lt1"/>
          </a:fillRef>
          <a:effectRef idx="0">
            <a:schemeClr val="accent4"/>
          </a:effectRef>
          <a:fontRef idx="none"/>
        </p:style>
        <p:txBody>
          <a:bodyPr>
            <a:normAutofit/>
          </a:bodyPr>
          <a:lstStyle>
            <a:lvl1pPr>
              <a:defRPr lang="el-GR" sz="1800" kern="1200" cap="none" spc="-100" baseline="0">
                <a:ln>
                  <a:noFill/>
                </a:ln>
                <a:solidFill>
                  <a:schemeClr val="tx1"/>
                </a:solidFill>
                <a:effectLst/>
                <a:latin typeface="+mn-lt"/>
                <a:ea typeface="+mj-ea"/>
                <a:cs typeface="Arial" pitchFamily="34" charset="0"/>
              </a:defRPr>
            </a:lvl1pPr>
          </a:lstStyle>
          <a:p>
            <a:r>
              <a:rPr lang="en-US" smtClean="0"/>
              <a:t>Click to edit Master title style</a:t>
            </a:r>
            <a:endParaRPr lang="el-GR"/>
          </a:p>
        </p:txBody>
      </p:sp>
      <p:sp>
        <p:nvSpPr>
          <p:cNvPr id="8" name="Warn"/>
          <p:cNvSpPr>
            <a:spLocks noGrp="1"/>
          </p:cNvSpPr>
          <p:nvPr>
            <p:ph type="body" sz="quarter" idx="13" hasCustomPrompt="1"/>
          </p:nvPr>
        </p:nvSpPr>
        <p:spPr>
          <a:xfrm>
            <a:off x="250825" y="3068638"/>
            <a:ext cx="8642350" cy="576262"/>
          </a:xfrm>
          <a:prstGeom prst="rect">
            <a:avLst/>
          </a:prstGeom>
          <a:noFill/>
          <a:ln w="12700">
            <a:solidFill>
              <a:srgbClr val="FF0000"/>
            </a:solidFill>
          </a:ln>
        </p:spPr>
        <p:txBody>
          <a:bodyPr anchor="ctr">
            <a:normAutofit/>
          </a:bodyPr>
          <a:lstStyle>
            <a:lvl1pPr marL="0" indent="0" algn="ctr">
              <a:buNone/>
              <a:defRPr sz="1600">
                <a:solidFill>
                  <a:srgbClr val="FF0000"/>
                </a:solidFill>
                <a:latin typeface="Times New Roman" pitchFamily="18" charset="0"/>
                <a:cs typeface="Times New Roman" pitchFamily="18" charset="0"/>
              </a:defRPr>
            </a:lvl1pPr>
            <a:lvl2pPr marL="457200" indent="0">
              <a:buNone/>
              <a:defRPr sz="1800">
                <a:solidFill>
                  <a:srgbClr val="FF0000"/>
                </a:solidFill>
              </a:defRPr>
            </a:lvl2pPr>
            <a:lvl3pPr>
              <a:defRPr sz="1800">
                <a:solidFill>
                  <a:srgbClr val="FF0000"/>
                </a:solidFill>
              </a:defRPr>
            </a:lvl3pPr>
            <a:lvl4pPr>
              <a:defRPr sz="1800">
                <a:solidFill>
                  <a:srgbClr val="FF0000"/>
                </a:solidFill>
              </a:defRPr>
            </a:lvl4pPr>
            <a:lvl5pPr>
              <a:defRPr sz="1800">
                <a:solidFill>
                  <a:srgbClr val="FF0000"/>
                </a:solidFill>
              </a:defRPr>
            </a:lvl5pPr>
          </a:lstStyle>
          <a:p>
            <a:pPr lvl="0"/>
            <a:r>
              <a:rPr lang="en-US" smtClean="0"/>
              <a:t>Warning</a:t>
            </a:r>
            <a:endParaRPr lang="el-GR"/>
          </a:p>
        </p:txBody>
      </p:sp>
      <p:sp>
        <p:nvSpPr>
          <p:cNvPr id="6" name="Pre"/>
          <p:cNvSpPr>
            <a:spLocks noGrp="1"/>
          </p:cNvSpPr>
          <p:nvPr>
            <p:ph sz="quarter" idx="14"/>
          </p:nvPr>
        </p:nvSpPr>
        <p:spPr>
          <a:xfrm>
            <a:off x="467544" y="836712"/>
            <a:ext cx="8207375" cy="648072"/>
          </a:xfrm>
          <a:noFill/>
          <a:ln>
            <a:noFill/>
          </a:ln>
        </p:spPr>
        <p:txBody>
          <a:bodyPr anchor="t">
            <a:normAutofit/>
          </a:bodyPr>
          <a:lstStyle>
            <a:lvl1pPr marL="114300" indent="0">
              <a:buNone/>
              <a:defRPr sz="1000">
                <a:solidFill>
                  <a:schemeClr val="tx1"/>
                </a:solidFill>
              </a:defRPr>
            </a:lvl1pPr>
          </a:lstStyle>
          <a:p>
            <a:pPr lvl="0"/>
            <a:r>
              <a:rPr lang="en-US" smtClean="0"/>
              <a:t>Click to edit Master text styles</a:t>
            </a:r>
          </a:p>
        </p:txBody>
      </p:sp>
      <p:sp>
        <p:nvSpPr>
          <p:cNvPr id="7" name="Cont1"/>
          <p:cNvSpPr>
            <a:spLocks noGrp="1"/>
          </p:cNvSpPr>
          <p:nvPr>
            <p:ph sz="quarter" idx="15"/>
          </p:nvPr>
        </p:nvSpPr>
        <p:spPr>
          <a:xfrm>
            <a:off x="467544" y="1556792"/>
            <a:ext cx="8207375" cy="4824536"/>
          </a:xfrm>
          <a:noFill/>
          <a:ln>
            <a:noFill/>
          </a:ln>
        </p:spPr>
        <p:txBody>
          <a:bodyPr>
            <a:normAutofit/>
          </a:bodyPr>
          <a:lstStyle>
            <a:lvl1pPr marL="114300" indent="0">
              <a:buNone/>
              <a:defRPr sz="1200"/>
            </a:lvl1pPr>
          </a:lstStyle>
          <a:p>
            <a:pPr lvl="0"/>
            <a:r>
              <a:rPr lang="en-US" smtClean="0"/>
              <a:t>Click to edit Master text styles</a:t>
            </a:r>
          </a:p>
        </p:txBody>
      </p:sp>
      <p:sp>
        <p:nvSpPr>
          <p:cNvPr id="10" name="RepTitle"/>
          <p:cNvSpPr>
            <a:spLocks noGrp="1"/>
          </p:cNvSpPr>
          <p:nvPr>
            <p:ph sz="quarter" idx="16" hasCustomPrompt="1"/>
          </p:nvPr>
        </p:nvSpPr>
        <p:spPr>
          <a:xfrm>
            <a:off x="0" y="2523"/>
            <a:ext cx="9144000" cy="228254"/>
          </a:xfrm>
          <a:noFill/>
          <a:ln>
            <a:noFill/>
          </a:ln>
        </p:spPr>
        <p:txBody>
          <a:bodyPr>
            <a:noAutofit/>
          </a:bodyPr>
          <a:lstStyle>
            <a:lvl1pPr marL="114300" indent="0">
              <a:buNone/>
              <a:defRPr sz="1200">
                <a:solidFill>
                  <a:schemeClr val="bg1">
                    <a:lumMod val="65000"/>
                  </a:schemeClr>
                </a:solidFill>
              </a:defRPr>
            </a:lvl1pPr>
          </a:lstStyle>
          <a:p>
            <a:pPr lvl="0"/>
            <a:r>
              <a:rPr lang="en-US" sz="1200" smtClean="0"/>
              <a:t>Report Title</a:t>
            </a:r>
            <a:endParaRPr lang="el-GR"/>
          </a:p>
        </p:txBody>
      </p:sp>
      <p:sp>
        <p:nvSpPr>
          <p:cNvPr id="9" name="MetaFoot"/>
          <p:cNvSpPr>
            <a:spLocks noGrp="1"/>
          </p:cNvSpPr>
          <p:nvPr>
            <p:ph sz="quarter" idx="17"/>
          </p:nvPr>
        </p:nvSpPr>
        <p:spPr>
          <a:xfrm>
            <a:off x="2557" y="6669360"/>
            <a:ext cx="6121251" cy="188640"/>
          </a:xfrm>
        </p:spPr>
        <p:txBody>
          <a:bodyPr anchor="ctr">
            <a:noAutofit/>
          </a:bodyPr>
          <a:lstStyle>
            <a:lvl1pPr marL="114300" marR="0" indent="0" algn="l" defTabSz="914400" rtl="0" eaLnBrk="1" fontAlgn="auto" latinLnBrk="0" hangingPunct="1">
              <a:lnSpc>
                <a:spcPct val="100000"/>
              </a:lnSpc>
              <a:spcBef>
                <a:spcPct val="20000"/>
              </a:spcBef>
              <a:spcAft>
                <a:spcPct val="0"/>
              </a:spcAft>
              <a:buClr>
                <a:schemeClr val="accent1"/>
              </a:buClr>
              <a:buSzTx/>
              <a:buFont typeface="Arial" pitchFamily="34" charset="0"/>
              <a:buNone/>
              <a:defRPr lang="el-GR" sz="1000">
                <a:solidFill>
                  <a:srgbClr val="7F7F7F"/>
                </a:solidFill>
                <a:cs typeface="Angsana New" panose="02020603050405020304" pitchFamily="18" charset="-34"/>
              </a:defRPr>
            </a:lvl1pPr>
          </a:lstStyle>
          <a:p>
            <a:pPr marL="114300" marR="0" lvl="0" indent="0" algn="l" defTabSz="914400" rtl="0" eaLnBrk="1" fontAlgn="auto" latinLnBrk="0" hangingPunct="1">
              <a:lnSpc>
                <a:spcPct val="100000"/>
              </a:lnSpc>
              <a:spcBef>
                <a:spcPct val="20000"/>
              </a:spcBef>
              <a:spcAft>
                <a:spcPct val="0"/>
              </a:spcAft>
              <a:buClr>
                <a:schemeClr val="accent1"/>
              </a:buClr>
              <a:buSzTx/>
              <a:buFont typeface="Arial" pitchFamily="34" charset="0"/>
              <a:buNone/>
              <a:defRPr/>
            </a:pPr>
            <a:endParaRPr lang="el-GR" smtClean="0"/>
          </a:p>
        </p:txBody>
      </p:sp>
    </p:spTree>
    <p:extLst>
      <p:ext uri="{BB962C8B-B14F-4D97-AF65-F5344CB8AC3E}">
        <p14:creationId xmlns:p14="http://schemas.microsoft.com/office/powerpoint/2010/main" val="22112040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Cont">
    <p:spTree>
      <p:nvGrpSpPr>
        <p:cNvPr id="1" name=""/>
        <p:cNvGrpSpPr/>
        <p:nvPr/>
      </p:nvGrpSpPr>
      <p:grpSpPr>
        <a:xfrm>
          <a:off x="0" y="0"/>
          <a:ext cx="0" cy="0"/>
          <a:chOff x="0" y="0"/>
          <a:chExt cx="0" cy="0"/>
        </a:xfrm>
      </p:grpSpPr>
      <p:sp>
        <p:nvSpPr>
          <p:cNvPr id="2" name="Title"/>
          <p:cNvSpPr>
            <a:spLocks noGrp="1"/>
          </p:cNvSpPr>
          <p:nvPr>
            <p:ph type="title"/>
          </p:nvPr>
        </p:nvSpPr>
        <p:spPr>
          <a:xfrm>
            <a:off x="467544" y="217616"/>
            <a:ext cx="8229600" cy="547088"/>
          </a:xfrm>
          <a:prstGeom prst="rect">
            <a:avLst/>
          </a:prstGeom>
          <a:noFill/>
          <a:ln>
            <a:noFill/>
          </a:ln>
        </p:spPr>
        <p:style>
          <a:lnRef idx="2">
            <a:schemeClr val="accent4"/>
          </a:lnRef>
          <a:fillRef idx="1">
            <a:schemeClr val="lt1"/>
          </a:fillRef>
          <a:effectRef idx="0">
            <a:schemeClr val="accent4"/>
          </a:effectRef>
          <a:fontRef idx="none"/>
        </p:style>
        <p:txBody>
          <a:bodyPr>
            <a:normAutofit/>
          </a:bodyPr>
          <a:lstStyle>
            <a:lvl1pPr>
              <a:defRPr lang="en-US" sz="1800" kern="1200" cap="none" spc="-100" baseline="0" smtClean="0">
                <a:ln>
                  <a:noFill/>
                </a:ln>
                <a:solidFill>
                  <a:schemeClr val="tx1"/>
                </a:solidFill>
                <a:effectLst/>
                <a:latin typeface="+mn-lt"/>
                <a:ea typeface="+mj-ea"/>
                <a:cs typeface="Arial" pitchFamily="34" charset="0"/>
              </a:defRPr>
            </a:lvl1pPr>
          </a:lstStyle>
          <a:p>
            <a:r>
              <a:rPr lang="en-US" smtClean="0"/>
              <a:t>Click to edit Master title style</a:t>
            </a:r>
            <a:endParaRPr lang="el-GR"/>
          </a:p>
        </p:txBody>
      </p:sp>
      <p:sp>
        <p:nvSpPr>
          <p:cNvPr id="9" name="Cont1"/>
          <p:cNvSpPr>
            <a:spLocks noGrp="1"/>
          </p:cNvSpPr>
          <p:nvPr>
            <p:ph sz="quarter" idx="14"/>
          </p:nvPr>
        </p:nvSpPr>
        <p:spPr>
          <a:xfrm>
            <a:off x="467544" y="836712"/>
            <a:ext cx="8207375" cy="3096344"/>
          </a:xfrm>
        </p:spPr>
        <p:txBody>
          <a:bodyPr anchor="ctr">
            <a:normAutofit/>
          </a:bodyPr>
          <a:lstStyle>
            <a:lvl1pPr marL="114300" indent="0">
              <a:buNone/>
              <a:defRPr sz="1200"/>
            </a:lvl1pPr>
          </a:lstStyle>
          <a:p>
            <a:pPr lvl="0"/>
            <a:r>
              <a:rPr lang="en-US" smtClean="0"/>
              <a:t>Click to edit Master text styles</a:t>
            </a:r>
          </a:p>
        </p:txBody>
      </p:sp>
      <p:sp>
        <p:nvSpPr>
          <p:cNvPr id="10" name="PCont"/>
          <p:cNvSpPr>
            <a:spLocks noGrp="1"/>
          </p:cNvSpPr>
          <p:nvPr>
            <p:ph sz="quarter" idx="15"/>
          </p:nvPr>
        </p:nvSpPr>
        <p:spPr>
          <a:xfrm>
            <a:off x="467544" y="4005064"/>
            <a:ext cx="8207375" cy="2376264"/>
          </a:xfrm>
          <a:noFill/>
          <a:ln>
            <a:noFill/>
          </a:ln>
        </p:spPr>
        <p:txBody>
          <a:bodyPr anchor="t">
            <a:normAutofit/>
          </a:bodyPr>
          <a:lstStyle>
            <a:lvl1pPr marL="114300" indent="0">
              <a:buNone/>
              <a:defRPr sz="1000">
                <a:solidFill>
                  <a:schemeClr val="tx1"/>
                </a:solidFill>
              </a:defRPr>
            </a:lvl1pPr>
          </a:lstStyle>
          <a:p>
            <a:pPr lvl="0"/>
            <a:r>
              <a:rPr lang="en-US" smtClean="0"/>
              <a:t>Click to edit Master text styles</a:t>
            </a:r>
          </a:p>
        </p:txBody>
      </p:sp>
      <p:sp>
        <p:nvSpPr>
          <p:cNvPr id="6" name="Warn"/>
          <p:cNvSpPr>
            <a:spLocks noGrp="1"/>
          </p:cNvSpPr>
          <p:nvPr>
            <p:ph type="body" sz="quarter" idx="13" hasCustomPrompt="1"/>
          </p:nvPr>
        </p:nvSpPr>
        <p:spPr>
          <a:xfrm>
            <a:off x="250825" y="3068638"/>
            <a:ext cx="8642350" cy="576262"/>
          </a:xfrm>
          <a:prstGeom prst="rect">
            <a:avLst/>
          </a:prstGeom>
          <a:noFill/>
          <a:ln w="12700">
            <a:solidFill>
              <a:srgbClr val="FF0000"/>
            </a:solidFill>
          </a:ln>
        </p:spPr>
        <p:txBody>
          <a:bodyPr anchor="ctr">
            <a:normAutofit/>
          </a:bodyPr>
          <a:lstStyle>
            <a:lvl1pPr marL="0" indent="0" algn="ctr">
              <a:buNone/>
              <a:defRPr sz="1600">
                <a:solidFill>
                  <a:srgbClr val="FF0000"/>
                </a:solidFill>
                <a:latin typeface="Times New Roman" pitchFamily="18" charset="0"/>
                <a:cs typeface="Times New Roman" pitchFamily="18" charset="0"/>
              </a:defRPr>
            </a:lvl1pPr>
            <a:lvl2pPr marL="457200" indent="0">
              <a:buNone/>
              <a:defRPr sz="1800">
                <a:solidFill>
                  <a:srgbClr val="FF0000"/>
                </a:solidFill>
              </a:defRPr>
            </a:lvl2pPr>
            <a:lvl3pPr>
              <a:defRPr sz="1800">
                <a:solidFill>
                  <a:srgbClr val="FF0000"/>
                </a:solidFill>
              </a:defRPr>
            </a:lvl3pPr>
            <a:lvl4pPr>
              <a:defRPr sz="1800">
                <a:solidFill>
                  <a:srgbClr val="FF0000"/>
                </a:solidFill>
              </a:defRPr>
            </a:lvl4pPr>
            <a:lvl5pPr>
              <a:defRPr sz="1800">
                <a:solidFill>
                  <a:srgbClr val="FF0000"/>
                </a:solidFill>
              </a:defRPr>
            </a:lvl5pPr>
          </a:lstStyle>
          <a:p>
            <a:pPr lvl="0"/>
            <a:r>
              <a:rPr lang="en-US" smtClean="0"/>
              <a:t>Warning</a:t>
            </a:r>
            <a:endParaRPr lang="el-GR"/>
          </a:p>
        </p:txBody>
      </p:sp>
      <p:sp>
        <p:nvSpPr>
          <p:cNvPr id="8" name="RepTitle"/>
          <p:cNvSpPr>
            <a:spLocks noGrp="1"/>
          </p:cNvSpPr>
          <p:nvPr>
            <p:ph sz="quarter" idx="16" hasCustomPrompt="1"/>
          </p:nvPr>
        </p:nvSpPr>
        <p:spPr>
          <a:xfrm>
            <a:off x="0" y="2523"/>
            <a:ext cx="9144000" cy="228254"/>
          </a:xfrm>
          <a:noFill/>
          <a:ln>
            <a:noFill/>
          </a:ln>
        </p:spPr>
        <p:txBody>
          <a:bodyPr>
            <a:noAutofit/>
          </a:bodyPr>
          <a:lstStyle>
            <a:lvl1pPr marL="114300" indent="0">
              <a:buNone/>
              <a:defRPr sz="1200">
                <a:solidFill>
                  <a:schemeClr val="bg1">
                    <a:lumMod val="65000"/>
                  </a:schemeClr>
                </a:solidFill>
              </a:defRPr>
            </a:lvl1pPr>
          </a:lstStyle>
          <a:p>
            <a:pPr lvl="0"/>
            <a:r>
              <a:rPr lang="en-US" sz="1200" smtClean="0"/>
              <a:t>Report Title</a:t>
            </a:r>
            <a:endParaRPr lang="el-GR"/>
          </a:p>
        </p:txBody>
      </p:sp>
      <p:sp>
        <p:nvSpPr>
          <p:cNvPr id="11" name="MetaFoot"/>
          <p:cNvSpPr>
            <a:spLocks noGrp="1"/>
          </p:cNvSpPr>
          <p:nvPr>
            <p:ph sz="quarter" idx="17"/>
          </p:nvPr>
        </p:nvSpPr>
        <p:spPr>
          <a:xfrm>
            <a:off x="2557" y="6669360"/>
            <a:ext cx="6121251" cy="188640"/>
          </a:xfrm>
        </p:spPr>
        <p:txBody>
          <a:bodyPr anchor="ctr">
            <a:noAutofit/>
          </a:bodyPr>
          <a:lstStyle>
            <a:lvl1pPr marL="114300" marR="0" indent="0" algn="l" defTabSz="914400" rtl="0" eaLnBrk="1" fontAlgn="auto" latinLnBrk="0" hangingPunct="1">
              <a:lnSpc>
                <a:spcPct val="100000"/>
              </a:lnSpc>
              <a:spcBef>
                <a:spcPct val="20000"/>
              </a:spcBef>
              <a:spcAft>
                <a:spcPct val="0"/>
              </a:spcAft>
              <a:buClr>
                <a:schemeClr val="accent1"/>
              </a:buClr>
              <a:buSzTx/>
              <a:buFont typeface="Arial" pitchFamily="34" charset="0"/>
              <a:buNone/>
              <a:defRPr lang="el-GR" sz="1000">
                <a:solidFill>
                  <a:srgbClr val="7F7F7F"/>
                </a:solidFill>
                <a:cs typeface="Angsana New" panose="02020603050405020304" pitchFamily="18" charset="-34"/>
              </a:defRPr>
            </a:lvl1pPr>
          </a:lstStyle>
          <a:p>
            <a:pPr marL="114300" marR="0" lvl="0" indent="0" algn="l" defTabSz="914400" rtl="0" eaLnBrk="1" fontAlgn="auto" latinLnBrk="0" hangingPunct="1">
              <a:lnSpc>
                <a:spcPct val="100000"/>
              </a:lnSpc>
              <a:spcBef>
                <a:spcPct val="20000"/>
              </a:spcBef>
              <a:spcAft>
                <a:spcPct val="0"/>
              </a:spcAft>
              <a:buClr>
                <a:schemeClr val="accent1"/>
              </a:buClr>
              <a:buSzTx/>
              <a:buFont typeface="Arial" pitchFamily="34" charset="0"/>
              <a:buNone/>
              <a:defRPr/>
            </a:pPr>
            <a:endParaRPr lang="el-GR" smtClean="0"/>
          </a:p>
        </p:txBody>
      </p:sp>
    </p:spTree>
    <p:extLst>
      <p:ext uri="{BB962C8B-B14F-4D97-AF65-F5344CB8AC3E}">
        <p14:creationId xmlns:p14="http://schemas.microsoft.com/office/powerpoint/2010/main" val="102034658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reContCont">
    <p:spTree>
      <p:nvGrpSpPr>
        <p:cNvPr id="1" name=""/>
        <p:cNvGrpSpPr/>
        <p:nvPr/>
      </p:nvGrpSpPr>
      <p:grpSpPr>
        <a:xfrm>
          <a:off x="0" y="0"/>
          <a:ext cx="0" cy="0"/>
          <a:chOff x="0" y="0"/>
          <a:chExt cx="0" cy="0"/>
        </a:xfrm>
      </p:grpSpPr>
      <p:sp>
        <p:nvSpPr>
          <p:cNvPr id="2" name="Title"/>
          <p:cNvSpPr>
            <a:spLocks noGrp="1"/>
          </p:cNvSpPr>
          <p:nvPr>
            <p:ph type="title"/>
          </p:nvPr>
        </p:nvSpPr>
        <p:spPr>
          <a:xfrm>
            <a:off x="467544" y="217616"/>
            <a:ext cx="8229600" cy="547088"/>
          </a:xfrm>
          <a:prstGeom prst="rect">
            <a:avLst/>
          </a:prstGeom>
          <a:noFill/>
          <a:ln>
            <a:noFill/>
          </a:ln>
        </p:spPr>
        <p:style>
          <a:lnRef idx="2">
            <a:schemeClr val="accent4"/>
          </a:lnRef>
          <a:fillRef idx="1">
            <a:schemeClr val="lt1"/>
          </a:fillRef>
          <a:effectRef idx="0">
            <a:schemeClr val="accent4"/>
          </a:effectRef>
          <a:fontRef idx="none"/>
        </p:style>
        <p:txBody>
          <a:bodyPr>
            <a:normAutofit/>
          </a:bodyPr>
          <a:lstStyle>
            <a:lvl1pPr>
              <a:defRPr lang="en-US" sz="1800" kern="1200" cap="none" spc="-100" baseline="0" smtClean="0">
                <a:ln>
                  <a:noFill/>
                </a:ln>
                <a:solidFill>
                  <a:schemeClr val="tx1"/>
                </a:solidFill>
                <a:effectLst/>
                <a:latin typeface="+mn-lt"/>
                <a:ea typeface="+mj-ea"/>
                <a:cs typeface="Arial" pitchFamily="34" charset="0"/>
              </a:defRPr>
            </a:lvl1pPr>
          </a:lstStyle>
          <a:p>
            <a:r>
              <a:rPr lang="en-US" smtClean="0"/>
              <a:t>Click to edit Master title style</a:t>
            </a:r>
            <a:endParaRPr lang="el-GR"/>
          </a:p>
        </p:txBody>
      </p:sp>
      <p:sp>
        <p:nvSpPr>
          <p:cNvPr id="13" name="Pre"/>
          <p:cNvSpPr>
            <a:spLocks noGrp="1"/>
          </p:cNvSpPr>
          <p:nvPr>
            <p:ph sz="quarter" idx="16"/>
          </p:nvPr>
        </p:nvSpPr>
        <p:spPr>
          <a:xfrm>
            <a:off x="469081" y="836712"/>
            <a:ext cx="8207375" cy="648072"/>
          </a:xfrm>
          <a:noFill/>
          <a:ln>
            <a:noFill/>
          </a:ln>
        </p:spPr>
        <p:txBody>
          <a:bodyPr anchor="t">
            <a:normAutofit/>
          </a:bodyPr>
          <a:lstStyle>
            <a:lvl1pPr marL="114300" indent="0">
              <a:buNone/>
              <a:defRPr sz="1000"/>
            </a:lvl1pPr>
          </a:lstStyle>
          <a:p>
            <a:pPr lvl="0"/>
            <a:r>
              <a:rPr lang="en-US" smtClean="0"/>
              <a:t>Click to edit Master text styles</a:t>
            </a:r>
          </a:p>
        </p:txBody>
      </p:sp>
      <p:sp>
        <p:nvSpPr>
          <p:cNvPr id="7" name="Cont1"/>
          <p:cNvSpPr>
            <a:spLocks noGrp="1"/>
          </p:cNvSpPr>
          <p:nvPr>
            <p:ph sz="quarter" idx="15"/>
          </p:nvPr>
        </p:nvSpPr>
        <p:spPr>
          <a:xfrm>
            <a:off x="467544" y="1556792"/>
            <a:ext cx="8207375" cy="3240360"/>
          </a:xfrm>
        </p:spPr>
        <p:txBody>
          <a:bodyPr>
            <a:normAutofit/>
          </a:bodyPr>
          <a:lstStyle>
            <a:lvl1pPr marL="114300" indent="0">
              <a:buNone/>
              <a:defRPr sz="1200"/>
            </a:lvl1pPr>
          </a:lstStyle>
          <a:p>
            <a:pPr lvl="0"/>
            <a:r>
              <a:rPr lang="en-US" smtClean="0"/>
              <a:t>Click to edit Master text styles</a:t>
            </a:r>
          </a:p>
        </p:txBody>
      </p:sp>
      <p:sp>
        <p:nvSpPr>
          <p:cNvPr id="10" name="PCont"/>
          <p:cNvSpPr>
            <a:spLocks noGrp="1"/>
          </p:cNvSpPr>
          <p:nvPr>
            <p:ph sz="quarter" idx="14"/>
          </p:nvPr>
        </p:nvSpPr>
        <p:spPr>
          <a:xfrm>
            <a:off x="467544" y="4869160"/>
            <a:ext cx="8207375" cy="1512168"/>
          </a:xfrm>
          <a:noFill/>
          <a:ln>
            <a:noFill/>
          </a:ln>
        </p:spPr>
        <p:txBody>
          <a:bodyPr anchor="t">
            <a:normAutofit/>
          </a:bodyPr>
          <a:lstStyle>
            <a:lvl1pPr marL="114300" indent="0">
              <a:buNone/>
              <a:defRPr sz="1000">
                <a:solidFill>
                  <a:schemeClr val="tx1"/>
                </a:solidFill>
              </a:defRPr>
            </a:lvl1pPr>
          </a:lstStyle>
          <a:p>
            <a:pPr lvl="0"/>
            <a:r>
              <a:rPr lang="en-US" smtClean="0"/>
              <a:t>Click to edit Master text styles</a:t>
            </a:r>
          </a:p>
        </p:txBody>
      </p:sp>
      <p:sp>
        <p:nvSpPr>
          <p:cNvPr id="9" name="Warn"/>
          <p:cNvSpPr>
            <a:spLocks noGrp="1"/>
          </p:cNvSpPr>
          <p:nvPr>
            <p:ph type="body" sz="quarter" idx="13" hasCustomPrompt="1"/>
          </p:nvPr>
        </p:nvSpPr>
        <p:spPr>
          <a:xfrm>
            <a:off x="250825" y="3068638"/>
            <a:ext cx="8642350" cy="576262"/>
          </a:xfrm>
          <a:prstGeom prst="rect">
            <a:avLst/>
          </a:prstGeom>
          <a:noFill/>
          <a:ln w="12700">
            <a:solidFill>
              <a:srgbClr val="FF0000"/>
            </a:solidFill>
          </a:ln>
        </p:spPr>
        <p:txBody>
          <a:bodyPr anchor="ctr">
            <a:normAutofit/>
          </a:bodyPr>
          <a:lstStyle>
            <a:lvl1pPr marL="0" indent="0" algn="ctr">
              <a:buNone/>
              <a:defRPr sz="1600">
                <a:solidFill>
                  <a:srgbClr val="FF0000"/>
                </a:solidFill>
                <a:latin typeface="Times New Roman" pitchFamily="18" charset="0"/>
                <a:cs typeface="Times New Roman" pitchFamily="18" charset="0"/>
              </a:defRPr>
            </a:lvl1pPr>
            <a:lvl2pPr marL="457200" indent="0">
              <a:buNone/>
              <a:defRPr sz="1800">
                <a:solidFill>
                  <a:srgbClr val="FF0000"/>
                </a:solidFill>
              </a:defRPr>
            </a:lvl2pPr>
            <a:lvl3pPr>
              <a:defRPr sz="1800">
                <a:solidFill>
                  <a:srgbClr val="FF0000"/>
                </a:solidFill>
              </a:defRPr>
            </a:lvl3pPr>
            <a:lvl4pPr>
              <a:defRPr sz="1800">
                <a:solidFill>
                  <a:srgbClr val="FF0000"/>
                </a:solidFill>
              </a:defRPr>
            </a:lvl4pPr>
            <a:lvl5pPr>
              <a:defRPr sz="1800">
                <a:solidFill>
                  <a:srgbClr val="FF0000"/>
                </a:solidFill>
              </a:defRPr>
            </a:lvl5pPr>
          </a:lstStyle>
          <a:p>
            <a:pPr lvl="0"/>
            <a:r>
              <a:rPr lang="en-US" smtClean="0"/>
              <a:t>Warning</a:t>
            </a:r>
            <a:endParaRPr lang="el-GR"/>
          </a:p>
        </p:txBody>
      </p:sp>
      <p:sp>
        <p:nvSpPr>
          <p:cNvPr id="11" name="RepTitle"/>
          <p:cNvSpPr>
            <a:spLocks noGrp="1"/>
          </p:cNvSpPr>
          <p:nvPr>
            <p:ph sz="quarter" idx="17" hasCustomPrompt="1"/>
          </p:nvPr>
        </p:nvSpPr>
        <p:spPr>
          <a:xfrm>
            <a:off x="0" y="2523"/>
            <a:ext cx="9144000" cy="228254"/>
          </a:xfrm>
          <a:noFill/>
          <a:ln>
            <a:noFill/>
          </a:ln>
        </p:spPr>
        <p:txBody>
          <a:bodyPr>
            <a:noAutofit/>
          </a:bodyPr>
          <a:lstStyle>
            <a:lvl1pPr marL="114300" indent="0">
              <a:buNone/>
              <a:defRPr sz="1200">
                <a:solidFill>
                  <a:schemeClr val="bg1">
                    <a:lumMod val="65000"/>
                  </a:schemeClr>
                </a:solidFill>
              </a:defRPr>
            </a:lvl1pPr>
          </a:lstStyle>
          <a:p>
            <a:pPr lvl="0"/>
            <a:r>
              <a:rPr lang="en-US" sz="1200" smtClean="0"/>
              <a:t>Report Title</a:t>
            </a:r>
            <a:endParaRPr lang="el-GR"/>
          </a:p>
        </p:txBody>
      </p:sp>
      <p:sp>
        <p:nvSpPr>
          <p:cNvPr id="12" name="MetaFoot"/>
          <p:cNvSpPr>
            <a:spLocks noGrp="1"/>
          </p:cNvSpPr>
          <p:nvPr>
            <p:ph sz="quarter" idx="18"/>
          </p:nvPr>
        </p:nvSpPr>
        <p:spPr>
          <a:xfrm>
            <a:off x="2557" y="6669360"/>
            <a:ext cx="6121251" cy="188640"/>
          </a:xfrm>
        </p:spPr>
        <p:txBody>
          <a:bodyPr anchor="ctr">
            <a:noAutofit/>
          </a:bodyPr>
          <a:lstStyle>
            <a:lvl1pPr marL="114300" marR="0" indent="0" algn="l" defTabSz="914400" rtl="0" eaLnBrk="1" fontAlgn="auto" latinLnBrk="0" hangingPunct="1">
              <a:lnSpc>
                <a:spcPct val="100000"/>
              </a:lnSpc>
              <a:spcBef>
                <a:spcPct val="20000"/>
              </a:spcBef>
              <a:spcAft>
                <a:spcPct val="0"/>
              </a:spcAft>
              <a:buClr>
                <a:schemeClr val="accent1"/>
              </a:buClr>
              <a:buSzTx/>
              <a:buFont typeface="Arial" pitchFamily="34" charset="0"/>
              <a:buNone/>
              <a:defRPr lang="el-GR" sz="1000">
                <a:solidFill>
                  <a:srgbClr val="7F7F7F"/>
                </a:solidFill>
                <a:cs typeface="Angsana New" panose="02020603050405020304" pitchFamily="18" charset="-34"/>
              </a:defRPr>
            </a:lvl1pPr>
          </a:lstStyle>
          <a:p>
            <a:pPr marL="114300" marR="0" lvl="0" indent="0" algn="l" defTabSz="914400" rtl="0" eaLnBrk="1" fontAlgn="auto" latinLnBrk="0" hangingPunct="1">
              <a:lnSpc>
                <a:spcPct val="100000"/>
              </a:lnSpc>
              <a:spcBef>
                <a:spcPct val="20000"/>
              </a:spcBef>
              <a:spcAft>
                <a:spcPct val="0"/>
              </a:spcAft>
              <a:buClr>
                <a:schemeClr val="accent1"/>
              </a:buClr>
              <a:buSzTx/>
              <a:buFont typeface="Arial" pitchFamily="34" charset="0"/>
              <a:buNone/>
              <a:defRPr/>
            </a:pPr>
            <a:endParaRPr lang="el-GR" smtClean="0"/>
          </a:p>
        </p:txBody>
      </p:sp>
    </p:spTree>
    <p:extLst>
      <p:ext uri="{BB962C8B-B14F-4D97-AF65-F5344CB8AC3E}">
        <p14:creationId xmlns:p14="http://schemas.microsoft.com/office/powerpoint/2010/main" val="144213678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reCont6">
    <p:spTree>
      <p:nvGrpSpPr>
        <p:cNvPr id="1" name=""/>
        <p:cNvGrpSpPr/>
        <p:nvPr/>
      </p:nvGrpSpPr>
      <p:grpSpPr>
        <a:xfrm>
          <a:off x="0" y="0"/>
          <a:ext cx="0" cy="0"/>
          <a:chOff x="0" y="0"/>
          <a:chExt cx="0" cy="0"/>
        </a:xfrm>
      </p:grpSpPr>
      <p:sp>
        <p:nvSpPr>
          <p:cNvPr id="2" name="Title"/>
          <p:cNvSpPr>
            <a:spLocks noGrp="1"/>
          </p:cNvSpPr>
          <p:nvPr>
            <p:ph type="title"/>
          </p:nvPr>
        </p:nvSpPr>
        <p:spPr>
          <a:xfrm>
            <a:off x="467544" y="217616"/>
            <a:ext cx="8229600" cy="547088"/>
          </a:xfrm>
          <a:prstGeom prst="rect">
            <a:avLst/>
          </a:prstGeom>
          <a:noFill/>
          <a:ln>
            <a:noFill/>
          </a:ln>
        </p:spPr>
        <p:style>
          <a:lnRef idx="2">
            <a:schemeClr val="accent4"/>
          </a:lnRef>
          <a:fillRef idx="1">
            <a:schemeClr val="lt1"/>
          </a:fillRef>
          <a:effectRef idx="0">
            <a:schemeClr val="accent4"/>
          </a:effectRef>
          <a:fontRef idx="none"/>
        </p:style>
        <p:txBody>
          <a:bodyPr>
            <a:normAutofit/>
          </a:bodyPr>
          <a:lstStyle>
            <a:lvl1pPr>
              <a:defRPr lang="en-US" sz="1800" kern="1200" cap="none" spc="-100" baseline="0" smtClean="0">
                <a:ln>
                  <a:noFill/>
                </a:ln>
                <a:solidFill>
                  <a:schemeClr val="tx1"/>
                </a:solidFill>
                <a:effectLst/>
                <a:latin typeface="+mn-lt"/>
                <a:ea typeface="+mj-ea"/>
                <a:cs typeface="Arial" pitchFamily="34" charset="0"/>
              </a:defRPr>
            </a:lvl1pPr>
          </a:lstStyle>
          <a:p>
            <a:r>
              <a:rPr lang="en-US" smtClean="0"/>
              <a:t>Click to edit Master title style</a:t>
            </a:r>
            <a:endParaRPr lang="el-GR"/>
          </a:p>
        </p:txBody>
      </p:sp>
      <p:sp>
        <p:nvSpPr>
          <p:cNvPr id="15" name="Pre"/>
          <p:cNvSpPr>
            <a:spLocks noGrp="1"/>
          </p:cNvSpPr>
          <p:nvPr>
            <p:ph sz="quarter" idx="14" hasCustomPrompt="1"/>
          </p:nvPr>
        </p:nvSpPr>
        <p:spPr>
          <a:xfrm>
            <a:off x="467544" y="836712"/>
            <a:ext cx="8207375" cy="576064"/>
          </a:xfrm>
          <a:noFill/>
          <a:ln>
            <a:noFill/>
          </a:ln>
        </p:spPr>
        <p:txBody>
          <a:bodyPr anchor="t"/>
          <a:lstStyle>
            <a:lvl1pPr marL="114300" indent="0">
              <a:buNone/>
              <a:defRPr sz="1000">
                <a:solidFill>
                  <a:schemeClr val="tx1"/>
                </a:solidFill>
              </a:defRPr>
            </a:lvl1pPr>
          </a:lstStyle>
          <a:p>
            <a:pPr lvl="0"/>
            <a:r>
              <a:rPr lang="en-US" smtClean="0"/>
              <a:t>Pre Comment</a:t>
            </a:r>
            <a:endParaRPr lang="el-GR"/>
          </a:p>
        </p:txBody>
      </p:sp>
      <p:sp>
        <p:nvSpPr>
          <p:cNvPr id="16" name="Cont1"/>
          <p:cNvSpPr>
            <a:spLocks noGrp="1"/>
          </p:cNvSpPr>
          <p:nvPr>
            <p:ph sz="quarter" idx="16"/>
          </p:nvPr>
        </p:nvSpPr>
        <p:spPr>
          <a:xfrm>
            <a:off x="403628" y="1473363"/>
            <a:ext cx="2734767" cy="2638290"/>
          </a:xfrm>
          <a:noFill/>
          <a:ln>
            <a:noFill/>
          </a:ln>
        </p:spPr>
        <p:txBody>
          <a:bodyPr anchor="ctr"/>
          <a:lstStyle>
            <a:lvl1pPr marL="114300" indent="0">
              <a:buNone/>
              <a:defRPr/>
            </a:lvl1pPr>
          </a:lstStyle>
          <a:p>
            <a:pPr lvl="0"/>
            <a:r>
              <a:rPr lang="en-US" smtClean="0"/>
              <a:t>Click to edit Master text styles</a:t>
            </a:r>
          </a:p>
        </p:txBody>
      </p:sp>
      <p:sp>
        <p:nvSpPr>
          <p:cNvPr id="17" name="Cont2"/>
          <p:cNvSpPr>
            <a:spLocks noGrp="1"/>
          </p:cNvSpPr>
          <p:nvPr>
            <p:ph sz="quarter" idx="18"/>
          </p:nvPr>
        </p:nvSpPr>
        <p:spPr>
          <a:xfrm>
            <a:off x="3178035" y="1476692"/>
            <a:ext cx="2734767" cy="2661589"/>
          </a:xfrm>
          <a:noFill/>
          <a:ln>
            <a:noFill/>
          </a:ln>
        </p:spPr>
        <p:txBody>
          <a:bodyPr anchor="ctr"/>
          <a:lstStyle>
            <a:lvl1pPr marL="114300" indent="0">
              <a:buNone/>
              <a:defRPr/>
            </a:lvl1pPr>
          </a:lstStyle>
          <a:p>
            <a:pPr lvl="0"/>
            <a:r>
              <a:rPr lang="en-US" smtClean="0"/>
              <a:t>Click to edit Master text styles</a:t>
            </a:r>
          </a:p>
        </p:txBody>
      </p:sp>
      <p:sp>
        <p:nvSpPr>
          <p:cNvPr id="18" name="Cont3"/>
          <p:cNvSpPr>
            <a:spLocks noGrp="1"/>
          </p:cNvSpPr>
          <p:nvPr>
            <p:ph sz="quarter" idx="19"/>
          </p:nvPr>
        </p:nvSpPr>
        <p:spPr>
          <a:xfrm>
            <a:off x="5962891" y="1481454"/>
            <a:ext cx="2734767" cy="2667626"/>
          </a:xfrm>
          <a:noFill/>
          <a:ln>
            <a:noFill/>
          </a:ln>
        </p:spPr>
        <p:txBody>
          <a:bodyPr anchor="ctr"/>
          <a:lstStyle>
            <a:lvl1pPr marL="114300" indent="0">
              <a:buNone/>
              <a:defRPr/>
            </a:lvl1pPr>
          </a:lstStyle>
          <a:p>
            <a:pPr lvl="0"/>
            <a:r>
              <a:rPr lang="en-US" smtClean="0"/>
              <a:t>Click to edit Master text styles</a:t>
            </a:r>
          </a:p>
        </p:txBody>
      </p:sp>
      <p:sp>
        <p:nvSpPr>
          <p:cNvPr id="19" name="Cont4"/>
          <p:cNvSpPr>
            <a:spLocks noGrp="1"/>
          </p:cNvSpPr>
          <p:nvPr>
            <p:ph sz="quarter" idx="20"/>
          </p:nvPr>
        </p:nvSpPr>
        <p:spPr>
          <a:xfrm>
            <a:off x="395536" y="4149080"/>
            <a:ext cx="2734767" cy="2664296"/>
          </a:xfrm>
          <a:noFill/>
          <a:ln>
            <a:noFill/>
          </a:ln>
        </p:spPr>
        <p:txBody>
          <a:bodyPr anchor="ctr"/>
          <a:lstStyle>
            <a:lvl1pPr marL="114300" indent="0">
              <a:buNone/>
              <a:defRPr/>
            </a:lvl1pPr>
          </a:lstStyle>
          <a:p>
            <a:pPr lvl="0"/>
            <a:r>
              <a:rPr lang="en-US" smtClean="0"/>
              <a:t>Click to edit Master text styles</a:t>
            </a:r>
          </a:p>
        </p:txBody>
      </p:sp>
      <p:sp>
        <p:nvSpPr>
          <p:cNvPr id="20" name="Cont5"/>
          <p:cNvSpPr>
            <a:spLocks noGrp="1"/>
          </p:cNvSpPr>
          <p:nvPr>
            <p:ph sz="quarter" idx="21"/>
          </p:nvPr>
        </p:nvSpPr>
        <p:spPr>
          <a:xfrm>
            <a:off x="3189201" y="4149080"/>
            <a:ext cx="2734767" cy="2664296"/>
          </a:xfrm>
          <a:noFill/>
          <a:ln>
            <a:noFill/>
          </a:ln>
        </p:spPr>
        <p:txBody>
          <a:bodyPr anchor="ctr"/>
          <a:lstStyle>
            <a:lvl1pPr marL="114300" indent="0">
              <a:buNone/>
              <a:defRPr/>
            </a:lvl1pPr>
          </a:lstStyle>
          <a:p>
            <a:pPr lvl="0"/>
            <a:r>
              <a:rPr lang="en-US" smtClean="0"/>
              <a:t>Click to edit Master text styles</a:t>
            </a:r>
          </a:p>
        </p:txBody>
      </p:sp>
      <p:sp>
        <p:nvSpPr>
          <p:cNvPr id="21" name="Cont6"/>
          <p:cNvSpPr>
            <a:spLocks noGrp="1"/>
          </p:cNvSpPr>
          <p:nvPr>
            <p:ph sz="quarter" idx="22"/>
          </p:nvPr>
        </p:nvSpPr>
        <p:spPr>
          <a:xfrm>
            <a:off x="5963608" y="4149080"/>
            <a:ext cx="2734767" cy="2664296"/>
          </a:xfrm>
          <a:noFill/>
          <a:ln>
            <a:noFill/>
          </a:ln>
        </p:spPr>
        <p:txBody>
          <a:bodyPr anchor="ctr"/>
          <a:lstStyle>
            <a:lvl1pPr marL="114300" indent="0">
              <a:buNone/>
              <a:defRPr/>
            </a:lvl1pPr>
          </a:lstStyle>
          <a:p>
            <a:pPr lvl="0"/>
            <a:r>
              <a:rPr lang="en-US" smtClean="0"/>
              <a:t>Click to edit Master text styles</a:t>
            </a:r>
          </a:p>
        </p:txBody>
      </p:sp>
      <p:sp>
        <p:nvSpPr>
          <p:cNvPr id="11" name="Warn"/>
          <p:cNvSpPr>
            <a:spLocks noGrp="1"/>
          </p:cNvSpPr>
          <p:nvPr>
            <p:ph type="body" sz="quarter" idx="13" hasCustomPrompt="1"/>
          </p:nvPr>
        </p:nvSpPr>
        <p:spPr>
          <a:xfrm>
            <a:off x="250825" y="3068638"/>
            <a:ext cx="8642350" cy="576262"/>
          </a:xfrm>
          <a:prstGeom prst="rect">
            <a:avLst/>
          </a:prstGeom>
          <a:noFill/>
          <a:ln w="12700">
            <a:solidFill>
              <a:srgbClr val="FF0000"/>
            </a:solidFill>
          </a:ln>
        </p:spPr>
        <p:txBody>
          <a:bodyPr anchor="ctr">
            <a:normAutofit/>
          </a:bodyPr>
          <a:lstStyle>
            <a:lvl1pPr marL="0" indent="0" algn="ctr">
              <a:buNone/>
              <a:defRPr sz="1600">
                <a:solidFill>
                  <a:srgbClr val="FF0000"/>
                </a:solidFill>
                <a:latin typeface="Times New Roman" pitchFamily="18" charset="0"/>
                <a:cs typeface="Times New Roman" pitchFamily="18" charset="0"/>
              </a:defRPr>
            </a:lvl1pPr>
            <a:lvl2pPr marL="457200" indent="0">
              <a:buNone/>
              <a:defRPr sz="1800">
                <a:solidFill>
                  <a:srgbClr val="FF0000"/>
                </a:solidFill>
              </a:defRPr>
            </a:lvl2pPr>
            <a:lvl3pPr>
              <a:defRPr sz="1800">
                <a:solidFill>
                  <a:srgbClr val="FF0000"/>
                </a:solidFill>
              </a:defRPr>
            </a:lvl3pPr>
            <a:lvl4pPr>
              <a:defRPr sz="1800">
                <a:solidFill>
                  <a:srgbClr val="FF0000"/>
                </a:solidFill>
              </a:defRPr>
            </a:lvl4pPr>
            <a:lvl5pPr>
              <a:defRPr sz="1800">
                <a:solidFill>
                  <a:srgbClr val="FF0000"/>
                </a:solidFill>
              </a:defRPr>
            </a:lvl5pPr>
          </a:lstStyle>
          <a:p>
            <a:pPr lvl="0"/>
            <a:r>
              <a:rPr lang="en-US" smtClean="0"/>
              <a:t>Warning</a:t>
            </a:r>
            <a:endParaRPr lang="el-GR"/>
          </a:p>
        </p:txBody>
      </p:sp>
      <p:sp>
        <p:nvSpPr>
          <p:cNvPr id="13" name="RepTitle"/>
          <p:cNvSpPr>
            <a:spLocks noGrp="1"/>
          </p:cNvSpPr>
          <p:nvPr>
            <p:ph sz="quarter" idx="23" hasCustomPrompt="1"/>
          </p:nvPr>
        </p:nvSpPr>
        <p:spPr>
          <a:xfrm>
            <a:off x="0" y="2523"/>
            <a:ext cx="9144000" cy="228254"/>
          </a:xfrm>
          <a:noFill/>
          <a:ln>
            <a:noFill/>
          </a:ln>
        </p:spPr>
        <p:txBody>
          <a:bodyPr>
            <a:noAutofit/>
          </a:bodyPr>
          <a:lstStyle>
            <a:lvl1pPr marL="114300" indent="0">
              <a:buNone/>
              <a:defRPr sz="1200">
                <a:solidFill>
                  <a:schemeClr val="bg1">
                    <a:lumMod val="65000"/>
                  </a:schemeClr>
                </a:solidFill>
              </a:defRPr>
            </a:lvl1pPr>
          </a:lstStyle>
          <a:p>
            <a:pPr lvl="0"/>
            <a:r>
              <a:rPr lang="en-US" sz="1200" smtClean="0"/>
              <a:t>Report Title</a:t>
            </a:r>
            <a:endParaRPr lang="el-GR"/>
          </a:p>
        </p:txBody>
      </p:sp>
      <p:sp>
        <p:nvSpPr>
          <p:cNvPr id="14" name="MetaFoot"/>
          <p:cNvSpPr>
            <a:spLocks noGrp="1"/>
          </p:cNvSpPr>
          <p:nvPr>
            <p:ph sz="quarter" idx="15"/>
          </p:nvPr>
        </p:nvSpPr>
        <p:spPr>
          <a:xfrm>
            <a:off x="2557" y="6669360"/>
            <a:ext cx="6121251" cy="188640"/>
          </a:xfrm>
        </p:spPr>
        <p:txBody>
          <a:bodyPr anchor="ctr">
            <a:noAutofit/>
          </a:bodyPr>
          <a:lstStyle>
            <a:lvl1pPr marL="114300" marR="0" indent="0" algn="l" defTabSz="914400" rtl="0" eaLnBrk="1" fontAlgn="auto" latinLnBrk="0" hangingPunct="1">
              <a:lnSpc>
                <a:spcPct val="100000"/>
              </a:lnSpc>
              <a:spcBef>
                <a:spcPct val="20000"/>
              </a:spcBef>
              <a:spcAft>
                <a:spcPct val="0"/>
              </a:spcAft>
              <a:buClr>
                <a:schemeClr val="accent1"/>
              </a:buClr>
              <a:buSzTx/>
              <a:buFont typeface="Arial" pitchFamily="34" charset="0"/>
              <a:buNone/>
              <a:defRPr lang="el-GR" sz="1000">
                <a:solidFill>
                  <a:srgbClr val="7F7F7F"/>
                </a:solidFill>
                <a:cs typeface="Angsana New" panose="02020603050405020304" pitchFamily="18" charset="-34"/>
              </a:defRPr>
            </a:lvl1pPr>
          </a:lstStyle>
          <a:p>
            <a:pPr marL="114300" marR="0" lvl="0" indent="0" algn="l" defTabSz="914400" rtl="0" eaLnBrk="1" fontAlgn="auto" latinLnBrk="0" hangingPunct="1">
              <a:lnSpc>
                <a:spcPct val="100000"/>
              </a:lnSpc>
              <a:spcBef>
                <a:spcPct val="20000"/>
              </a:spcBef>
              <a:spcAft>
                <a:spcPct val="0"/>
              </a:spcAft>
              <a:buClr>
                <a:schemeClr val="accent1"/>
              </a:buClr>
              <a:buSzTx/>
              <a:buFont typeface="Arial" pitchFamily="34" charset="0"/>
              <a:buNone/>
              <a:defRPr/>
            </a:pPr>
            <a:endParaRPr lang="el-GR" smtClean="0"/>
          </a:p>
        </p:txBody>
      </p:sp>
    </p:spTree>
    <p:extLst>
      <p:ext uri="{BB962C8B-B14F-4D97-AF65-F5344CB8AC3E}">
        <p14:creationId xmlns:p14="http://schemas.microsoft.com/office/powerpoint/2010/main" val="179127390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6">
    <p:spTree>
      <p:nvGrpSpPr>
        <p:cNvPr id="1" name=""/>
        <p:cNvGrpSpPr/>
        <p:nvPr/>
      </p:nvGrpSpPr>
      <p:grpSpPr>
        <a:xfrm>
          <a:off x="0" y="0"/>
          <a:ext cx="0" cy="0"/>
          <a:chOff x="0" y="0"/>
          <a:chExt cx="0" cy="0"/>
        </a:xfrm>
      </p:grpSpPr>
      <p:sp>
        <p:nvSpPr>
          <p:cNvPr id="2" name="Title"/>
          <p:cNvSpPr>
            <a:spLocks noGrp="1"/>
          </p:cNvSpPr>
          <p:nvPr>
            <p:ph type="title"/>
          </p:nvPr>
        </p:nvSpPr>
        <p:spPr>
          <a:xfrm>
            <a:off x="467544" y="217616"/>
            <a:ext cx="8229600" cy="547088"/>
          </a:xfrm>
          <a:prstGeom prst="rect">
            <a:avLst/>
          </a:prstGeom>
          <a:noFill/>
          <a:ln>
            <a:noFill/>
          </a:ln>
        </p:spPr>
        <p:style>
          <a:lnRef idx="2">
            <a:schemeClr val="accent4"/>
          </a:lnRef>
          <a:fillRef idx="1">
            <a:schemeClr val="lt1"/>
          </a:fillRef>
          <a:effectRef idx="0">
            <a:schemeClr val="accent4"/>
          </a:effectRef>
          <a:fontRef idx="none"/>
        </p:style>
        <p:txBody>
          <a:bodyPr>
            <a:normAutofit/>
          </a:bodyPr>
          <a:lstStyle>
            <a:lvl1pPr>
              <a:defRPr lang="en-US" sz="1800" kern="1200" cap="none" spc="-100" baseline="0" smtClean="0">
                <a:ln>
                  <a:noFill/>
                </a:ln>
                <a:solidFill>
                  <a:schemeClr val="tx1"/>
                </a:solidFill>
                <a:effectLst/>
                <a:latin typeface="+mn-lt"/>
                <a:ea typeface="+mj-ea"/>
                <a:cs typeface="Arial" pitchFamily="34" charset="0"/>
              </a:defRPr>
            </a:lvl1pPr>
          </a:lstStyle>
          <a:p>
            <a:r>
              <a:rPr lang="en-US" smtClean="0"/>
              <a:t>Click to edit Master title style</a:t>
            </a:r>
            <a:endParaRPr lang="el-GR"/>
          </a:p>
        </p:txBody>
      </p:sp>
      <p:sp>
        <p:nvSpPr>
          <p:cNvPr id="15" name="Cont1"/>
          <p:cNvSpPr>
            <a:spLocks noGrp="1"/>
          </p:cNvSpPr>
          <p:nvPr>
            <p:ph sz="quarter" idx="16"/>
          </p:nvPr>
        </p:nvSpPr>
        <p:spPr>
          <a:xfrm>
            <a:off x="404345" y="852896"/>
            <a:ext cx="2734767" cy="2848645"/>
          </a:xfrm>
          <a:noFill/>
          <a:ln>
            <a:noFill/>
          </a:ln>
        </p:spPr>
        <p:txBody>
          <a:bodyPr anchor="ctr"/>
          <a:lstStyle>
            <a:lvl1pPr marL="114300" indent="0">
              <a:buNone/>
              <a:defRPr/>
            </a:lvl1pPr>
          </a:lstStyle>
          <a:p>
            <a:pPr lvl="0"/>
            <a:r>
              <a:rPr lang="en-US" smtClean="0"/>
              <a:t>Click to edit Master text styles</a:t>
            </a:r>
          </a:p>
        </p:txBody>
      </p:sp>
      <p:sp>
        <p:nvSpPr>
          <p:cNvPr id="16" name="Cont2"/>
          <p:cNvSpPr>
            <a:spLocks noGrp="1"/>
          </p:cNvSpPr>
          <p:nvPr>
            <p:ph sz="quarter" idx="18"/>
          </p:nvPr>
        </p:nvSpPr>
        <p:spPr>
          <a:xfrm>
            <a:off x="3186844" y="840042"/>
            <a:ext cx="2734767" cy="2873802"/>
          </a:xfrm>
          <a:noFill/>
          <a:ln>
            <a:noFill/>
          </a:ln>
        </p:spPr>
        <p:txBody>
          <a:bodyPr anchor="ctr"/>
          <a:lstStyle>
            <a:lvl1pPr marL="114300" indent="0">
              <a:buNone/>
              <a:defRPr/>
            </a:lvl1pPr>
          </a:lstStyle>
          <a:p>
            <a:pPr lvl="0"/>
            <a:r>
              <a:rPr lang="en-US" smtClean="0"/>
              <a:t>Click to edit Master text styles</a:t>
            </a:r>
          </a:p>
        </p:txBody>
      </p:sp>
      <p:sp>
        <p:nvSpPr>
          <p:cNvPr id="17" name="Cont3"/>
          <p:cNvSpPr>
            <a:spLocks noGrp="1"/>
          </p:cNvSpPr>
          <p:nvPr>
            <p:ph sz="quarter" idx="19"/>
          </p:nvPr>
        </p:nvSpPr>
        <p:spPr>
          <a:xfrm>
            <a:off x="5971700" y="836712"/>
            <a:ext cx="2734767" cy="2880320"/>
          </a:xfrm>
          <a:noFill/>
          <a:ln>
            <a:noFill/>
          </a:ln>
        </p:spPr>
        <p:txBody>
          <a:bodyPr anchor="ctr"/>
          <a:lstStyle>
            <a:lvl1pPr marL="114300" indent="0">
              <a:buNone/>
              <a:defRPr/>
            </a:lvl1pPr>
          </a:lstStyle>
          <a:p>
            <a:pPr lvl="0"/>
            <a:r>
              <a:rPr lang="en-US" smtClean="0"/>
              <a:t>Click to edit Master text styles</a:t>
            </a:r>
          </a:p>
        </p:txBody>
      </p:sp>
      <p:sp>
        <p:nvSpPr>
          <p:cNvPr id="18" name="Cont4"/>
          <p:cNvSpPr>
            <a:spLocks noGrp="1"/>
          </p:cNvSpPr>
          <p:nvPr>
            <p:ph sz="quarter" idx="20"/>
          </p:nvPr>
        </p:nvSpPr>
        <p:spPr>
          <a:xfrm>
            <a:off x="403628" y="3717032"/>
            <a:ext cx="2734767" cy="2880320"/>
          </a:xfrm>
          <a:noFill/>
          <a:ln>
            <a:noFill/>
          </a:ln>
        </p:spPr>
        <p:txBody>
          <a:bodyPr anchor="ctr"/>
          <a:lstStyle>
            <a:lvl1pPr marL="114300" indent="0">
              <a:buNone/>
              <a:defRPr/>
            </a:lvl1pPr>
          </a:lstStyle>
          <a:p>
            <a:pPr lvl="0"/>
            <a:r>
              <a:rPr lang="en-US" smtClean="0"/>
              <a:t>Click to edit Master text styles</a:t>
            </a:r>
          </a:p>
        </p:txBody>
      </p:sp>
      <p:sp>
        <p:nvSpPr>
          <p:cNvPr id="19" name="Cont5"/>
          <p:cNvSpPr>
            <a:spLocks noGrp="1"/>
          </p:cNvSpPr>
          <p:nvPr>
            <p:ph sz="quarter" idx="21"/>
          </p:nvPr>
        </p:nvSpPr>
        <p:spPr>
          <a:xfrm>
            <a:off x="3197293" y="3717032"/>
            <a:ext cx="2734767" cy="2880320"/>
          </a:xfrm>
          <a:noFill/>
          <a:ln>
            <a:noFill/>
          </a:ln>
        </p:spPr>
        <p:txBody>
          <a:bodyPr anchor="ctr"/>
          <a:lstStyle>
            <a:lvl1pPr marL="114300" indent="0">
              <a:buNone/>
              <a:defRPr/>
            </a:lvl1pPr>
          </a:lstStyle>
          <a:p>
            <a:pPr lvl="0"/>
            <a:r>
              <a:rPr lang="en-US" smtClean="0"/>
              <a:t>Click to edit Master text styles</a:t>
            </a:r>
          </a:p>
        </p:txBody>
      </p:sp>
      <p:sp>
        <p:nvSpPr>
          <p:cNvPr id="20" name="Cont6"/>
          <p:cNvSpPr>
            <a:spLocks noGrp="1"/>
          </p:cNvSpPr>
          <p:nvPr>
            <p:ph sz="quarter" idx="22"/>
          </p:nvPr>
        </p:nvSpPr>
        <p:spPr>
          <a:xfrm>
            <a:off x="5971700" y="3717032"/>
            <a:ext cx="2734767" cy="2880320"/>
          </a:xfrm>
          <a:noFill/>
          <a:ln>
            <a:noFill/>
          </a:ln>
        </p:spPr>
        <p:txBody>
          <a:bodyPr anchor="ctr"/>
          <a:lstStyle>
            <a:lvl1pPr marL="114300" indent="0">
              <a:buNone/>
              <a:defRPr/>
            </a:lvl1pPr>
          </a:lstStyle>
          <a:p>
            <a:pPr lvl="0"/>
            <a:r>
              <a:rPr lang="en-US" smtClean="0"/>
              <a:t>Click to edit Master text styles</a:t>
            </a:r>
          </a:p>
        </p:txBody>
      </p:sp>
      <p:sp>
        <p:nvSpPr>
          <p:cNvPr id="10" name="Warn"/>
          <p:cNvSpPr>
            <a:spLocks noGrp="1"/>
          </p:cNvSpPr>
          <p:nvPr>
            <p:ph type="body" sz="quarter" idx="13" hasCustomPrompt="1"/>
          </p:nvPr>
        </p:nvSpPr>
        <p:spPr>
          <a:xfrm>
            <a:off x="250825" y="3068638"/>
            <a:ext cx="8642350" cy="576262"/>
          </a:xfrm>
          <a:prstGeom prst="rect">
            <a:avLst/>
          </a:prstGeom>
          <a:noFill/>
          <a:ln w="12700">
            <a:solidFill>
              <a:srgbClr val="FF0000"/>
            </a:solidFill>
          </a:ln>
        </p:spPr>
        <p:txBody>
          <a:bodyPr anchor="ctr">
            <a:normAutofit/>
          </a:bodyPr>
          <a:lstStyle>
            <a:lvl1pPr marL="0" indent="0" algn="ctr">
              <a:buNone/>
              <a:defRPr sz="1600">
                <a:solidFill>
                  <a:srgbClr val="FF0000"/>
                </a:solidFill>
                <a:latin typeface="Times New Roman" pitchFamily="18" charset="0"/>
                <a:cs typeface="Times New Roman" pitchFamily="18" charset="0"/>
              </a:defRPr>
            </a:lvl1pPr>
            <a:lvl2pPr marL="457200" indent="0">
              <a:buNone/>
              <a:defRPr sz="1800">
                <a:solidFill>
                  <a:srgbClr val="FF0000"/>
                </a:solidFill>
              </a:defRPr>
            </a:lvl2pPr>
            <a:lvl3pPr>
              <a:defRPr sz="1800">
                <a:solidFill>
                  <a:srgbClr val="FF0000"/>
                </a:solidFill>
              </a:defRPr>
            </a:lvl3pPr>
            <a:lvl4pPr>
              <a:defRPr sz="1800">
                <a:solidFill>
                  <a:srgbClr val="FF0000"/>
                </a:solidFill>
              </a:defRPr>
            </a:lvl4pPr>
            <a:lvl5pPr>
              <a:defRPr sz="1800">
                <a:solidFill>
                  <a:srgbClr val="FF0000"/>
                </a:solidFill>
              </a:defRPr>
            </a:lvl5pPr>
          </a:lstStyle>
          <a:p>
            <a:pPr lvl="0"/>
            <a:r>
              <a:rPr lang="en-US" smtClean="0"/>
              <a:t>Warning</a:t>
            </a:r>
            <a:endParaRPr lang="el-GR"/>
          </a:p>
        </p:txBody>
      </p:sp>
      <p:sp>
        <p:nvSpPr>
          <p:cNvPr id="12" name="RepTitle"/>
          <p:cNvSpPr>
            <a:spLocks noGrp="1"/>
          </p:cNvSpPr>
          <p:nvPr>
            <p:ph sz="quarter" idx="14" hasCustomPrompt="1"/>
          </p:nvPr>
        </p:nvSpPr>
        <p:spPr>
          <a:xfrm>
            <a:off x="0" y="2523"/>
            <a:ext cx="9144000" cy="228254"/>
          </a:xfrm>
          <a:noFill/>
          <a:ln>
            <a:noFill/>
          </a:ln>
        </p:spPr>
        <p:txBody>
          <a:bodyPr>
            <a:noAutofit/>
          </a:bodyPr>
          <a:lstStyle>
            <a:lvl1pPr marL="114300" indent="0">
              <a:buNone/>
              <a:defRPr sz="1200">
                <a:solidFill>
                  <a:schemeClr val="bg1">
                    <a:lumMod val="65000"/>
                  </a:schemeClr>
                </a:solidFill>
              </a:defRPr>
            </a:lvl1pPr>
          </a:lstStyle>
          <a:p>
            <a:pPr lvl="0"/>
            <a:r>
              <a:rPr lang="en-US" sz="1200" smtClean="0"/>
              <a:t>Report Title</a:t>
            </a:r>
            <a:endParaRPr lang="el-GR"/>
          </a:p>
        </p:txBody>
      </p:sp>
      <p:sp>
        <p:nvSpPr>
          <p:cNvPr id="13" name="MetaFoot"/>
          <p:cNvSpPr>
            <a:spLocks noGrp="1"/>
          </p:cNvSpPr>
          <p:nvPr>
            <p:ph sz="quarter" idx="15"/>
          </p:nvPr>
        </p:nvSpPr>
        <p:spPr>
          <a:xfrm>
            <a:off x="2557" y="6669360"/>
            <a:ext cx="6121251" cy="188640"/>
          </a:xfrm>
        </p:spPr>
        <p:txBody>
          <a:bodyPr anchor="ctr">
            <a:noAutofit/>
          </a:bodyPr>
          <a:lstStyle>
            <a:lvl1pPr marL="114300" marR="0" indent="0" algn="l" defTabSz="914400" rtl="0" eaLnBrk="1" fontAlgn="auto" latinLnBrk="0" hangingPunct="1">
              <a:lnSpc>
                <a:spcPct val="100000"/>
              </a:lnSpc>
              <a:spcBef>
                <a:spcPct val="20000"/>
              </a:spcBef>
              <a:spcAft>
                <a:spcPct val="0"/>
              </a:spcAft>
              <a:buClr>
                <a:schemeClr val="accent1"/>
              </a:buClr>
              <a:buSzTx/>
              <a:buFont typeface="Arial" pitchFamily="34" charset="0"/>
              <a:buNone/>
              <a:defRPr lang="el-GR" sz="1000">
                <a:solidFill>
                  <a:srgbClr val="7F7F7F"/>
                </a:solidFill>
                <a:cs typeface="Angsana New" panose="02020603050405020304" pitchFamily="18" charset="-34"/>
              </a:defRPr>
            </a:lvl1pPr>
          </a:lstStyle>
          <a:p>
            <a:pPr marL="114300" marR="0" lvl="0" indent="0" algn="l" defTabSz="914400" rtl="0" eaLnBrk="1" fontAlgn="auto" latinLnBrk="0" hangingPunct="1">
              <a:lnSpc>
                <a:spcPct val="100000"/>
              </a:lnSpc>
              <a:spcBef>
                <a:spcPct val="20000"/>
              </a:spcBef>
              <a:spcAft>
                <a:spcPct val="0"/>
              </a:spcAft>
              <a:buClr>
                <a:schemeClr val="accent1"/>
              </a:buClr>
              <a:buSzTx/>
              <a:buFont typeface="Arial" pitchFamily="34" charset="0"/>
              <a:buNone/>
              <a:defRPr/>
            </a:pPr>
            <a:endParaRPr lang="el-GR" smtClean="0"/>
          </a:p>
        </p:txBody>
      </p:sp>
    </p:spTree>
    <p:extLst>
      <p:ext uri="{BB962C8B-B14F-4D97-AF65-F5344CB8AC3E}">
        <p14:creationId xmlns:p14="http://schemas.microsoft.com/office/powerpoint/2010/main" val="373590879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6Cont">
    <p:spTree>
      <p:nvGrpSpPr>
        <p:cNvPr id="1" name=""/>
        <p:cNvGrpSpPr/>
        <p:nvPr/>
      </p:nvGrpSpPr>
      <p:grpSpPr>
        <a:xfrm>
          <a:off x="0" y="0"/>
          <a:ext cx="0" cy="0"/>
          <a:chOff x="0" y="0"/>
          <a:chExt cx="0" cy="0"/>
        </a:xfrm>
      </p:grpSpPr>
      <p:sp>
        <p:nvSpPr>
          <p:cNvPr id="2" name="Title"/>
          <p:cNvSpPr>
            <a:spLocks noGrp="1"/>
          </p:cNvSpPr>
          <p:nvPr>
            <p:ph type="title"/>
          </p:nvPr>
        </p:nvSpPr>
        <p:spPr>
          <a:xfrm>
            <a:off x="467544" y="217616"/>
            <a:ext cx="8229600" cy="547088"/>
          </a:xfrm>
          <a:prstGeom prst="rect">
            <a:avLst/>
          </a:prstGeom>
          <a:noFill/>
          <a:ln>
            <a:noFill/>
          </a:ln>
        </p:spPr>
        <p:style>
          <a:lnRef idx="2">
            <a:schemeClr val="accent4"/>
          </a:lnRef>
          <a:fillRef idx="1">
            <a:schemeClr val="lt1"/>
          </a:fillRef>
          <a:effectRef idx="0">
            <a:schemeClr val="accent4"/>
          </a:effectRef>
          <a:fontRef idx="none"/>
        </p:style>
        <p:txBody>
          <a:bodyPr>
            <a:normAutofit/>
          </a:bodyPr>
          <a:lstStyle>
            <a:lvl1pPr>
              <a:defRPr lang="en-US" sz="1800" kern="1200" cap="none" spc="-100" baseline="0" smtClean="0">
                <a:ln>
                  <a:noFill/>
                </a:ln>
                <a:solidFill>
                  <a:schemeClr val="tx1"/>
                </a:solidFill>
                <a:effectLst/>
                <a:latin typeface="+mn-lt"/>
                <a:ea typeface="+mj-ea"/>
                <a:cs typeface="Arial" pitchFamily="34" charset="0"/>
              </a:defRPr>
            </a:lvl1pPr>
          </a:lstStyle>
          <a:p>
            <a:r>
              <a:rPr lang="en-US" smtClean="0"/>
              <a:t>Click to edit Master title style</a:t>
            </a:r>
            <a:endParaRPr lang="el-GR"/>
          </a:p>
        </p:txBody>
      </p:sp>
      <p:sp>
        <p:nvSpPr>
          <p:cNvPr id="15" name="Cont1"/>
          <p:cNvSpPr>
            <a:spLocks noGrp="1"/>
          </p:cNvSpPr>
          <p:nvPr>
            <p:ph sz="quarter" idx="16"/>
          </p:nvPr>
        </p:nvSpPr>
        <p:spPr>
          <a:xfrm>
            <a:off x="404345" y="780888"/>
            <a:ext cx="2734767" cy="1856023"/>
          </a:xfrm>
          <a:noFill/>
          <a:ln>
            <a:noFill/>
          </a:ln>
        </p:spPr>
        <p:txBody>
          <a:bodyPr anchor="ctr"/>
          <a:lstStyle>
            <a:lvl1pPr marL="114300" indent="0">
              <a:buNone/>
              <a:defRPr/>
            </a:lvl1pPr>
          </a:lstStyle>
          <a:p>
            <a:pPr lvl="0"/>
            <a:r>
              <a:rPr lang="en-US" smtClean="0"/>
              <a:t>Click to edit Master text styles</a:t>
            </a:r>
          </a:p>
        </p:txBody>
      </p:sp>
      <p:sp>
        <p:nvSpPr>
          <p:cNvPr id="17" name="Cont2"/>
          <p:cNvSpPr>
            <a:spLocks noGrp="1"/>
          </p:cNvSpPr>
          <p:nvPr>
            <p:ph sz="quarter" idx="18"/>
          </p:nvPr>
        </p:nvSpPr>
        <p:spPr>
          <a:xfrm>
            <a:off x="3186844" y="768034"/>
            <a:ext cx="2734767" cy="1872414"/>
          </a:xfrm>
          <a:noFill/>
          <a:ln>
            <a:noFill/>
          </a:ln>
        </p:spPr>
        <p:txBody>
          <a:bodyPr anchor="ctr"/>
          <a:lstStyle>
            <a:lvl1pPr marL="114300" indent="0">
              <a:buNone/>
              <a:defRPr/>
            </a:lvl1pPr>
          </a:lstStyle>
          <a:p>
            <a:pPr lvl="0"/>
            <a:r>
              <a:rPr lang="en-US" smtClean="0"/>
              <a:t>Click to edit Master text styles</a:t>
            </a:r>
          </a:p>
        </p:txBody>
      </p:sp>
      <p:sp>
        <p:nvSpPr>
          <p:cNvPr id="18" name="Cont3"/>
          <p:cNvSpPr>
            <a:spLocks noGrp="1"/>
          </p:cNvSpPr>
          <p:nvPr>
            <p:ph sz="quarter" idx="19"/>
          </p:nvPr>
        </p:nvSpPr>
        <p:spPr>
          <a:xfrm>
            <a:off x="5971700" y="764704"/>
            <a:ext cx="2734767" cy="1876661"/>
          </a:xfrm>
          <a:noFill/>
          <a:ln>
            <a:noFill/>
          </a:ln>
        </p:spPr>
        <p:txBody>
          <a:bodyPr anchor="ctr"/>
          <a:lstStyle>
            <a:lvl1pPr marL="114300" indent="0">
              <a:buNone/>
              <a:defRPr/>
            </a:lvl1pPr>
          </a:lstStyle>
          <a:p>
            <a:pPr lvl="0"/>
            <a:r>
              <a:rPr lang="en-US" smtClean="0"/>
              <a:t>Click to edit Master text styles</a:t>
            </a:r>
          </a:p>
        </p:txBody>
      </p:sp>
      <p:sp>
        <p:nvSpPr>
          <p:cNvPr id="19" name="Cont4"/>
          <p:cNvSpPr>
            <a:spLocks noGrp="1"/>
          </p:cNvSpPr>
          <p:nvPr>
            <p:ph sz="quarter" idx="20"/>
          </p:nvPr>
        </p:nvSpPr>
        <p:spPr>
          <a:xfrm>
            <a:off x="403628" y="2636912"/>
            <a:ext cx="2734767" cy="1856024"/>
          </a:xfrm>
          <a:noFill/>
          <a:ln>
            <a:noFill/>
          </a:ln>
        </p:spPr>
        <p:txBody>
          <a:bodyPr anchor="ctr"/>
          <a:lstStyle>
            <a:lvl1pPr marL="114300" indent="0">
              <a:buNone/>
              <a:defRPr/>
            </a:lvl1pPr>
          </a:lstStyle>
          <a:p>
            <a:pPr lvl="0"/>
            <a:r>
              <a:rPr lang="en-US" smtClean="0"/>
              <a:t>Click to edit Master text styles</a:t>
            </a:r>
          </a:p>
        </p:txBody>
      </p:sp>
      <p:sp>
        <p:nvSpPr>
          <p:cNvPr id="20" name="Cont5"/>
          <p:cNvSpPr>
            <a:spLocks noGrp="1"/>
          </p:cNvSpPr>
          <p:nvPr>
            <p:ph sz="quarter" idx="21"/>
          </p:nvPr>
        </p:nvSpPr>
        <p:spPr>
          <a:xfrm>
            <a:off x="3197293" y="2636912"/>
            <a:ext cx="2734767" cy="1856024"/>
          </a:xfrm>
          <a:noFill/>
          <a:ln>
            <a:noFill/>
          </a:ln>
        </p:spPr>
        <p:txBody>
          <a:bodyPr anchor="ctr"/>
          <a:lstStyle>
            <a:lvl1pPr marL="114300" indent="0">
              <a:buNone/>
              <a:defRPr/>
            </a:lvl1pPr>
          </a:lstStyle>
          <a:p>
            <a:pPr lvl="0"/>
            <a:r>
              <a:rPr lang="en-US" smtClean="0"/>
              <a:t>Click to edit Master text styles</a:t>
            </a:r>
          </a:p>
        </p:txBody>
      </p:sp>
      <p:sp>
        <p:nvSpPr>
          <p:cNvPr id="21" name="Cont6"/>
          <p:cNvSpPr>
            <a:spLocks noGrp="1"/>
          </p:cNvSpPr>
          <p:nvPr>
            <p:ph sz="quarter" idx="22"/>
          </p:nvPr>
        </p:nvSpPr>
        <p:spPr>
          <a:xfrm>
            <a:off x="5971700" y="2636912"/>
            <a:ext cx="2734767" cy="1856024"/>
          </a:xfrm>
          <a:noFill/>
          <a:ln>
            <a:noFill/>
          </a:ln>
        </p:spPr>
        <p:txBody>
          <a:bodyPr anchor="ctr"/>
          <a:lstStyle>
            <a:lvl1pPr marL="114300" indent="0">
              <a:buNone/>
              <a:defRPr/>
            </a:lvl1pPr>
          </a:lstStyle>
          <a:p>
            <a:pPr lvl="0"/>
            <a:r>
              <a:rPr lang="en-US" smtClean="0"/>
              <a:t>Click to edit Master text styles</a:t>
            </a:r>
          </a:p>
        </p:txBody>
      </p:sp>
      <p:sp>
        <p:nvSpPr>
          <p:cNvPr id="22" name="PCont"/>
          <p:cNvSpPr>
            <a:spLocks noGrp="1"/>
          </p:cNvSpPr>
          <p:nvPr>
            <p:ph sz="quarter" idx="17"/>
          </p:nvPr>
        </p:nvSpPr>
        <p:spPr>
          <a:xfrm>
            <a:off x="467544" y="4581128"/>
            <a:ext cx="8207375" cy="2232248"/>
          </a:xfrm>
          <a:noFill/>
          <a:ln>
            <a:noFill/>
          </a:ln>
        </p:spPr>
        <p:txBody>
          <a:bodyPr anchor="t">
            <a:normAutofit/>
          </a:bodyPr>
          <a:lstStyle>
            <a:lvl1pPr marL="114300" indent="0">
              <a:buNone/>
              <a:defRPr sz="1000"/>
            </a:lvl1pPr>
          </a:lstStyle>
          <a:p>
            <a:pPr lvl="0"/>
            <a:r>
              <a:rPr lang="en-US" smtClean="0"/>
              <a:t>Click to edit Master text styles</a:t>
            </a:r>
          </a:p>
        </p:txBody>
      </p:sp>
      <p:sp>
        <p:nvSpPr>
          <p:cNvPr id="11" name="Warn"/>
          <p:cNvSpPr>
            <a:spLocks noGrp="1"/>
          </p:cNvSpPr>
          <p:nvPr>
            <p:ph type="body" sz="quarter" idx="13" hasCustomPrompt="1"/>
          </p:nvPr>
        </p:nvSpPr>
        <p:spPr>
          <a:xfrm>
            <a:off x="250825" y="3068638"/>
            <a:ext cx="8642350" cy="576262"/>
          </a:xfrm>
          <a:prstGeom prst="rect">
            <a:avLst/>
          </a:prstGeom>
          <a:noFill/>
          <a:ln w="12700">
            <a:solidFill>
              <a:srgbClr val="FF0000"/>
            </a:solidFill>
          </a:ln>
        </p:spPr>
        <p:txBody>
          <a:bodyPr anchor="ctr">
            <a:normAutofit/>
          </a:bodyPr>
          <a:lstStyle>
            <a:lvl1pPr marL="0" indent="0" algn="ctr">
              <a:buNone/>
              <a:defRPr sz="1600">
                <a:solidFill>
                  <a:srgbClr val="FF0000"/>
                </a:solidFill>
                <a:latin typeface="Times New Roman" pitchFamily="18" charset="0"/>
                <a:cs typeface="Times New Roman" pitchFamily="18" charset="0"/>
              </a:defRPr>
            </a:lvl1pPr>
            <a:lvl2pPr marL="457200" indent="0">
              <a:buNone/>
              <a:defRPr sz="1800">
                <a:solidFill>
                  <a:srgbClr val="FF0000"/>
                </a:solidFill>
              </a:defRPr>
            </a:lvl2pPr>
            <a:lvl3pPr>
              <a:defRPr sz="1800">
                <a:solidFill>
                  <a:srgbClr val="FF0000"/>
                </a:solidFill>
              </a:defRPr>
            </a:lvl3pPr>
            <a:lvl4pPr>
              <a:defRPr sz="1800">
                <a:solidFill>
                  <a:srgbClr val="FF0000"/>
                </a:solidFill>
              </a:defRPr>
            </a:lvl4pPr>
            <a:lvl5pPr>
              <a:defRPr sz="1800">
                <a:solidFill>
                  <a:srgbClr val="FF0000"/>
                </a:solidFill>
              </a:defRPr>
            </a:lvl5pPr>
          </a:lstStyle>
          <a:p>
            <a:pPr lvl="0"/>
            <a:r>
              <a:rPr lang="en-US" smtClean="0"/>
              <a:t>Warning</a:t>
            </a:r>
            <a:endParaRPr lang="el-GR"/>
          </a:p>
        </p:txBody>
      </p:sp>
      <p:sp>
        <p:nvSpPr>
          <p:cNvPr id="13" name="RepTitle"/>
          <p:cNvSpPr>
            <a:spLocks noGrp="1"/>
          </p:cNvSpPr>
          <p:nvPr>
            <p:ph sz="quarter" idx="14" hasCustomPrompt="1"/>
          </p:nvPr>
        </p:nvSpPr>
        <p:spPr>
          <a:xfrm>
            <a:off x="0" y="2523"/>
            <a:ext cx="9144000" cy="228254"/>
          </a:xfrm>
          <a:noFill/>
          <a:ln>
            <a:noFill/>
          </a:ln>
        </p:spPr>
        <p:txBody>
          <a:bodyPr>
            <a:noAutofit/>
          </a:bodyPr>
          <a:lstStyle>
            <a:lvl1pPr marL="114300" indent="0">
              <a:buNone/>
              <a:defRPr sz="1200">
                <a:solidFill>
                  <a:schemeClr val="bg1">
                    <a:lumMod val="65000"/>
                  </a:schemeClr>
                </a:solidFill>
              </a:defRPr>
            </a:lvl1pPr>
          </a:lstStyle>
          <a:p>
            <a:pPr lvl="0"/>
            <a:r>
              <a:rPr lang="en-US" sz="1200" smtClean="0"/>
              <a:t>Report Title</a:t>
            </a:r>
            <a:endParaRPr lang="el-GR"/>
          </a:p>
        </p:txBody>
      </p:sp>
      <p:sp>
        <p:nvSpPr>
          <p:cNvPr id="14" name="MetaFoot"/>
          <p:cNvSpPr>
            <a:spLocks noGrp="1"/>
          </p:cNvSpPr>
          <p:nvPr>
            <p:ph sz="quarter" idx="15"/>
          </p:nvPr>
        </p:nvSpPr>
        <p:spPr>
          <a:xfrm>
            <a:off x="2557" y="6669360"/>
            <a:ext cx="6121251" cy="188640"/>
          </a:xfrm>
        </p:spPr>
        <p:txBody>
          <a:bodyPr anchor="ctr">
            <a:noAutofit/>
          </a:bodyPr>
          <a:lstStyle>
            <a:lvl1pPr marL="114300" marR="0" indent="0" algn="l" defTabSz="914400" rtl="0" eaLnBrk="1" fontAlgn="auto" latinLnBrk="0" hangingPunct="1">
              <a:lnSpc>
                <a:spcPct val="100000"/>
              </a:lnSpc>
              <a:spcBef>
                <a:spcPct val="20000"/>
              </a:spcBef>
              <a:spcAft>
                <a:spcPct val="0"/>
              </a:spcAft>
              <a:buClr>
                <a:schemeClr val="accent1"/>
              </a:buClr>
              <a:buSzTx/>
              <a:buFont typeface="Arial" pitchFamily="34" charset="0"/>
              <a:buNone/>
              <a:defRPr lang="el-GR" sz="1000">
                <a:solidFill>
                  <a:srgbClr val="7F7F7F"/>
                </a:solidFill>
                <a:cs typeface="Angsana New" panose="02020603050405020304" pitchFamily="18" charset="-34"/>
              </a:defRPr>
            </a:lvl1pPr>
          </a:lstStyle>
          <a:p>
            <a:pPr marL="114300" marR="0" lvl="0" indent="0" algn="l" defTabSz="914400" rtl="0" eaLnBrk="1" fontAlgn="auto" latinLnBrk="0" hangingPunct="1">
              <a:lnSpc>
                <a:spcPct val="100000"/>
              </a:lnSpc>
              <a:spcBef>
                <a:spcPct val="20000"/>
              </a:spcBef>
              <a:spcAft>
                <a:spcPct val="0"/>
              </a:spcAft>
              <a:buClr>
                <a:schemeClr val="accent1"/>
              </a:buClr>
              <a:buSzTx/>
              <a:buFont typeface="Arial" pitchFamily="34" charset="0"/>
              <a:buNone/>
              <a:defRPr/>
            </a:pPr>
            <a:endParaRPr lang="el-GR" smtClean="0"/>
          </a:p>
        </p:txBody>
      </p:sp>
    </p:spTree>
    <p:extLst>
      <p:ext uri="{BB962C8B-B14F-4D97-AF65-F5344CB8AC3E}">
        <p14:creationId xmlns:p14="http://schemas.microsoft.com/office/powerpoint/2010/main" val="55147995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t>2/5/2016</a:t>
            </a:fld>
            <a:endParaRPr lang="en-US"/>
          </a:p>
        </p:txBody>
      </p:sp>
      <p:sp>
        <p:nvSpPr>
          <p:cNvPr id="9" name="Powered"/>
          <p:cNvSpPr/>
          <p:nvPr userDrawn="1"/>
        </p:nvSpPr>
        <p:spPr>
          <a:xfrm>
            <a:off x="5008303" y="6662171"/>
            <a:ext cx="4032448" cy="1958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smtClean="0">
              <a:solidFill>
                <a:schemeClr val="tx1">
                  <a:lumMod val="50000"/>
                  <a:lumOff val="50000"/>
                </a:schemeClr>
              </a:solidFill>
            </a:endParaRPr>
          </a:p>
        </p:txBody>
      </p:sp>
      <p:sp>
        <p:nvSpPr>
          <p:cNvPr id="10" name="Date"/>
          <p:cNvSpPr/>
          <p:nvPr userDrawn="1"/>
        </p:nvSpPr>
        <p:spPr>
          <a:xfrm>
            <a:off x="5796136" y="36532"/>
            <a:ext cx="3240360" cy="1886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smtClean="0">
                <a:solidFill>
                  <a:schemeClr val="bg1">
                    <a:lumMod val="65000"/>
                  </a:schemeClr>
                </a:solidFill>
              </a:rPr>
              <a:t>05.02.2016 16:02</a:t>
            </a: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Lst>
  <p:timing>
    <p:tnLst>
      <p:par>
        <p:cTn id="1" dur="indefinite" restart="never" nodeType="tmRoot"/>
      </p:par>
    </p:tnLst>
  </p:timing>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100.xml.rels><?xml version="1.0" encoding="UTF-8" standalone="yes"?>
<Relationships xmlns="http://schemas.openxmlformats.org/package/2006/relationships"><Relationship Id="rId2" Type="http://schemas.openxmlformats.org/officeDocument/2006/relationships/chart" Target="../charts/chart49.xml"/><Relationship Id="rId1" Type="http://schemas.openxmlformats.org/officeDocument/2006/relationships/slideLayout" Target="../slideLayouts/slideLayout5.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chart" Target="../charts/chart50.xml"/><Relationship Id="rId1" Type="http://schemas.openxmlformats.org/officeDocument/2006/relationships/slideLayout" Target="../slideLayouts/slideLayout6.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chart" Target="../charts/chart51.xml"/><Relationship Id="rId1" Type="http://schemas.openxmlformats.org/officeDocument/2006/relationships/slideLayout" Target="../slideLayouts/slideLayout6.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chart" Target="../charts/chart52.xml"/><Relationship Id="rId1" Type="http://schemas.openxmlformats.org/officeDocument/2006/relationships/slideLayout" Target="../slideLayouts/slideLayout6.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chart" Target="../charts/chart53.xml"/><Relationship Id="rId1" Type="http://schemas.openxmlformats.org/officeDocument/2006/relationships/slideLayout" Target="../slideLayouts/slideLayout6.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5.xml"/></Relationships>
</file>

<file path=ppt/slides/_rels/slide110.xml.rels><?xml version="1.0" encoding="UTF-8" standalone="yes"?>
<Relationships xmlns="http://schemas.openxmlformats.org/package/2006/relationships"><Relationship Id="rId2" Type="http://schemas.openxmlformats.org/officeDocument/2006/relationships/chart" Target="../charts/chart54.xml"/><Relationship Id="rId1" Type="http://schemas.openxmlformats.org/officeDocument/2006/relationships/slideLayout" Target="../slideLayouts/slideLayout5.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chart" Target="../charts/chart55.xml"/><Relationship Id="rId1" Type="http://schemas.openxmlformats.org/officeDocument/2006/relationships/slideLayout" Target="../slideLayouts/slideLayout5.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chart" Target="../charts/chart56.xml"/><Relationship Id="rId1" Type="http://schemas.openxmlformats.org/officeDocument/2006/relationships/slideLayout" Target="../slideLayouts/slideLayout6.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chart" Target="../charts/chart57.xml"/><Relationship Id="rId1" Type="http://schemas.openxmlformats.org/officeDocument/2006/relationships/slideLayout" Target="../slideLayouts/slideLayout5.xml"/></Relationships>
</file>

<file path=ppt/slides/_rels/slide117.xml.rels><?xml version="1.0" encoding="UTF-8" standalone="yes"?>
<Relationships xmlns="http://schemas.openxmlformats.org/package/2006/relationships"><Relationship Id="rId2" Type="http://schemas.openxmlformats.org/officeDocument/2006/relationships/chart" Target="../charts/chart58.xml"/><Relationship Id="rId1" Type="http://schemas.openxmlformats.org/officeDocument/2006/relationships/slideLayout" Target="../slideLayouts/slideLayout5.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chart" Target="../charts/chart59.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5.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2" Type="http://schemas.openxmlformats.org/officeDocument/2006/relationships/chart" Target="../charts/chart31.xml"/><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chart" Target="../charts/chart3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3.xml.rels><?xml version="1.0" encoding="UTF-8" standalone="yes"?>
<Relationships xmlns="http://schemas.openxmlformats.org/package/2006/relationships"><Relationship Id="rId2" Type="http://schemas.openxmlformats.org/officeDocument/2006/relationships/chart" Target="../charts/chart33.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chart" Target="../charts/chart34.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chart" Target="../charts/chart35.xml"/><Relationship Id="rId1" Type="http://schemas.openxmlformats.org/officeDocument/2006/relationships/slideLayout" Target="../slideLayouts/slideLayout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chart" Target="../charts/chart3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chart" Target="../charts/chart37.xml"/><Relationship Id="rId1" Type="http://schemas.openxmlformats.org/officeDocument/2006/relationships/slideLayout" Target="../slideLayouts/slideLayout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chart" Target="../charts/chart38.xml"/><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chart" Target="../charts/chart39.xml"/><Relationship Id="rId1" Type="http://schemas.openxmlformats.org/officeDocument/2006/relationships/slideLayout" Target="../slideLayouts/slideLayout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chart" Target="../charts/chart40.xml"/><Relationship Id="rId1" Type="http://schemas.openxmlformats.org/officeDocument/2006/relationships/slideLayout" Target="../slideLayouts/slideLayout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chart" Target="../charts/chart41.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5.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chart" Target="../charts/chart42.xml"/><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chart" Target="../charts/chart43.xml"/><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8.xml.rels><?xml version="1.0" encoding="UTF-8" standalone="yes"?>
<Relationships xmlns="http://schemas.openxmlformats.org/package/2006/relationships"><Relationship Id="rId2" Type="http://schemas.openxmlformats.org/officeDocument/2006/relationships/chart" Target="../charts/chart44.xml"/><Relationship Id="rId1" Type="http://schemas.openxmlformats.org/officeDocument/2006/relationships/slideLayout" Target="../slideLayouts/slideLayout5.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1.xml.rels><?xml version="1.0" encoding="UTF-8" standalone="yes"?>
<Relationships xmlns="http://schemas.openxmlformats.org/package/2006/relationships"><Relationship Id="rId2" Type="http://schemas.openxmlformats.org/officeDocument/2006/relationships/chart" Target="../charts/chart45.xml"/><Relationship Id="rId1" Type="http://schemas.openxmlformats.org/officeDocument/2006/relationships/slideLayout" Target="../slideLayouts/slideLayout5.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4.xml.rels><?xml version="1.0" encoding="UTF-8" standalone="yes"?>
<Relationships xmlns="http://schemas.openxmlformats.org/package/2006/relationships"><Relationship Id="rId2" Type="http://schemas.openxmlformats.org/officeDocument/2006/relationships/chart" Target="../charts/chart46.xml"/><Relationship Id="rId1" Type="http://schemas.openxmlformats.org/officeDocument/2006/relationships/slideLayout" Target="../slideLayouts/slideLayout6.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chart" Target="../charts/chart47.xml"/><Relationship Id="rId1" Type="http://schemas.openxmlformats.org/officeDocument/2006/relationships/slideLayout" Target="../slideLayouts/slideLayout5.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chart" Target="../charts/chart48.xml"/><Relationship Id="rId1" Type="http://schemas.openxmlformats.org/officeDocument/2006/relationships/slideLayout" Target="../slideLayouts/slideLayout6.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1. Kjønn?</a:t>
            </a:r>
          </a:p>
        </p:txBody>
      </p:sp>
      <p:sp>
        <p:nvSpPr>
          <p:cNvPr id="4" name="Pre"/>
          <p:cNvSpPr>
            <a:spLocks noGrp="1"/>
          </p:cNvSpPr>
          <p:nvPr>
            <p:ph sz="quarter" idx="14"/>
          </p:nvPr>
        </p:nvSpPr>
        <p:spPr/>
        <p:txBody>
          <a:bodyPr/>
          <a:lstStyle/>
          <a:p>
            <a:r>
              <a:rPr lang="en-US"/>
              <a:t>
   Fakta om spørreundersøkelsen
   134 har svart på spørreundersøkelsen. 
11 har svart via nettsider/Facebook
123 har svart via e-posthenvendelse (utgjør en svarprosent på 42%)
   </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5"/>
          </p:nvPr>
        </p:nvGraphicFramePr>
        <p:xfrm>
          <a:off x="467544" y="1556792"/>
          <a:ext cx="8207375" cy="482453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5. Er du i arbeid i dag?</a:t>
            </a:r>
          </a:p>
        </p:txBody>
      </p:sp>
      <p:sp>
        <p:nvSpPr>
          <p:cNvPr id="3" name="Pre"/>
          <p:cNvSpPr>
            <a:spLocks noGrp="1"/>
          </p:cNvSpPr>
          <p:nvPr>
            <p:ph sz="quarter" idx="16"/>
          </p:nvPr>
        </p:nvSpPr>
        <p:spPr/>
        <p:txBody>
          <a:bodyPr/>
          <a:lstStyle/>
          <a:p>
            <a:r>
              <a:rPr lang="en-US"/>
              <a:t>
Tilknytning til arbeidslivet
Vi ønsker å få vite litt om din tilknytning til arbeidslivet.
Med arbeid mener vi:
- ordinært lønnsarbeid
- varig tilrettelagt arbeid
- arbeidspraksis eller ulike former for arbeidsutprøving.</a:t>
            </a:r>
          </a:p>
        </p:txBody>
      </p:sp>
      <p:sp>
        <p:nvSpPr>
          <p:cNvPr id="7" name="RepTitle"/>
          <p:cNvSpPr>
            <a:spLocks noGrp="1"/>
          </p:cNvSpPr>
          <p:nvPr>
            <p:ph sz="quarter" idx="17"/>
          </p:nvPr>
        </p:nvSpPr>
        <p:spPr/>
        <p:txBody>
          <a:bodyPr/>
          <a:lstStyle/>
          <a:p>
            <a:r>
              <a:rPr lang="en-US"/>
              <a:t>Spørreundersøkelse om arbeid</a:t>
            </a:r>
          </a:p>
        </p:txBody>
      </p:sp>
      <p:sp>
        <p:nvSpPr>
          <p:cNvPr id="8" name="MetaFoot"/>
          <p:cNvSpPr>
            <a:spLocks noGrp="1"/>
          </p:cNvSpPr>
          <p:nvPr>
            <p:ph sz="quarter" idx="18"/>
          </p:nvPr>
        </p:nvSpPr>
        <p:spPr/>
        <p:txBody>
          <a:bodyPr/>
          <a:lstStyle/>
          <a:p>
            <a:endParaRPr lang="en-US"/>
          </a:p>
        </p:txBody>
      </p:sp>
      <p:graphicFrame>
        <p:nvGraphicFramePr>
          <p:cNvPr id="9" name="ChartObject"/>
          <p:cNvGraphicFramePr>
            <a:graphicFrameLocks noGrp="1"/>
          </p:cNvGraphicFramePr>
          <p:nvPr>
            <p:ph sz="quarter" idx="15"/>
          </p:nvPr>
        </p:nvGraphicFramePr>
        <p:xfrm>
          <a:off x="467544" y="1556792"/>
          <a:ext cx="8207375" cy="32403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New Table"/>
          <p:cNvGraphicFramePr>
            <a:graphicFrameLocks noGrp="1"/>
          </p:cNvGraphicFramePr>
          <p:nvPr>
            <p:ph sz="quarter" idx="14"/>
          </p:nvPr>
        </p:nvGraphicFramePr>
        <p:xfrm>
          <a:off x="467544" y="4869160"/>
          <a:ext cx="8207376" cy="73152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Ja </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Nei</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52. Har du fått hjelp av NAV til tilrettelegging av arbeidsplassen?</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73152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Ja</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Nei</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52. Har du fått hjelp av NAV til tilrettelegging av arbeidsplassen?</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97536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Ja</a:t>
                      </a:r>
                    </a:p>
                  </a:txBody>
                  <a:tcPr>
                    <a:lnL w="0"/>
                    <a:lnR w="0"/>
                    <a:lnT w="12700">
                      <a:solidFill>
                        <a:srgbClr val="B4B4B4"/>
                      </a:solidFill>
                    </a:lnT>
                    <a:lnB w="0"/>
                  </a:tcPr>
                </a:tc>
                <a:tc>
                  <a:txBody>
                    <a:bodyPr/>
                    <a:lstStyle/>
                    <a:p>
                      <a:pPr>
                        <a:defRPr sz="1000"/>
                      </a:pPr>
                      <a:r>
                        <a:rPr/>
                        <a:t>44,4%</a:t>
                      </a:r>
                    </a:p>
                  </a:txBody>
                  <a:tcPr>
                    <a:lnL w="0"/>
                    <a:lnR w="0"/>
                    <a:lnT w="12700">
                      <a:solidFill>
                        <a:srgbClr val="B4B4B4"/>
                      </a:solidFill>
                    </a:lnT>
                    <a:lnB w="0"/>
                  </a:tcPr>
                </a:tc>
              </a:tr>
              <a:tr h="0">
                <a:tc>
                  <a:txBody>
                    <a:bodyPr/>
                    <a:lstStyle/>
                    <a:p>
                      <a:pPr>
                        <a:defRPr sz="1000"/>
                      </a:pPr>
                      <a:r>
                        <a:rPr/>
                        <a:t>Nei</a:t>
                      </a:r>
                    </a:p>
                  </a:txBody>
                  <a:tcPr>
                    <a:lnL w="0"/>
                    <a:lnR w="0"/>
                    <a:lnT w="0"/>
                    <a:lnB w="12700">
                      <a:solidFill>
                        <a:srgbClr val="B4B4B4"/>
                      </a:solidFill>
                    </a:lnB>
                  </a:tcPr>
                </a:tc>
                <a:tc>
                  <a:txBody>
                    <a:bodyPr/>
                    <a:lstStyle/>
                    <a:p>
                      <a:pPr>
                        <a:defRPr sz="1000"/>
                      </a:pPr>
                      <a:r>
                        <a:rPr/>
                        <a:t>55,6%</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27</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53. Hvilken betydning har arbeidsevnevurderingen &lt;br /&gt;hatt for den konkrete tilretteleggingen du har i dag?</a:t>
            </a:r>
          </a:p>
        </p:txBody>
      </p:sp>
      <p:sp>
        <p:nvSpPr>
          <p:cNvPr id="3" name="Pre"/>
          <p:cNvSpPr>
            <a:spLocks noGrp="1"/>
          </p:cNvSpPr>
          <p:nvPr>
            <p:ph sz="quarter" idx="16"/>
          </p:nvPr>
        </p:nvSpPr>
        <p:spPr/>
        <p:txBody>
          <a:bodyPr/>
          <a:lstStyle/>
          <a:p>
            <a:r>
              <a:rPr lang="en-US"/>
              <a:t>
   Betydning av arbeidsevnevurdering
   Du har tidligere svart at du har deltatt i en form for arbeidsevne-vurdering.
Vi er interessert i å vite om arbeidsevne-vurderingen har vært nyttig i forhold til den tilretteleggingen du har i dag.
På en skala fra 1-6, der 1 er svært lite betydning og 6 er svært stor betydning</a:t>
            </a:r>
          </a:p>
        </p:txBody>
      </p:sp>
      <p:sp>
        <p:nvSpPr>
          <p:cNvPr id="7" name="RepTitle"/>
          <p:cNvSpPr>
            <a:spLocks noGrp="1"/>
          </p:cNvSpPr>
          <p:nvPr>
            <p:ph sz="quarter" idx="17"/>
          </p:nvPr>
        </p:nvSpPr>
        <p:spPr/>
        <p:txBody>
          <a:bodyPr/>
          <a:lstStyle/>
          <a:p>
            <a:r>
              <a:rPr lang="en-US"/>
              <a:t>Spørreundersøkelse om arbeid</a:t>
            </a:r>
          </a:p>
        </p:txBody>
      </p:sp>
      <p:sp>
        <p:nvSpPr>
          <p:cNvPr id="8" name="MetaFoot"/>
          <p:cNvSpPr>
            <a:spLocks noGrp="1"/>
          </p:cNvSpPr>
          <p:nvPr>
            <p:ph sz="quarter" idx="18"/>
          </p:nvPr>
        </p:nvSpPr>
        <p:spPr/>
        <p:txBody>
          <a:bodyPr/>
          <a:lstStyle/>
          <a:p>
            <a:endParaRPr lang="en-US"/>
          </a:p>
        </p:txBody>
      </p:sp>
      <p:graphicFrame>
        <p:nvGraphicFramePr>
          <p:cNvPr id="9" name="ChartObject"/>
          <p:cNvGraphicFramePr>
            <a:graphicFrameLocks noGrp="1"/>
          </p:cNvGraphicFramePr>
          <p:nvPr>
            <p:ph sz="quarter" idx="15"/>
          </p:nvPr>
        </p:nvGraphicFramePr>
        <p:xfrm>
          <a:off x="467544" y="1556792"/>
          <a:ext cx="8207375" cy="32403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New Table"/>
          <p:cNvGraphicFramePr>
            <a:graphicFrameLocks noGrp="1"/>
          </p:cNvGraphicFramePr>
          <p:nvPr>
            <p:ph sz="quarter" idx="14"/>
          </p:nvPr>
        </p:nvGraphicFramePr>
        <p:xfrm>
          <a:off x="467544" y="4869160"/>
          <a:ext cx="8207376" cy="170688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1 Svært liten betydning</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2</a:t>
                      </a:r>
                    </a:p>
                  </a:txBody>
                  <a:tcPr>
                    <a:lnL w="0"/>
                    <a:lnR w="0"/>
                    <a:lnT w="0"/>
                    <a:lnB w="0"/>
                  </a:tcPr>
                </a:tc>
              </a:tr>
              <a:tr h="0">
                <a:tc>
                  <a:txBody>
                    <a:bodyPr/>
                    <a:lstStyle/>
                    <a:p>
                      <a:pPr>
                        <a:defRPr sz="1000"/>
                      </a:pPr>
                      <a:r>
                        <a:rPr/>
                        <a:t>3</a:t>
                      </a:r>
                    </a:p>
                  </a:txBody>
                  <a:tcPr>
                    <a:lnL w="0"/>
                    <a:lnR w="0"/>
                    <a:lnT w="0"/>
                    <a:lnB w="0"/>
                  </a:tcPr>
                </a:tc>
                <a:tc>
                  <a:txBody>
                    <a:bodyPr/>
                    <a:lstStyle/>
                    <a:p>
                      <a:pPr>
                        <a:defRPr sz="1000"/>
                      </a:pPr>
                      <a:r>
                        <a:rPr/>
                        <a:t>3</a:t>
                      </a:r>
                    </a:p>
                  </a:txBody>
                  <a:tcPr>
                    <a:lnL w="0"/>
                    <a:lnR w="0"/>
                    <a:lnT w="0"/>
                    <a:lnB w="0"/>
                  </a:tcPr>
                </a:tc>
              </a:tr>
              <a:tr h="0">
                <a:tc>
                  <a:txBody>
                    <a:bodyPr/>
                    <a:lstStyle/>
                    <a:p>
                      <a:pPr>
                        <a:defRPr sz="1000"/>
                      </a:pPr>
                      <a:r>
                        <a:rPr/>
                        <a:t>4</a:t>
                      </a:r>
                    </a:p>
                  </a:txBody>
                  <a:tcPr>
                    <a:lnL w="0"/>
                    <a:lnR w="0"/>
                    <a:lnT w="0"/>
                    <a:lnB w="0"/>
                  </a:tcPr>
                </a:tc>
                <a:tc>
                  <a:txBody>
                    <a:bodyPr/>
                    <a:lstStyle/>
                    <a:p>
                      <a:pPr>
                        <a:defRPr sz="1000"/>
                      </a:pPr>
                      <a:r>
                        <a:rPr/>
                        <a:t>4</a:t>
                      </a:r>
                    </a:p>
                  </a:txBody>
                  <a:tcPr>
                    <a:lnL w="0"/>
                    <a:lnR w="0"/>
                    <a:lnT w="0"/>
                    <a:lnB w="0"/>
                  </a:tcPr>
                </a:tc>
              </a:tr>
              <a:tr h="0">
                <a:tc>
                  <a:txBody>
                    <a:bodyPr/>
                    <a:lstStyle/>
                    <a:p>
                      <a:pPr>
                        <a:defRPr sz="1000"/>
                      </a:pPr>
                      <a:r>
                        <a:rPr/>
                        <a:t>5</a:t>
                      </a:r>
                    </a:p>
                  </a:txBody>
                  <a:tcPr>
                    <a:lnL w="0"/>
                    <a:lnR w="0"/>
                    <a:lnT w="0"/>
                    <a:lnB w="0"/>
                  </a:tcPr>
                </a:tc>
                <a:tc>
                  <a:txBody>
                    <a:bodyPr/>
                    <a:lstStyle/>
                    <a:p>
                      <a:pPr>
                        <a:defRPr sz="1000"/>
                      </a:pPr>
                      <a:r>
                        <a:rPr/>
                        <a:t>5</a:t>
                      </a:r>
                    </a:p>
                  </a:txBody>
                  <a:tcPr>
                    <a:lnL w="0"/>
                    <a:lnR w="0"/>
                    <a:lnT w="0"/>
                    <a:lnB w="0"/>
                  </a:tcPr>
                </a:tc>
              </a:tr>
              <a:tr h="0">
                <a:tc>
                  <a:txBody>
                    <a:bodyPr/>
                    <a:lstStyle/>
                    <a:p>
                      <a:pPr>
                        <a:defRPr sz="1000"/>
                      </a:pPr>
                      <a:r>
                        <a:rPr/>
                        <a:t>6</a:t>
                      </a:r>
                    </a:p>
                  </a:txBody>
                  <a:tcPr>
                    <a:lnL w="0"/>
                    <a:lnR w="0"/>
                    <a:lnT w="0"/>
                    <a:lnB w="0"/>
                  </a:tcPr>
                </a:tc>
                <a:tc>
                  <a:txBody>
                    <a:bodyPr/>
                    <a:lstStyle/>
                    <a:p>
                      <a:pPr>
                        <a:defRPr sz="1000"/>
                      </a:pPr>
                      <a:r>
                        <a:rPr/>
                        <a:t>6 Svært stor betydning</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53. Hvilken betydning har arbeidsevnevurderingen &lt;br /&gt;hatt for den konkrete tilretteleggingen du har i dag?</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95072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 Svært liten betydning</a:t>
                      </a:r>
                    </a:p>
                  </a:txBody>
                  <a:tcPr>
                    <a:lnL w="0"/>
                    <a:lnR w="0"/>
                    <a:lnT w="12700">
                      <a:solidFill>
                        <a:srgbClr val="B4B4B4"/>
                      </a:solidFill>
                    </a:lnT>
                    <a:lnB w="0"/>
                  </a:tcPr>
                </a:tc>
                <a:tc>
                  <a:txBody>
                    <a:bodyPr/>
                    <a:lstStyle/>
                    <a:p>
                      <a:pPr>
                        <a:defRPr sz="1000"/>
                      </a:pPr>
                      <a:r>
                        <a:rPr/>
                        <a:t>14,3%</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14,3%</a:t>
                      </a:r>
                    </a:p>
                  </a:txBody>
                  <a:tcPr>
                    <a:lnL w="0"/>
                    <a:lnR w="0"/>
                    <a:lnT w="0"/>
                    <a:lnB w="0"/>
                  </a:tcPr>
                </a:tc>
              </a:tr>
              <a:tr h="0">
                <a:tc>
                  <a:txBody>
                    <a:bodyPr/>
                    <a:lstStyle/>
                    <a:p>
                      <a:pPr>
                        <a:defRPr sz="1000"/>
                      </a:pPr>
                      <a:r>
                        <a:rPr/>
                        <a:t>3</a:t>
                      </a:r>
                    </a:p>
                  </a:txBody>
                  <a:tcPr>
                    <a:lnL w="0"/>
                    <a:lnR w="0"/>
                    <a:lnT w="0"/>
                    <a:lnB w="0"/>
                  </a:tcPr>
                </a:tc>
                <a:tc>
                  <a:txBody>
                    <a:bodyPr/>
                    <a:lstStyle/>
                    <a:p>
                      <a:pPr>
                        <a:defRPr sz="1000"/>
                      </a:pPr>
                      <a:r>
                        <a:rPr/>
                        <a:t>0,0%</a:t>
                      </a:r>
                    </a:p>
                  </a:txBody>
                  <a:tcPr>
                    <a:lnL w="0"/>
                    <a:lnR w="0"/>
                    <a:lnT w="0"/>
                    <a:lnB w="0"/>
                  </a:tcPr>
                </a:tc>
              </a:tr>
              <a:tr h="0">
                <a:tc>
                  <a:txBody>
                    <a:bodyPr/>
                    <a:lstStyle/>
                    <a:p>
                      <a:pPr>
                        <a:defRPr sz="1000"/>
                      </a:pPr>
                      <a:r>
                        <a:rPr/>
                        <a:t>4</a:t>
                      </a:r>
                    </a:p>
                  </a:txBody>
                  <a:tcPr>
                    <a:lnL w="0"/>
                    <a:lnR w="0"/>
                    <a:lnT w="0"/>
                    <a:lnB w="0"/>
                  </a:tcPr>
                </a:tc>
                <a:tc>
                  <a:txBody>
                    <a:bodyPr/>
                    <a:lstStyle/>
                    <a:p>
                      <a:pPr>
                        <a:defRPr sz="1000"/>
                      </a:pPr>
                      <a:r>
                        <a:rPr/>
                        <a:t>28,6%</a:t>
                      </a:r>
                    </a:p>
                  </a:txBody>
                  <a:tcPr>
                    <a:lnL w="0"/>
                    <a:lnR w="0"/>
                    <a:lnT w="0"/>
                    <a:lnB w="0"/>
                  </a:tcPr>
                </a:tc>
              </a:tr>
              <a:tr h="0">
                <a:tc>
                  <a:txBody>
                    <a:bodyPr/>
                    <a:lstStyle/>
                    <a:p>
                      <a:pPr>
                        <a:defRPr sz="1000"/>
                      </a:pPr>
                      <a:r>
                        <a:rPr/>
                        <a:t>5</a:t>
                      </a:r>
                    </a:p>
                  </a:txBody>
                  <a:tcPr>
                    <a:lnL w="0"/>
                    <a:lnR w="0"/>
                    <a:lnT w="0"/>
                    <a:lnB w="0"/>
                  </a:tcPr>
                </a:tc>
                <a:tc>
                  <a:txBody>
                    <a:bodyPr/>
                    <a:lstStyle/>
                    <a:p>
                      <a:pPr>
                        <a:defRPr sz="1000"/>
                      </a:pPr>
                      <a:r>
                        <a:rPr/>
                        <a:t>28,6%</a:t>
                      </a:r>
                    </a:p>
                  </a:txBody>
                  <a:tcPr>
                    <a:lnL w="0"/>
                    <a:lnR w="0"/>
                    <a:lnT w="0"/>
                    <a:lnB w="0"/>
                  </a:tcPr>
                </a:tc>
              </a:tr>
              <a:tr h="0">
                <a:tc>
                  <a:txBody>
                    <a:bodyPr/>
                    <a:lstStyle/>
                    <a:p>
                      <a:pPr>
                        <a:defRPr sz="1000"/>
                      </a:pPr>
                      <a:r>
                        <a:rPr/>
                        <a:t>6 Svært stor betydning</a:t>
                      </a:r>
                    </a:p>
                  </a:txBody>
                  <a:tcPr>
                    <a:lnL w="0"/>
                    <a:lnR w="0"/>
                    <a:lnT w="0"/>
                    <a:lnB w="12700">
                      <a:solidFill>
                        <a:srgbClr val="B4B4B4"/>
                      </a:solidFill>
                    </a:lnB>
                  </a:tcPr>
                </a:tc>
                <a:tc>
                  <a:txBody>
                    <a:bodyPr/>
                    <a:lstStyle/>
                    <a:p>
                      <a:pPr>
                        <a:defRPr sz="1000"/>
                      </a:pPr>
                      <a:r>
                        <a:rPr/>
                        <a:t>14,3%</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7</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54. Hvilken betydning har den nevropsykologiske utredningen  &lt;br /&gt;hatt for den konkrete tilretteleggingen du har i dag?</a:t>
            </a:r>
          </a:p>
        </p:txBody>
      </p:sp>
      <p:sp>
        <p:nvSpPr>
          <p:cNvPr id="3" name="Pre"/>
          <p:cNvSpPr>
            <a:spLocks noGrp="1"/>
          </p:cNvSpPr>
          <p:nvPr>
            <p:ph sz="quarter" idx="16"/>
          </p:nvPr>
        </p:nvSpPr>
        <p:spPr/>
        <p:txBody>
          <a:bodyPr/>
          <a:lstStyle/>
          <a:p>
            <a:r>
              <a:rPr lang="en-US"/>
              <a:t>
   Betydningen av nevropsykologisk utredning
   Du har tidligere svart du er utredet/testet av nevropsykolog.
Vi er interessert i å vite om denne utredningen har vært nyttig i forhold til den konkrete tilretteleggingen du har i dag.
På en skala fra 1-6, der 1 er svært lite betydning og 6 er svært stor betydning</a:t>
            </a:r>
          </a:p>
        </p:txBody>
      </p:sp>
      <p:sp>
        <p:nvSpPr>
          <p:cNvPr id="7" name="RepTitle"/>
          <p:cNvSpPr>
            <a:spLocks noGrp="1"/>
          </p:cNvSpPr>
          <p:nvPr>
            <p:ph sz="quarter" idx="17"/>
          </p:nvPr>
        </p:nvSpPr>
        <p:spPr/>
        <p:txBody>
          <a:bodyPr/>
          <a:lstStyle/>
          <a:p>
            <a:r>
              <a:rPr lang="en-US"/>
              <a:t>Spørreundersøkelse om arbeid</a:t>
            </a:r>
          </a:p>
        </p:txBody>
      </p:sp>
      <p:sp>
        <p:nvSpPr>
          <p:cNvPr id="8" name="MetaFoot"/>
          <p:cNvSpPr>
            <a:spLocks noGrp="1"/>
          </p:cNvSpPr>
          <p:nvPr>
            <p:ph sz="quarter" idx="18"/>
          </p:nvPr>
        </p:nvSpPr>
        <p:spPr/>
        <p:txBody>
          <a:bodyPr/>
          <a:lstStyle/>
          <a:p>
            <a:endParaRPr lang="en-US"/>
          </a:p>
        </p:txBody>
      </p:sp>
      <p:graphicFrame>
        <p:nvGraphicFramePr>
          <p:cNvPr id="9" name="ChartObject"/>
          <p:cNvGraphicFramePr>
            <a:graphicFrameLocks noGrp="1"/>
          </p:cNvGraphicFramePr>
          <p:nvPr>
            <p:ph sz="quarter" idx="15"/>
          </p:nvPr>
        </p:nvGraphicFramePr>
        <p:xfrm>
          <a:off x="467544" y="1556792"/>
          <a:ext cx="8207375" cy="32403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New Table"/>
          <p:cNvGraphicFramePr>
            <a:graphicFrameLocks noGrp="1"/>
          </p:cNvGraphicFramePr>
          <p:nvPr>
            <p:ph sz="quarter" idx="14"/>
          </p:nvPr>
        </p:nvGraphicFramePr>
        <p:xfrm>
          <a:off x="467544" y="4869160"/>
          <a:ext cx="8207376" cy="170688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1 Svært liten betydning</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2</a:t>
                      </a:r>
                    </a:p>
                  </a:txBody>
                  <a:tcPr>
                    <a:lnL w="0"/>
                    <a:lnR w="0"/>
                    <a:lnT w="0"/>
                    <a:lnB w="0"/>
                  </a:tcPr>
                </a:tc>
              </a:tr>
              <a:tr h="0">
                <a:tc>
                  <a:txBody>
                    <a:bodyPr/>
                    <a:lstStyle/>
                    <a:p>
                      <a:pPr>
                        <a:defRPr sz="1000"/>
                      </a:pPr>
                      <a:r>
                        <a:rPr/>
                        <a:t>3</a:t>
                      </a:r>
                    </a:p>
                  </a:txBody>
                  <a:tcPr>
                    <a:lnL w="0"/>
                    <a:lnR w="0"/>
                    <a:lnT w="0"/>
                    <a:lnB w="0"/>
                  </a:tcPr>
                </a:tc>
                <a:tc>
                  <a:txBody>
                    <a:bodyPr/>
                    <a:lstStyle/>
                    <a:p>
                      <a:pPr>
                        <a:defRPr sz="1000"/>
                      </a:pPr>
                      <a:r>
                        <a:rPr/>
                        <a:t>3</a:t>
                      </a:r>
                    </a:p>
                  </a:txBody>
                  <a:tcPr>
                    <a:lnL w="0"/>
                    <a:lnR w="0"/>
                    <a:lnT w="0"/>
                    <a:lnB w="0"/>
                  </a:tcPr>
                </a:tc>
              </a:tr>
              <a:tr h="0">
                <a:tc>
                  <a:txBody>
                    <a:bodyPr/>
                    <a:lstStyle/>
                    <a:p>
                      <a:pPr>
                        <a:defRPr sz="1000"/>
                      </a:pPr>
                      <a:r>
                        <a:rPr/>
                        <a:t>4</a:t>
                      </a:r>
                    </a:p>
                  </a:txBody>
                  <a:tcPr>
                    <a:lnL w="0"/>
                    <a:lnR w="0"/>
                    <a:lnT w="0"/>
                    <a:lnB w="0"/>
                  </a:tcPr>
                </a:tc>
                <a:tc>
                  <a:txBody>
                    <a:bodyPr/>
                    <a:lstStyle/>
                    <a:p>
                      <a:pPr>
                        <a:defRPr sz="1000"/>
                      </a:pPr>
                      <a:r>
                        <a:rPr/>
                        <a:t>4</a:t>
                      </a:r>
                    </a:p>
                  </a:txBody>
                  <a:tcPr>
                    <a:lnL w="0"/>
                    <a:lnR w="0"/>
                    <a:lnT w="0"/>
                    <a:lnB w="0"/>
                  </a:tcPr>
                </a:tc>
              </a:tr>
              <a:tr h="0">
                <a:tc>
                  <a:txBody>
                    <a:bodyPr/>
                    <a:lstStyle/>
                    <a:p>
                      <a:pPr>
                        <a:defRPr sz="1000"/>
                      </a:pPr>
                      <a:r>
                        <a:rPr/>
                        <a:t>5</a:t>
                      </a:r>
                    </a:p>
                  </a:txBody>
                  <a:tcPr>
                    <a:lnL w="0"/>
                    <a:lnR w="0"/>
                    <a:lnT w="0"/>
                    <a:lnB w="0"/>
                  </a:tcPr>
                </a:tc>
                <a:tc>
                  <a:txBody>
                    <a:bodyPr/>
                    <a:lstStyle/>
                    <a:p>
                      <a:pPr>
                        <a:defRPr sz="1000"/>
                      </a:pPr>
                      <a:r>
                        <a:rPr/>
                        <a:t>5</a:t>
                      </a:r>
                    </a:p>
                  </a:txBody>
                  <a:tcPr>
                    <a:lnL w="0"/>
                    <a:lnR w="0"/>
                    <a:lnT w="0"/>
                    <a:lnB w="0"/>
                  </a:tcPr>
                </a:tc>
              </a:tr>
              <a:tr h="0">
                <a:tc>
                  <a:txBody>
                    <a:bodyPr/>
                    <a:lstStyle/>
                    <a:p>
                      <a:pPr>
                        <a:defRPr sz="1000"/>
                      </a:pPr>
                      <a:r>
                        <a:rPr/>
                        <a:t>6</a:t>
                      </a:r>
                    </a:p>
                  </a:txBody>
                  <a:tcPr>
                    <a:lnL w="0"/>
                    <a:lnR w="0"/>
                    <a:lnT w="0"/>
                    <a:lnB w="0"/>
                  </a:tcPr>
                </a:tc>
                <a:tc>
                  <a:txBody>
                    <a:bodyPr/>
                    <a:lstStyle/>
                    <a:p>
                      <a:pPr>
                        <a:defRPr sz="1000"/>
                      </a:pPr>
                      <a:r>
                        <a:rPr/>
                        <a:t>6 Svært stor betydning.</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54. Hvilken betydning har den nevropsykologiske utredningen  &lt;br /&gt;hatt for den konkrete tilretteleggingen du har i dag?</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95072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 Svært liten betydning</a:t>
                      </a:r>
                    </a:p>
                  </a:txBody>
                  <a:tcPr>
                    <a:lnL w="0"/>
                    <a:lnR w="0"/>
                    <a:lnT w="12700">
                      <a:solidFill>
                        <a:srgbClr val="B4B4B4"/>
                      </a:solidFill>
                    </a:lnT>
                    <a:lnB w="0"/>
                  </a:tcPr>
                </a:tc>
                <a:tc>
                  <a:txBody>
                    <a:bodyPr/>
                    <a:lstStyle/>
                    <a:p>
                      <a:pPr>
                        <a:defRPr sz="1000"/>
                      </a:pPr>
                      <a:r>
                        <a:rPr/>
                        <a:t>0,0%</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0,0%</a:t>
                      </a:r>
                    </a:p>
                  </a:txBody>
                  <a:tcPr>
                    <a:lnL w="0"/>
                    <a:lnR w="0"/>
                    <a:lnT w="0"/>
                    <a:lnB w="0"/>
                  </a:tcPr>
                </a:tc>
              </a:tr>
              <a:tr h="0">
                <a:tc>
                  <a:txBody>
                    <a:bodyPr/>
                    <a:lstStyle/>
                    <a:p>
                      <a:pPr>
                        <a:defRPr sz="1000"/>
                      </a:pPr>
                      <a:r>
                        <a:rPr/>
                        <a:t>3</a:t>
                      </a:r>
                    </a:p>
                  </a:txBody>
                  <a:tcPr>
                    <a:lnL w="0"/>
                    <a:lnR w="0"/>
                    <a:lnT w="0"/>
                    <a:lnB w="0"/>
                  </a:tcPr>
                </a:tc>
                <a:tc>
                  <a:txBody>
                    <a:bodyPr/>
                    <a:lstStyle/>
                    <a:p>
                      <a:pPr>
                        <a:defRPr sz="1000"/>
                      </a:pPr>
                      <a:r>
                        <a:rPr/>
                        <a:t>0,0%</a:t>
                      </a:r>
                    </a:p>
                  </a:txBody>
                  <a:tcPr>
                    <a:lnL w="0"/>
                    <a:lnR w="0"/>
                    <a:lnT w="0"/>
                    <a:lnB w="0"/>
                  </a:tcPr>
                </a:tc>
              </a:tr>
              <a:tr h="0">
                <a:tc>
                  <a:txBody>
                    <a:bodyPr/>
                    <a:lstStyle/>
                    <a:p>
                      <a:pPr>
                        <a:defRPr sz="1000"/>
                      </a:pPr>
                      <a:r>
                        <a:rPr/>
                        <a:t>4</a:t>
                      </a:r>
                    </a:p>
                  </a:txBody>
                  <a:tcPr>
                    <a:lnL w="0"/>
                    <a:lnR w="0"/>
                    <a:lnT w="0"/>
                    <a:lnB w="0"/>
                  </a:tcPr>
                </a:tc>
                <a:tc>
                  <a:txBody>
                    <a:bodyPr/>
                    <a:lstStyle/>
                    <a:p>
                      <a:pPr>
                        <a:defRPr sz="1000"/>
                      </a:pPr>
                      <a:r>
                        <a:rPr/>
                        <a:t>0,0%</a:t>
                      </a:r>
                    </a:p>
                  </a:txBody>
                  <a:tcPr>
                    <a:lnL w="0"/>
                    <a:lnR w="0"/>
                    <a:lnT w="0"/>
                    <a:lnB w="0"/>
                  </a:tcPr>
                </a:tc>
              </a:tr>
              <a:tr h="0">
                <a:tc>
                  <a:txBody>
                    <a:bodyPr/>
                    <a:lstStyle/>
                    <a:p>
                      <a:pPr>
                        <a:defRPr sz="1000"/>
                      </a:pPr>
                      <a:r>
                        <a:rPr/>
                        <a:t>5</a:t>
                      </a:r>
                    </a:p>
                  </a:txBody>
                  <a:tcPr>
                    <a:lnL w="0"/>
                    <a:lnR w="0"/>
                    <a:lnT w="0"/>
                    <a:lnB w="0"/>
                  </a:tcPr>
                </a:tc>
                <a:tc>
                  <a:txBody>
                    <a:bodyPr/>
                    <a:lstStyle/>
                    <a:p>
                      <a:pPr>
                        <a:defRPr sz="1000"/>
                      </a:pPr>
                      <a:r>
                        <a:rPr/>
                        <a:t>100,0%</a:t>
                      </a:r>
                    </a:p>
                  </a:txBody>
                  <a:tcPr>
                    <a:lnL w="0"/>
                    <a:lnR w="0"/>
                    <a:lnT w="0"/>
                    <a:lnB w="0"/>
                  </a:tcPr>
                </a:tc>
              </a:tr>
              <a:tr h="0">
                <a:tc>
                  <a:txBody>
                    <a:bodyPr/>
                    <a:lstStyle/>
                    <a:p>
                      <a:pPr>
                        <a:defRPr sz="1000"/>
                      </a:pPr>
                      <a:r>
                        <a:rPr/>
                        <a:t>6 Svært stor betydning.</a:t>
                      </a:r>
                    </a:p>
                  </a:txBody>
                  <a:tcPr>
                    <a:lnL w="0"/>
                    <a:lnR w="0"/>
                    <a:lnT w="0"/>
                    <a:lnB w="12700">
                      <a:solidFill>
                        <a:srgbClr val="B4B4B4"/>
                      </a:solidFill>
                    </a:lnB>
                  </a:tcPr>
                </a:tc>
                <a:tc>
                  <a:txBody>
                    <a:bodyPr/>
                    <a:lstStyle/>
                    <a:p>
                      <a:pPr>
                        <a:defRPr sz="1000"/>
                      </a:pPr>
                      <a:r>
                        <a:rPr/>
                        <a:t>0,0%</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2</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55. Har du fått hjelp med tilrettelegging fra arbeidsgiver?</a:t>
            </a:r>
          </a:p>
        </p:txBody>
      </p:sp>
      <p:sp>
        <p:nvSpPr>
          <p:cNvPr id="3" name="Pre"/>
          <p:cNvSpPr>
            <a:spLocks noGrp="1"/>
          </p:cNvSpPr>
          <p:nvPr>
            <p:ph sz="quarter" idx="16"/>
          </p:nvPr>
        </p:nvSpPr>
        <p:spPr/>
        <p:txBody>
          <a:bodyPr/>
          <a:lstStyle/>
          <a:p>
            <a:r>
              <a:rPr lang="en-US"/>
              <a:t>
   Arbeidsgiver</a:t>
            </a:r>
          </a:p>
        </p:txBody>
      </p:sp>
      <p:sp>
        <p:nvSpPr>
          <p:cNvPr id="7" name="RepTitle"/>
          <p:cNvSpPr>
            <a:spLocks noGrp="1"/>
          </p:cNvSpPr>
          <p:nvPr>
            <p:ph sz="quarter" idx="17"/>
          </p:nvPr>
        </p:nvSpPr>
        <p:spPr/>
        <p:txBody>
          <a:bodyPr/>
          <a:lstStyle/>
          <a:p>
            <a:r>
              <a:rPr lang="en-US"/>
              <a:t>Spørreundersøkelse om arbeid</a:t>
            </a:r>
          </a:p>
        </p:txBody>
      </p:sp>
      <p:sp>
        <p:nvSpPr>
          <p:cNvPr id="8" name="MetaFoot"/>
          <p:cNvSpPr>
            <a:spLocks noGrp="1"/>
          </p:cNvSpPr>
          <p:nvPr>
            <p:ph sz="quarter" idx="18"/>
          </p:nvPr>
        </p:nvSpPr>
        <p:spPr/>
        <p:txBody>
          <a:bodyPr/>
          <a:lstStyle/>
          <a:p>
            <a:endParaRPr lang="en-US"/>
          </a:p>
        </p:txBody>
      </p:sp>
      <p:graphicFrame>
        <p:nvGraphicFramePr>
          <p:cNvPr id="9" name="ChartObject"/>
          <p:cNvGraphicFramePr>
            <a:graphicFrameLocks noGrp="1"/>
          </p:cNvGraphicFramePr>
          <p:nvPr>
            <p:ph sz="quarter" idx="15"/>
          </p:nvPr>
        </p:nvGraphicFramePr>
        <p:xfrm>
          <a:off x="467544" y="1556792"/>
          <a:ext cx="8207375" cy="32403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New Table"/>
          <p:cNvGraphicFramePr>
            <a:graphicFrameLocks noGrp="1"/>
          </p:cNvGraphicFramePr>
          <p:nvPr>
            <p:ph sz="quarter" idx="14"/>
          </p:nvPr>
        </p:nvGraphicFramePr>
        <p:xfrm>
          <a:off x="467544" y="4869160"/>
          <a:ext cx="8207376" cy="73152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Ja</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Nei</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55. Har du fått hjelp med tilrettelegging fra arbeidsgiver?</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97536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Ja</a:t>
                      </a:r>
                    </a:p>
                  </a:txBody>
                  <a:tcPr>
                    <a:lnL w="0"/>
                    <a:lnR w="0"/>
                    <a:lnT w="12700">
                      <a:solidFill>
                        <a:srgbClr val="B4B4B4"/>
                      </a:solidFill>
                    </a:lnT>
                    <a:lnB w="0"/>
                  </a:tcPr>
                </a:tc>
                <a:tc>
                  <a:txBody>
                    <a:bodyPr/>
                    <a:lstStyle/>
                    <a:p>
                      <a:pPr>
                        <a:defRPr sz="1000"/>
                      </a:pPr>
                      <a:r>
                        <a:rPr/>
                        <a:t>92,6%</a:t>
                      </a:r>
                    </a:p>
                  </a:txBody>
                  <a:tcPr>
                    <a:lnL w="0"/>
                    <a:lnR w="0"/>
                    <a:lnT w="12700">
                      <a:solidFill>
                        <a:srgbClr val="B4B4B4"/>
                      </a:solidFill>
                    </a:lnT>
                    <a:lnB w="0"/>
                  </a:tcPr>
                </a:tc>
              </a:tr>
              <a:tr h="0">
                <a:tc>
                  <a:txBody>
                    <a:bodyPr/>
                    <a:lstStyle/>
                    <a:p>
                      <a:pPr>
                        <a:defRPr sz="1000"/>
                      </a:pPr>
                      <a:r>
                        <a:rPr/>
                        <a:t>Nei</a:t>
                      </a:r>
                    </a:p>
                  </a:txBody>
                  <a:tcPr>
                    <a:lnL w="0"/>
                    <a:lnR w="0"/>
                    <a:lnT w="0"/>
                    <a:lnB w="12700">
                      <a:solidFill>
                        <a:srgbClr val="B4B4B4"/>
                      </a:solidFill>
                    </a:lnB>
                  </a:tcPr>
                </a:tc>
                <a:tc>
                  <a:txBody>
                    <a:bodyPr/>
                    <a:lstStyle/>
                    <a:p>
                      <a:pPr>
                        <a:defRPr sz="1000"/>
                      </a:pPr>
                      <a:r>
                        <a:rPr/>
                        <a:t>7,4%</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27</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56. Hvor fornøyd eller misfornøyd er du med arbeidsgivers:</a:t>
            </a:r>
          </a:p>
        </p:txBody>
      </p:sp>
      <p:sp>
        <p:nvSpPr>
          <p:cNvPr id="3" name="Pre"/>
          <p:cNvSpPr>
            <a:spLocks noGrp="1"/>
          </p:cNvSpPr>
          <p:nvPr>
            <p:ph sz="quarter" idx="16"/>
          </p:nvPr>
        </p:nvSpPr>
        <p:spPr/>
        <p:txBody>
          <a:bodyPr/>
          <a:lstStyle/>
          <a:p>
            <a:r>
              <a:rPr lang="en-US"/>
              <a:t>
   På en skala fra 1-6, der 1 er svært misfornøyd og 6 er svært fornøyd</a:t>
            </a:r>
          </a:p>
        </p:txBody>
      </p:sp>
      <p:sp>
        <p:nvSpPr>
          <p:cNvPr id="7" name="RepTitle"/>
          <p:cNvSpPr>
            <a:spLocks noGrp="1"/>
          </p:cNvSpPr>
          <p:nvPr>
            <p:ph sz="quarter" idx="17"/>
          </p:nvPr>
        </p:nvSpPr>
        <p:spPr/>
        <p:txBody>
          <a:bodyPr/>
          <a:lstStyle/>
          <a:p>
            <a:r>
              <a:rPr lang="en-US"/>
              <a:t>Spørreundersøkelse om arbeid</a:t>
            </a:r>
          </a:p>
        </p:txBody>
      </p:sp>
      <p:sp>
        <p:nvSpPr>
          <p:cNvPr id="8" name="MetaFoot"/>
          <p:cNvSpPr>
            <a:spLocks noGrp="1"/>
          </p:cNvSpPr>
          <p:nvPr>
            <p:ph sz="quarter" idx="18"/>
          </p:nvPr>
        </p:nvSpPr>
        <p:spPr/>
        <p:txBody>
          <a:bodyPr/>
          <a:lstStyle/>
          <a:p>
            <a:endParaRPr lang="en-US"/>
          </a:p>
        </p:txBody>
      </p:sp>
      <p:graphicFrame>
        <p:nvGraphicFramePr>
          <p:cNvPr id="9" name="ChartObject"/>
          <p:cNvGraphicFramePr>
            <a:graphicFrameLocks noGrp="1"/>
          </p:cNvGraphicFramePr>
          <p:nvPr>
            <p:ph sz="quarter" idx="15"/>
          </p:nvPr>
        </p:nvGraphicFramePr>
        <p:xfrm>
          <a:off x="467544" y="1556792"/>
          <a:ext cx="8207375" cy="32403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New Table"/>
          <p:cNvGraphicFramePr>
            <a:graphicFrameLocks noGrp="1"/>
          </p:cNvGraphicFramePr>
          <p:nvPr>
            <p:ph sz="quarter" idx="14"/>
          </p:nvPr>
        </p:nvGraphicFramePr>
        <p:xfrm>
          <a:off x="467544" y="4869160"/>
          <a:ext cx="8207376" cy="73152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 vilje til å sørge for riktig tilrettelegging?</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evne til å sørge for riktig tilrettelegging?</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56. Hvor fornøyd eller misfornøyd er du med arbeidsgivers:</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731520"/>
        </p:xfrm>
        <a:graphic>
          <a:graphicData uri="http://schemas.openxmlformats.org/drawingml/2006/table">
            <a:tbl>
              <a:tblPr bandRow="1">
                <a:tableStyleId>{5C22544A-7EE6-4342-B048-85BDC9FD1C3A}</a:tableStyleId>
              </a:tblPr>
              <a:tblGrid>
                <a:gridCol w="2735792"/>
                <a:gridCol w="2735792"/>
                <a:gridCol w="2735792"/>
              </a:tblGrid>
              <a:tr h="0">
                <a:tc>
                  <a:txBody>
                    <a:bodyPr/>
                    <a:lstStyle/>
                    <a:p>
                      <a:pPr>
                        <a:defRPr sz="1000"/>
                      </a:pPr>
                      <a:r>
                        <a:rPr b="1"/>
                        <a:t>Spørsmål</a:t>
                      </a:r>
                    </a:p>
                  </a:txBody>
                  <a:tcPr>
                    <a:lnL w="0"/>
                    <a:lnR w="0"/>
                    <a:lnT w="0"/>
                    <a:lnB w="12700">
                      <a:solidFill>
                        <a:srgbClr val="B4B4B4"/>
                      </a:solidFill>
                    </a:lnB>
                    <a:solidFill>
                      <a:prstClr val="black">
                        <a:lumOff val="100000"/>
                        <a:lumOff val="100000"/>
                      </a:prstClr>
                    </a:solidFill>
                  </a:tcPr>
                </a:tc>
                <a:tc>
                  <a:txBody>
                    <a:bodyPr/>
                    <a:lstStyle/>
                    <a:p>
                      <a:pPr>
                        <a:defRPr sz="1000"/>
                      </a:pPr>
                      <a:r>
                        <a:rPr b="1"/>
                        <a:t>Gjennomsnitt</a:t>
                      </a:r>
                    </a:p>
                  </a:txBody>
                  <a:tcPr>
                    <a:lnL w="0"/>
                    <a:lnR w="0"/>
                    <a:lnT w="0"/>
                    <a:lnB w="12700">
                      <a:solidFill>
                        <a:srgbClr val="B4B4B4"/>
                      </a:solidFill>
                    </a:lnB>
                    <a:solidFill>
                      <a:prstClr val="black">
                        <a:lumOff val="100000"/>
                        <a:lumOff val="100000"/>
                      </a:prstClr>
                    </a:solidFill>
                  </a:tcPr>
                </a:tc>
                <a:tc>
                  <a:txBody>
                    <a:bodyPr/>
                    <a:lstStyle/>
                    <a:p>
                      <a:pPr>
                        <a:defRPr sz="1000"/>
                      </a:pPr>
                      <a:r>
                        <a:rPr b="1"/>
                        <a:t>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 vilje til å sørge for riktig tilrettelegging?</a:t>
                      </a:r>
                    </a:p>
                  </a:txBody>
                  <a:tcPr>
                    <a:lnL w="0"/>
                    <a:lnR w="0"/>
                    <a:lnT w="12700">
                      <a:solidFill>
                        <a:srgbClr val="B4B4B4"/>
                      </a:solidFill>
                    </a:lnT>
                    <a:lnB w="0"/>
                  </a:tcPr>
                </a:tc>
                <a:tc>
                  <a:txBody>
                    <a:bodyPr/>
                    <a:lstStyle/>
                    <a:p>
                      <a:pPr>
                        <a:defRPr sz="1000"/>
                      </a:pPr>
                      <a:r>
                        <a:rPr/>
                        <a:t>5,16</a:t>
                      </a:r>
                    </a:p>
                  </a:txBody>
                  <a:tcPr>
                    <a:lnL w="0"/>
                    <a:lnR w="0"/>
                    <a:lnT w="12700">
                      <a:solidFill>
                        <a:srgbClr val="B4B4B4"/>
                      </a:solidFill>
                    </a:lnT>
                    <a:lnB w="0"/>
                  </a:tcPr>
                </a:tc>
                <a:tc>
                  <a:txBody>
                    <a:bodyPr/>
                    <a:lstStyle/>
                    <a:p>
                      <a:pPr>
                        <a:defRPr sz="1000"/>
                      </a:pPr>
                      <a:r>
                        <a:rPr/>
                        <a:t>25</a:t>
                      </a:r>
                    </a:p>
                  </a:txBody>
                  <a:tcPr>
                    <a:lnL w="0"/>
                    <a:lnR w="0"/>
                    <a:lnT w="12700">
                      <a:solidFill>
                        <a:srgbClr val="B4B4B4"/>
                      </a:solidFill>
                    </a:lnT>
                    <a:lnB w="0"/>
                  </a:tcPr>
                </a:tc>
              </a:tr>
              <a:tr h="0">
                <a:tc>
                  <a:txBody>
                    <a:bodyPr/>
                    <a:lstStyle/>
                    <a:p>
                      <a:pPr>
                        <a:defRPr sz="1000"/>
                      </a:pPr>
                      <a:r>
                        <a:rPr/>
                        <a:t>evne til å sørge for riktig tilrettelegging?</a:t>
                      </a:r>
                    </a:p>
                  </a:txBody>
                  <a:tcPr>
                    <a:lnL w="0"/>
                    <a:lnR w="0"/>
                    <a:lnT w="0"/>
                    <a:lnB w="0"/>
                  </a:tcPr>
                </a:tc>
                <a:tc>
                  <a:txBody>
                    <a:bodyPr/>
                    <a:lstStyle/>
                    <a:p>
                      <a:pPr>
                        <a:defRPr sz="1000"/>
                      </a:pPr>
                      <a:r>
                        <a:rPr/>
                        <a:t>5,00</a:t>
                      </a:r>
                    </a:p>
                  </a:txBody>
                  <a:tcPr>
                    <a:lnL w="0"/>
                    <a:lnR w="0"/>
                    <a:lnT w="0"/>
                    <a:lnB w="0"/>
                  </a:tcPr>
                </a:tc>
                <a:tc>
                  <a:txBody>
                    <a:bodyPr/>
                    <a:lstStyle/>
                    <a:p>
                      <a:pPr>
                        <a:defRPr sz="1000"/>
                      </a:pPr>
                      <a:r>
                        <a:rPr/>
                        <a:t>25</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5. Er du i arbeid i dag?</a:t>
            </a:r>
          </a:p>
        </p:txBody>
      </p:sp>
      <p:sp>
        <p:nvSpPr>
          <p:cNvPr id="4" name="PCont"/>
          <p:cNvSpPr>
            <a:spLocks noGrp="1"/>
          </p:cNvSpPr>
          <p:nvPr>
            <p:ph sz="quarter" idx="15"/>
          </p:nvPr>
        </p:nvSpPr>
        <p:spPr/>
        <p:txBody>
          <a:bodyPr/>
          <a:lstStyle/>
          <a:p>
            <a:r>
              <a:rPr lang="en-US"/>
              <a:t>
   Antall:
79 av 130 er i arbeid i dag
51 av 130 er ikke i arbeid i dag </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57.  vilje til å sørge for riktig tilrettelegging?</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170688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svært misfornøyd 1</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2</a:t>
                      </a:r>
                    </a:p>
                  </a:txBody>
                  <a:tcPr>
                    <a:lnL w="0"/>
                    <a:lnR w="0"/>
                    <a:lnT w="0"/>
                    <a:lnB w="0"/>
                  </a:tcPr>
                </a:tc>
              </a:tr>
              <a:tr h="0">
                <a:tc>
                  <a:txBody>
                    <a:bodyPr/>
                    <a:lstStyle/>
                    <a:p>
                      <a:pPr>
                        <a:defRPr sz="1000"/>
                      </a:pPr>
                      <a:r>
                        <a:rPr/>
                        <a:t>3</a:t>
                      </a:r>
                    </a:p>
                  </a:txBody>
                  <a:tcPr>
                    <a:lnL w="0"/>
                    <a:lnR w="0"/>
                    <a:lnT w="0"/>
                    <a:lnB w="0"/>
                  </a:tcPr>
                </a:tc>
                <a:tc>
                  <a:txBody>
                    <a:bodyPr/>
                    <a:lstStyle/>
                    <a:p>
                      <a:pPr>
                        <a:defRPr sz="1000"/>
                      </a:pPr>
                      <a:r>
                        <a:rPr/>
                        <a:t>3</a:t>
                      </a:r>
                    </a:p>
                  </a:txBody>
                  <a:tcPr>
                    <a:lnL w="0"/>
                    <a:lnR w="0"/>
                    <a:lnT w="0"/>
                    <a:lnB w="0"/>
                  </a:tcPr>
                </a:tc>
              </a:tr>
              <a:tr h="0">
                <a:tc>
                  <a:txBody>
                    <a:bodyPr/>
                    <a:lstStyle/>
                    <a:p>
                      <a:pPr>
                        <a:defRPr sz="1000"/>
                      </a:pPr>
                      <a:r>
                        <a:rPr/>
                        <a:t>4</a:t>
                      </a:r>
                    </a:p>
                  </a:txBody>
                  <a:tcPr>
                    <a:lnL w="0"/>
                    <a:lnR w="0"/>
                    <a:lnT w="0"/>
                    <a:lnB w="0"/>
                  </a:tcPr>
                </a:tc>
                <a:tc>
                  <a:txBody>
                    <a:bodyPr/>
                    <a:lstStyle/>
                    <a:p>
                      <a:pPr>
                        <a:defRPr sz="1000"/>
                      </a:pPr>
                      <a:r>
                        <a:rPr/>
                        <a:t>4</a:t>
                      </a:r>
                    </a:p>
                  </a:txBody>
                  <a:tcPr>
                    <a:lnL w="0"/>
                    <a:lnR w="0"/>
                    <a:lnT w="0"/>
                    <a:lnB w="0"/>
                  </a:tcPr>
                </a:tc>
              </a:tr>
              <a:tr h="0">
                <a:tc>
                  <a:txBody>
                    <a:bodyPr/>
                    <a:lstStyle/>
                    <a:p>
                      <a:pPr>
                        <a:defRPr sz="1000"/>
                      </a:pPr>
                      <a:r>
                        <a:rPr/>
                        <a:t>5</a:t>
                      </a:r>
                    </a:p>
                  </a:txBody>
                  <a:tcPr>
                    <a:lnL w="0"/>
                    <a:lnR w="0"/>
                    <a:lnT w="0"/>
                    <a:lnB w="0"/>
                  </a:tcPr>
                </a:tc>
                <a:tc>
                  <a:txBody>
                    <a:bodyPr/>
                    <a:lstStyle/>
                    <a:p>
                      <a:pPr>
                        <a:defRPr sz="1000"/>
                      </a:pPr>
                      <a:r>
                        <a:rPr/>
                        <a:t>5</a:t>
                      </a:r>
                    </a:p>
                  </a:txBody>
                  <a:tcPr>
                    <a:lnL w="0"/>
                    <a:lnR w="0"/>
                    <a:lnT w="0"/>
                    <a:lnB w="0"/>
                  </a:tcPr>
                </a:tc>
              </a:tr>
              <a:tr h="0">
                <a:tc>
                  <a:txBody>
                    <a:bodyPr/>
                    <a:lstStyle/>
                    <a:p>
                      <a:pPr>
                        <a:defRPr sz="1000"/>
                      </a:pPr>
                      <a:r>
                        <a:rPr/>
                        <a:t>6</a:t>
                      </a:r>
                    </a:p>
                  </a:txBody>
                  <a:tcPr>
                    <a:lnL w="0"/>
                    <a:lnR w="0"/>
                    <a:lnT w="0"/>
                    <a:lnB w="0"/>
                  </a:tcPr>
                </a:tc>
                <a:tc>
                  <a:txBody>
                    <a:bodyPr/>
                    <a:lstStyle/>
                    <a:p>
                      <a:pPr>
                        <a:defRPr sz="1000"/>
                      </a:pPr>
                      <a:r>
                        <a:rPr/>
                        <a:t>svært fornøyd 6</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57.  vilje til å sørge for riktig tilrettelegging?</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95072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svært misfornøyd 1</a:t>
                      </a:r>
                    </a:p>
                  </a:txBody>
                  <a:tcPr>
                    <a:lnL w="0"/>
                    <a:lnR w="0"/>
                    <a:lnT w="12700">
                      <a:solidFill>
                        <a:srgbClr val="B4B4B4"/>
                      </a:solidFill>
                    </a:lnT>
                    <a:lnB w="0"/>
                  </a:tcPr>
                </a:tc>
                <a:tc>
                  <a:txBody>
                    <a:bodyPr/>
                    <a:lstStyle/>
                    <a:p>
                      <a:pPr>
                        <a:defRPr sz="1000"/>
                      </a:pPr>
                      <a:r>
                        <a:rPr/>
                        <a:t>0,0%</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4,0%</a:t>
                      </a:r>
                    </a:p>
                  </a:txBody>
                  <a:tcPr>
                    <a:lnL w="0"/>
                    <a:lnR w="0"/>
                    <a:lnT w="0"/>
                    <a:lnB w="0"/>
                  </a:tcPr>
                </a:tc>
              </a:tr>
              <a:tr h="0">
                <a:tc>
                  <a:txBody>
                    <a:bodyPr/>
                    <a:lstStyle/>
                    <a:p>
                      <a:pPr>
                        <a:defRPr sz="1000"/>
                      </a:pPr>
                      <a:r>
                        <a:rPr/>
                        <a:t>3</a:t>
                      </a:r>
                    </a:p>
                  </a:txBody>
                  <a:tcPr>
                    <a:lnL w="0"/>
                    <a:lnR w="0"/>
                    <a:lnT w="0"/>
                    <a:lnB w="0"/>
                  </a:tcPr>
                </a:tc>
                <a:tc>
                  <a:txBody>
                    <a:bodyPr/>
                    <a:lstStyle/>
                    <a:p>
                      <a:pPr>
                        <a:defRPr sz="1000"/>
                      </a:pPr>
                      <a:r>
                        <a:rPr/>
                        <a:t>0,0%</a:t>
                      </a:r>
                    </a:p>
                  </a:txBody>
                  <a:tcPr>
                    <a:lnL w="0"/>
                    <a:lnR w="0"/>
                    <a:lnT w="0"/>
                    <a:lnB w="0"/>
                  </a:tcPr>
                </a:tc>
              </a:tr>
              <a:tr h="0">
                <a:tc>
                  <a:txBody>
                    <a:bodyPr/>
                    <a:lstStyle/>
                    <a:p>
                      <a:pPr>
                        <a:defRPr sz="1000"/>
                      </a:pPr>
                      <a:r>
                        <a:rPr/>
                        <a:t>4</a:t>
                      </a:r>
                    </a:p>
                  </a:txBody>
                  <a:tcPr>
                    <a:lnL w="0"/>
                    <a:lnR w="0"/>
                    <a:lnT w="0"/>
                    <a:lnB w="0"/>
                  </a:tcPr>
                </a:tc>
                <a:tc>
                  <a:txBody>
                    <a:bodyPr/>
                    <a:lstStyle/>
                    <a:p>
                      <a:pPr>
                        <a:defRPr sz="1000"/>
                      </a:pPr>
                      <a:r>
                        <a:rPr/>
                        <a:t>20,0%</a:t>
                      </a:r>
                    </a:p>
                  </a:txBody>
                  <a:tcPr>
                    <a:lnL w="0"/>
                    <a:lnR w="0"/>
                    <a:lnT w="0"/>
                    <a:lnB w="0"/>
                  </a:tcPr>
                </a:tc>
              </a:tr>
              <a:tr h="0">
                <a:tc>
                  <a:txBody>
                    <a:bodyPr/>
                    <a:lstStyle/>
                    <a:p>
                      <a:pPr>
                        <a:defRPr sz="1000"/>
                      </a:pPr>
                      <a:r>
                        <a:rPr/>
                        <a:t>5</a:t>
                      </a:r>
                    </a:p>
                  </a:txBody>
                  <a:tcPr>
                    <a:lnL w="0"/>
                    <a:lnR w="0"/>
                    <a:lnT w="0"/>
                    <a:lnB w="0"/>
                  </a:tcPr>
                </a:tc>
                <a:tc>
                  <a:txBody>
                    <a:bodyPr/>
                    <a:lstStyle/>
                    <a:p>
                      <a:pPr>
                        <a:defRPr sz="1000"/>
                      </a:pPr>
                      <a:r>
                        <a:rPr/>
                        <a:t>28,0%</a:t>
                      </a:r>
                    </a:p>
                  </a:txBody>
                  <a:tcPr>
                    <a:lnL w="0"/>
                    <a:lnR w="0"/>
                    <a:lnT w="0"/>
                    <a:lnB w="0"/>
                  </a:tcPr>
                </a:tc>
              </a:tr>
              <a:tr h="0">
                <a:tc>
                  <a:txBody>
                    <a:bodyPr/>
                    <a:lstStyle/>
                    <a:p>
                      <a:pPr>
                        <a:defRPr sz="1000"/>
                      </a:pPr>
                      <a:r>
                        <a:rPr/>
                        <a:t>svært fornøyd 6</a:t>
                      </a:r>
                    </a:p>
                  </a:txBody>
                  <a:tcPr>
                    <a:lnL w="0"/>
                    <a:lnR w="0"/>
                    <a:lnT w="0"/>
                    <a:lnB w="12700">
                      <a:solidFill>
                        <a:srgbClr val="B4B4B4"/>
                      </a:solidFill>
                    </a:lnB>
                  </a:tcPr>
                </a:tc>
                <a:tc>
                  <a:txBody>
                    <a:bodyPr/>
                    <a:lstStyle/>
                    <a:p>
                      <a:pPr>
                        <a:defRPr sz="1000"/>
                      </a:pPr>
                      <a:r>
                        <a:rPr/>
                        <a:t>48,0%</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25</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58. evne til å sørge for riktig tilrettelegging?</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170688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svært misfornøyd 1</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2</a:t>
                      </a:r>
                    </a:p>
                  </a:txBody>
                  <a:tcPr>
                    <a:lnL w="0"/>
                    <a:lnR w="0"/>
                    <a:lnT w="0"/>
                    <a:lnB w="0"/>
                  </a:tcPr>
                </a:tc>
              </a:tr>
              <a:tr h="0">
                <a:tc>
                  <a:txBody>
                    <a:bodyPr/>
                    <a:lstStyle/>
                    <a:p>
                      <a:pPr>
                        <a:defRPr sz="1000"/>
                      </a:pPr>
                      <a:r>
                        <a:rPr/>
                        <a:t>3</a:t>
                      </a:r>
                    </a:p>
                  </a:txBody>
                  <a:tcPr>
                    <a:lnL w="0"/>
                    <a:lnR w="0"/>
                    <a:lnT w="0"/>
                    <a:lnB w="0"/>
                  </a:tcPr>
                </a:tc>
                <a:tc>
                  <a:txBody>
                    <a:bodyPr/>
                    <a:lstStyle/>
                    <a:p>
                      <a:pPr>
                        <a:defRPr sz="1000"/>
                      </a:pPr>
                      <a:r>
                        <a:rPr/>
                        <a:t>3</a:t>
                      </a:r>
                    </a:p>
                  </a:txBody>
                  <a:tcPr>
                    <a:lnL w="0"/>
                    <a:lnR w="0"/>
                    <a:lnT w="0"/>
                    <a:lnB w="0"/>
                  </a:tcPr>
                </a:tc>
              </a:tr>
              <a:tr h="0">
                <a:tc>
                  <a:txBody>
                    <a:bodyPr/>
                    <a:lstStyle/>
                    <a:p>
                      <a:pPr>
                        <a:defRPr sz="1000"/>
                      </a:pPr>
                      <a:r>
                        <a:rPr/>
                        <a:t>4</a:t>
                      </a:r>
                    </a:p>
                  </a:txBody>
                  <a:tcPr>
                    <a:lnL w="0"/>
                    <a:lnR w="0"/>
                    <a:lnT w="0"/>
                    <a:lnB w="0"/>
                  </a:tcPr>
                </a:tc>
                <a:tc>
                  <a:txBody>
                    <a:bodyPr/>
                    <a:lstStyle/>
                    <a:p>
                      <a:pPr>
                        <a:defRPr sz="1000"/>
                      </a:pPr>
                      <a:r>
                        <a:rPr/>
                        <a:t>4</a:t>
                      </a:r>
                    </a:p>
                  </a:txBody>
                  <a:tcPr>
                    <a:lnL w="0"/>
                    <a:lnR w="0"/>
                    <a:lnT w="0"/>
                    <a:lnB w="0"/>
                  </a:tcPr>
                </a:tc>
              </a:tr>
              <a:tr h="0">
                <a:tc>
                  <a:txBody>
                    <a:bodyPr/>
                    <a:lstStyle/>
                    <a:p>
                      <a:pPr>
                        <a:defRPr sz="1000"/>
                      </a:pPr>
                      <a:r>
                        <a:rPr/>
                        <a:t>5</a:t>
                      </a:r>
                    </a:p>
                  </a:txBody>
                  <a:tcPr>
                    <a:lnL w="0"/>
                    <a:lnR w="0"/>
                    <a:lnT w="0"/>
                    <a:lnB w="0"/>
                  </a:tcPr>
                </a:tc>
                <a:tc>
                  <a:txBody>
                    <a:bodyPr/>
                    <a:lstStyle/>
                    <a:p>
                      <a:pPr>
                        <a:defRPr sz="1000"/>
                      </a:pPr>
                      <a:r>
                        <a:rPr/>
                        <a:t>5</a:t>
                      </a:r>
                    </a:p>
                  </a:txBody>
                  <a:tcPr>
                    <a:lnL w="0"/>
                    <a:lnR w="0"/>
                    <a:lnT w="0"/>
                    <a:lnB w="0"/>
                  </a:tcPr>
                </a:tc>
              </a:tr>
              <a:tr h="0">
                <a:tc>
                  <a:txBody>
                    <a:bodyPr/>
                    <a:lstStyle/>
                    <a:p>
                      <a:pPr>
                        <a:defRPr sz="1000"/>
                      </a:pPr>
                      <a:r>
                        <a:rPr/>
                        <a:t>6</a:t>
                      </a:r>
                    </a:p>
                  </a:txBody>
                  <a:tcPr>
                    <a:lnL w="0"/>
                    <a:lnR w="0"/>
                    <a:lnT w="0"/>
                    <a:lnB w="0"/>
                  </a:tcPr>
                </a:tc>
                <a:tc>
                  <a:txBody>
                    <a:bodyPr/>
                    <a:lstStyle/>
                    <a:p>
                      <a:pPr>
                        <a:defRPr sz="1000"/>
                      </a:pPr>
                      <a:r>
                        <a:rPr/>
                        <a:t>svært fornøyd 6</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58. evne til å sørge for riktig tilrettelegging?</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95072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svært misfornøyd 1</a:t>
                      </a:r>
                    </a:p>
                  </a:txBody>
                  <a:tcPr>
                    <a:lnL w="0"/>
                    <a:lnR w="0"/>
                    <a:lnT w="12700">
                      <a:solidFill>
                        <a:srgbClr val="B4B4B4"/>
                      </a:solidFill>
                    </a:lnT>
                    <a:lnB w="0"/>
                  </a:tcPr>
                </a:tc>
                <a:tc>
                  <a:txBody>
                    <a:bodyPr/>
                    <a:lstStyle/>
                    <a:p>
                      <a:pPr>
                        <a:defRPr sz="1000"/>
                      </a:pPr>
                      <a:r>
                        <a:rPr/>
                        <a:t>4,0%</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0,0%</a:t>
                      </a:r>
                    </a:p>
                  </a:txBody>
                  <a:tcPr>
                    <a:lnL w="0"/>
                    <a:lnR w="0"/>
                    <a:lnT w="0"/>
                    <a:lnB w="0"/>
                  </a:tcPr>
                </a:tc>
              </a:tr>
              <a:tr h="0">
                <a:tc>
                  <a:txBody>
                    <a:bodyPr/>
                    <a:lstStyle/>
                    <a:p>
                      <a:pPr>
                        <a:defRPr sz="1000"/>
                      </a:pPr>
                      <a:r>
                        <a:rPr/>
                        <a:t>3</a:t>
                      </a:r>
                    </a:p>
                  </a:txBody>
                  <a:tcPr>
                    <a:lnL w="0"/>
                    <a:lnR w="0"/>
                    <a:lnT w="0"/>
                    <a:lnB w="0"/>
                  </a:tcPr>
                </a:tc>
                <a:tc>
                  <a:txBody>
                    <a:bodyPr/>
                    <a:lstStyle/>
                    <a:p>
                      <a:pPr>
                        <a:defRPr sz="1000"/>
                      </a:pPr>
                      <a:r>
                        <a:rPr/>
                        <a:t>4,0%</a:t>
                      </a:r>
                    </a:p>
                  </a:txBody>
                  <a:tcPr>
                    <a:lnL w="0"/>
                    <a:lnR w="0"/>
                    <a:lnT w="0"/>
                    <a:lnB w="0"/>
                  </a:tcPr>
                </a:tc>
              </a:tr>
              <a:tr h="0">
                <a:tc>
                  <a:txBody>
                    <a:bodyPr/>
                    <a:lstStyle/>
                    <a:p>
                      <a:pPr>
                        <a:defRPr sz="1000"/>
                      </a:pPr>
                      <a:r>
                        <a:rPr/>
                        <a:t>4</a:t>
                      </a:r>
                    </a:p>
                  </a:txBody>
                  <a:tcPr>
                    <a:lnL w="0"/>
                    <a:lnR w="0"/>
                    <a:lnT w="0"/>
                    <a:lnB w="0"/>
                  </a:tcPr>
                </a:tc>
                <a:tc>
                  <a:txBody>
                    <a:bodyPr/>
                    <a:lstStyle/>
                    <a:p>
                      <a:pPr>
                        <a:defRPr sz="1000"/>
                      </a:pPr>
                      <a:r>
                        <a:rPr/>
                        <a:t>20,0%</a:t>
                      </a:r>
                    </a:p>
                  </a:txBody>
                  <a:tcPr>
                    <a:lnL w="0"/>
                    <a:lnR w="0"/>
                    <a:lnT w="0"/>
                    <a:lnB w="0"/>
                  </a:tcPr>
                </a:tc>
              </a:tr>
              <a:tr h="0">
                <a:tc>
                  <a:txBody>
                    <a:bodyPr/>
                    <a:lstStyle/>
                    <a:p>
                      <a:pPr>
                        <a:defRPr sz="1000"/>
                      </a:pPr>
                      <a:r>
                        <a:rPr/>
                        <a:t>5</a:t>
                      </a:r>
                    </a:p>
                  </a:txBody>
                  <a:tcPr>
                    <a:lnL w="0"/>
                    <a:lnR w="0"/>
                    <a:lnT w="0"/>
                    <a:lnB w="0"/>
                  </a:tcPr>
                </a:tc>
                <a:tc>
                  <a:txBody>
                    <a:bodyPr/>
                    <a:lstStyle/>
                    <a:p>
                      <a:pPr>
                        <a:defRPr sz="1000"/>
                      </a:pPr>
                      <a:r>
                        <a:rPr/>
                        <a:t>28,0%</a:t>
                      </a:r>
                    </a:p>
                  </a:txBody>
                  <a:tcPr>
                    <a:lnL w="0"/>
                    <a:lnR w="0"/>
                    <a:lnT w="0"/>
                    <a:lnB w="0"/>
                  </a:tcPr>
                </a:tc>
              </a:tr>
              <a:tr h="0">
                <a:tc>
                  <a:txBody>
                    <a:bodyPr/>
                    <a:lstStyle/>
                    <a:p>
                      <a:pPr>
                        <a:defRPr sz="1000"/>
                      </a:pPr>
                      <a:r>
                        <a:rPr/>
                        <a:t>svært fornøyd 6</a:t>
                      </a:r>
                    </a:p>
                  </a:txBody>
                  <a:tcPr>
                    <a:lnL w="0"/>
                    <a:lnR w="0"/>
                    <a:lnT w="0"/>
                    <a:lnB w="12700">
                      <a:solidFill>
                        <a:srgbClr val="B4B4B4"/>
                      </a:solidFill>
                    </a:lnB>
                  </a:tcPr>
                </a:tc>
                <a:tc>
                  <a:txBody>
                    <a:bodyPr/>
                    <a:lstStyle/>
                    <a:p>
                      <a:pPr>
                        <a:defRPr sz="1000"/>
                      </a:pPr>
                      <a:r>
                        <a:rPr/>
                        <a:t>44,0%</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25</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59. I hvilken grad har manglende tilrettelegging betydning&lt;br /&gt; for at du vurderer å slutte å jobbe eller redusere stillingsprosenten din?</a:t>
            </a:r>
          </a:p>
        </p:txBody>
      </p:sp>
      <p:sp>
        <p:nvSpPr>
          <p:cNvPr id="3" name="Pre"/>
          <p:cNvSpPr>
            <a:spLocks noGrp="1"/>
          </p:cNvSpPr>
          <p:nvPr>
            <p:ph sz="quarter" idx="16"/>
          </p:nvPr>
        </p:nvSpPr>
        <p:spPr/>
        <p:txBody>
          <a:bodyPr/>
          <a:lstStyle/>
          <a:p>
            <a:r>
              <a:rPr lang="en-US"/>
              <a:t>
   Betydning av manglende tilrettelegging
   På en skala fra 1-6, der 1 er svært lite betydning og 6 er svært stor betydning.</a:t>
            </a:r>
          </a:p>
        </p:txBody>
      </p:sp>
      <p:sp>
        <p:nvSpPr>
          <p:cNvPr id="7" name="RepTitle"/>
          <p:cNvSpPr>
            <a:spLocks noGrp="1"/>
          </p:cNvSpPr>
          <p:nvPr>
            <p:ph sz="quarter" idx="17"/>
          </p:nvPr>
        </p:nvSpPr>
        <p:spPr/>
        <p:txBody>
          <a:bodyPr/>
          <a:lstStyle/>
          <a:p>
            <a:r>
              <a:rPr lang="en-US"/>
              <a:t>Spørreundersøkelse om arbeid</a:t>
            </a:r>
          </a:p>
        </p:txBody>
      </p:sp>
      <p:sp>
        <p:nvSpPr>
          <p:cNvPr id="8" name="MetaFoot"/>
          <p:cNvSpPr>
            <a:spLocks noGrp="1"/>
          </p:cNvSpPr>
          <p:nvPr>
            <p:ph sz="quarter" idx="18"/>
          </p:nvPr>
        </p:nvSpPr>
        <p:spPr/>
        <p:txBody>
          <a:bodyPr/>
          <a:lstStyle/>
          <a:p>
            <a:endParaRPr lang="en-US"/>
          </a:p>
        </p:txBody>
      </p:sp>
      <p:graphicFrame>
        <p:nvGraphicFramePr>
          <p:cNvPr id="9" name="ChartObject"/>
          <p:cNvGraphicFramePr>
            <a:graphicFrameLocks noGrp="1"/>
          </p:cNvGraphicFramePr>
          <p:nvPr>
            <p:ph sz="quarter" idx="15"/>
          </p:nvPr>
        </p:nvGraphicFramePr>
        <p:xfrm>
          <a:off x="467544" y="1556792"/>
          <a:ext cx="8207375" cy="32403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New Table"/>
          <p:cNvGraphicFramePr>
            <a:graphicFrameLocks noGrp="1"/>
          </p:cNvGraphicFramePr>
          <p:nvPr>
            <p:ph sz="quarter" idx="14"/>
          </p:nvPr>
        </p:nvGraphicFramePr>
        <p:xfrm>
          <a:off x="467544" y="4869160"/>
          <a:ext cx="8207376" cy="170688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1 svært lite betydning</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2</a:t>
                      </a:r>
                    </a:p>
                  </a:txBody>
                  <a:tcPr>
                    <a:lnL w="0"/>
                    <a:lnR w="0"/>
                    <a:lnT w="0"/>
                    <a:lnB w="0"/>
                  </a:tcPr>
                </a:tc>
              </a:tr>
              <a:tr h="0">
                <a:tc>
                  <a:txBody>
                    <a:bodyPr/>
                    <a:lstStyle/>
                    <a:p>
                      <a:pPr>
                        <a:defRPr sz="1000"/>
                      </a:pPr>
                      <a:r>
                        <a:rPr/>
                        <a:t>3</a:t>
                      </a:r>
                    </a:p>
                  </a:txBody>
                  <a:tcPr>
                    <a:lnL w="0"/>
                    <a:lnR w="0"/>
                    <a:lnT w="0"/>
                    <a:lnB w="0"/>
                  </a:tcPr>
                </a:tc>
                <a:tc>
                  <a:txBody>
                    <a:bodyPr/>
                    <a:lstStyle/>
                    <a:p>
                      <a:pPr>
                        <a:defRPr sz="1000"/>
                      </a:pPr>
                      <a:r>
                        <a:rPr/>
                        <a:t>3</a:t>
                      </a:r>
                    </a:p>
                  </a:txBody>
                  <a:tcPr>
                    <a:lnL w="0"/>
                    <a:lnR w="0"/>
                    <a:lnT w="0"/>
                    <a:lnB w="0"/>
                  </a:tcPr>
                </a:tc>
              </a:tr>
              <a:tr h="0">
                <a:tc>
                  <a:txBody>
                    <a:bodyPr/>
                    <a:lstStyle/>
                    <a:p>
                      <a:pPr>
                        <a:defRPr sz="1000"/>
                      </a:pPr>
                      <a:r>
                        <a:rPr/>
                        <a:t>4</a:t>
                      </a:r>
                    </a:p>
                  </a:txBody>
                  <a:tcPr>
                    <a:lnL w="0"/>
                    <a:lnR w="0"/>
                    <a:lnT w="0"/>
                    <a:lnB w="0"/>
                  </a:tcPr>
                </a:tc>
                <a:tc>
                  <a:txBody>
                    <a:bodyPr/>
                    <a:lstStyle/>
                    <a:p>
                      <a:pPr>
                        <a:defRPr sz="1000"/>
                      </a:pPr>
                      <a:r>
                        <a:rPr/>
                        <a:t>4</a:t>
                      </a:r>
                    </a:p>
                  </a:txBody>
                  <a:tcPr>
                    <a:lnL w="0"/>
                    <a:lnR w="0"/>
                    <a:lnT w="0"/>
                    <a:lnB w="0"/>
                  </a:tcPr>
                </a:tc>
              </a:tr>
              <a:tr h="0">
                <a:tc>
                  <a:txBody>
                    <a:bodyPr/>
                    <a:lstStyle/>
                    <a:p>
                      <a:pPr>
                        <a:defRPr sz="1000"/>
                      </a:pPr>
                      <a:r>
                        <a:rPr/>
                        <a:t>5</a:t>
                      </a:r>
                    </a:p>
                  </a:txBody>
                  <a:tcPr>
                    <a:lnL w="0"/>
                    <a:lnR w="0"/>
                    <a:lnT w="0"/>
                    <a:lnB w="0"/>
                  </a:tcPr>
                </a:tc>
                <a:tc>
                  <a:txBody>
                    <a:bodyPr/>
                    <a:lstStyle/>
                    <a:p>
                      <a:pPr>
                        <a:defRPr sz="1000"/>
                      </a:pPr>
                      <a:r>
                        <a:rPr/>
                        <a:t>5</a:t>
                      </a:r>
                    </a:p>
                  </a:txBody>
                  <a:tcPr>
                    <a:lnL w="0"/>
                    <a:lnR w="0"/>
                    <a:lnT w="0"/>
                    <a:lnB w="0"/>
                  </a:tcPr>
                </a:tc>
              </a:tr>
              <a:tr h="0">
                <a:tc>
                  <a:txBody>
                    <a:bodyPr/>
                    <a:lstStyle/>
                    <a:p>
                      <a:pPr>
                        <a:defRPr sz="1000"/>
                      </a:pPr>
                      <a:r>
                        <a:rPr/>
                        <a:t>6</a:t>
                      </a:r>
                    </a:p>
                  </a:txBody>
                  <a:tcPr>
                    <a:lnL w="0"/>
                    <a:lnR w="0"/>
                    <a:lnT w="0"/>
                    <a:lnB w="0"/>
                  </a:tcPr>
                </a:tc>
                <a:tc>
                  <a:txBody>
                    <a:bodyPr/>
                    <a:lstStyle/>
                    <a:p>
                      <a:pPr>
                        <a:defRPr sz="1000"/>
                      </a:pPr>
                      <a:r>
                        <a:rPr/>
                        <a:t>6 svært stor betydning</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59. I hvilken grad har manglende tilrettelegging betydning&lt;br /&gt; for at du vurderer å slutte å jobbe eller redusere stillingsprosenten din?</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95072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 svært lite betydning</a:t>
                      </a:r>
                    </a:p>
                  </a:txBody>
                  <a:tcPr>
                    <a:lnL w="0"/>
                    <a:lnR w="0"/>
                    <a:lnT w="12700">
                      <a:solidFill>
                        <a:srgbClr val="B4B4B4"/>
                      </a:solidFill>
                    </a:lnT>
                    <a:lnB w="0"/>
                  </a:tcPr>
                </a:tc>
                <a:tc>
                  <a:txBody>
                    <a:bodyPr/>
                    <a:lstStyle/>
                    <a:p>
                      <a:pPr>
                        <a:defRPr sz="1000"/>
                      </a:pPr>
                      <a:r>
                        <a:rPr/>
                        <a:t>41,2%</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11,8%</a:t>
                      </a:r>
                    </a:p>
                  </a:txBody>
                  <a:tcPr>
                    <a:lnL w="0"/>
                    <a:lnR w="0"/>
                    <a:lnT w="0"/>
                    <a:lnB w="0"/>
                  </a:tcPr>
                </a:tc>
              </a:tr>
              <a:tr h="0">
                <a:tc>
                  <a:txBody>
                    <a:bodyPr/>
                    <a:lstStyle/>
                    <a:p>
                      <a:pPr>
                        <a:defRPr sz="1000"/>
                      </a:pPr>
                      <a:r>
                        <a:rPr/>
                        <a:t>3</a:t>
                      </a:r>
                    </a:p>
                  </a:txBody>
                  <a:tcPr>
                    <a:lnL w="0"/>
                    <a:lnR w="0"/>
                    <a:lnT w="0"/>
                    <a:lnB w="0"/>
                  </a:tcPr>
                </a:tc>
                <a:tc>
                  <a:txBody>
                    <a:bodyPr/>
                    <a:lstStyle/>
                    <a:p>
                      <a:pPr>
                        <a:defRPr sz="1000"/>
                      </a:pPr>
                      <a:r>
                        <a:rPr/>
                        <a:t>11,8%</a:t>
                      </a:r>
                    </a:p>
                  </a:txBody>
                  <a:tcPr>
                    <a:lnL w="0"/>
                    <a:lnR w="0"/>
                    <a:lnT w="0"/>
                    <a:lnB w="0"/>
                  </a:tcPr>
                </a:tc>
              </a:tr>
              <a:tr h="0">
                <a:tc>
                  <a:txBody>
                    <a:bodyPr/>
                    <a:lstStyle/>
                    <a:p>
                      <a:pPr>
                        <a:defRPr sz="1000"/>
                      </a:pPr>
                      <a:r>
                        <a:rPr/>
                        <a:t>4</a:t>
                      </a:r>
                    </a:p>
                  </a:txBody>
                  <a:tcPr>
                    <a:lnL w="0"/>
                    <a:lnR w="0"/>
                    <a:lnT w="0"/>
                    <a:lnB w="0"/>
                  </a:tcPr>
                </a:tc>
                <a:tc>
                  <a:txBody>
                    <a:bodyPr/>
                    <a:lstStyle/>
                    <a:p>
                      <a:pPr>
                        <a:defRPr sz="1000"/>
                      </a:pPr>
                      <a:r>
                        <a:rPr/>
                        <a:t>17,6%</a:t>
                      </a:r>
                    </a:p>
                  </a:txBody>
                  <a:tcPr>
                    <a:lnL w="0"/>
                    <a:lnR w="0"/>
                    <a:lnT w="0"/>
                    <a:lnB w="0"/>
                  </a:tcPr>
                </a:tc>
              </a:tr>
              <a:tr h="0">
                <a:tc>
                  <a:txBody>
                    <a:bodyPr/>
                    <a:lstStyle/>
                    <a:p>
                      <a:pPr>
                        <a:defRPr sz="1000"/>
                      </a:pPr>
                      <a:r>
                        <a:rPr/>
                        <a:t>5</a:t>
                      </a:r>
                    </a:p>
                  </a:txBody>
                  <a:tcPr>
                    <a:lnL w="0"/>
                    <a:lnR w="0"/>
                    <a:lnT w="0"/>
                    <a:lnB w="0"/>
                  </a:tcPr>
                </a:tc>
                <a:tc>
                  <a:txBody>
                    <a:bodyPr/>
                    <a:lstStyle/>
                    <a:p>
                      <a:pPr>
                        <a:defRPr sz="1000"/>
                      </a:pPr>
                      <a:r>
                        <a:rPr/>
                        <a:t>0,0%</a:t>
                      </a:r>
                    </a:p>
                  </a:txBody>
                  <a:tcPr>
                    <a:lnL w="0"/>
                    <a:lnR w="0"/>
                    <a:lnT w="0"/>
                    <a:lnB w="0"/>
                  </a:tcPr>
                </a:tc>
              </a:tr>
              <a:tr h="0">
                <a:tc>
                  <a:txBody>
                    <a:bodyPr/>
                    <a:lstStyle/>
                    <a:p>
                      <a:pPr>
                        <a:defRPr sz="1000"/>
                      </a:pPr>
                      <a:r>
                        <a:rPr/>
                        <a:t>6 svært stor betydning</a:t>
                      </a:r>
                    </a:p>
                  </a:txBody>
                  <a:tcPr>
                    <a:lnL w="0"/>
                    <a:lnR w="0"/>
                    <a:lnT w="0"/>
                    <a:lnB w="12700">
                      <a:solidFill>
                        <a:srgbClr val="B4B4B4"/>
                      </a:solidFill>
                    </a:lnB>
                  </a:tcPr>
                </a:tc>
                <a:tc>
                  <a:txBody>
                    <a:bodyPr/>
                    <a:lstStyle/>
                    <a:p>
                      <a:pPr>
                        <a:defRPr sz="1000"/>
                      </a:pPr>
                      <a:r>
                        <a:rPr/>
                        <a:t>17,6%</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17</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60. Hvor mange år siden er det du sluttet å jobbe?</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121920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Under 1 år</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1-2 år</a:t>
                      </a:r>
                    </a:p>
                  </a:txBody>
                  <a:tcPr>
                    <a:lnL w="0"/>
                    <a:lnR w="0"/>
                    <a:lnT w="0"/>
                    <a:lnB w="0"/>
                  </a:tcPr>
                </a:tc>
              </a:tr>
              <a:tr h="0">
                <a:tc>
                  <a:txBody>
                    <a:bodyPr/>
                    <a:lstStyle/>
                    <a:p>
                      <a:pPr>
                        <a:defRPr sz="1000"/>
                      </a:pPr>
                      <a:r>
                        <a:rPr/>
                        <a:t>3</a:t>
                      </a:r>
                    </a:p>
                  </a:txBody>
                  <a:tcPr>
                    <a:lnL w="0"/>
                    <a:lnR w="0"/>
                    <a:lnT w="0"/>
                    <a:lnB w="0"/>
                  </a:tcPr>
                </a:tc>
                <a:tc>
                  <a:txBody>
                    <a:bodyPr/>
                    <a:lstStyle/>
                    <a:p>
                      <a:pPr>
                        <a:defRPr sz="1000"/>
                      </a:pPr>
                      <a:r>
                        <a:rPr/>
                        <a:t>3-5 år</a:t>
                      </a:r>
                    </a:p>
                  </a:txBody>
                  <a:tcPr>
                    <a:lnL w="0"/>
                    <a:lnR w="0"/>
                    <a:lnT w="0"/>
                    <a:lnB w="0"/>
                  </a:tcPr>
                </a:tc>
              </a:tr>
              <a:tr h="0">
                <a:tc>
                  <a:txBody>
                    <a:bodyPr/>
                    <a:lstStyle/>
                    <a:p>
                      <a:pPr>
                        <a:defRPr sz="1000"/>
                      </a:pPr>
                      <a:r>
                        <a:rPr/>
                        <a:t>4</a:t>
                      </a:r>
                    </a:p>
                  </a:txBody>
                  <a:tcPr>
                    <a:lnL w="0"/>
                    <a:lnR w="0"/>
                    <a:lnT w="0"/>
                    <a:lnB w="0"/>
                  </a:tcPr>
                </a:tc>
                <a:tc>
                  <a:txBody>
                    <a:bodyPr/>
                    <a:lstStyle/>
                    <a:p>
                      <a:pPr>
                        <a:defRPr sz="1000"/>
                      </a:pPr>
                      <a:r>
                        <a:rPr/>
                        <a:t>Mer enn 5 år</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60. Hvor mange år siden er det du sluttet å jobbe?</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5" cy="640080"/>
        </p:xfrm>
        <a:graphic>
          <a:graphicData uri="http://schemas.openxmlformats.org/drawingml/2006/table">
            <a:tbl>
              <a:tblPr bandRow="1">
                <a:tableStyleId>{5C22544A-7EE6-4342-B048-85BDC9FD1C3A}</a:tableStyleId>
              </a:tblPr>
              <a:tblGrid>
                <a:gridCol w="1641475"/>
                <a:gridCol w="1641475"/>
                <a:gridCol w="1641475"/>
                <a:gridCol w="1641475"/>
                <a:gridCol w="1641475"/>
              </a:tblGrid>
              <a:tr h="0">
                <a:tc>
                  <a:txBody>
                    <a:bodyPr/>
                    <a:lstStyle/>
                    <a:p>
                      <a:pPr>
                        <a:defRPr sz="1000"/>
                      </a:pPr>
                      <a:r>
                        <a:rPr b="1"/>
                        <a:t>Spørsmål</a:t>
                      </a:r>
                    </a:p>
                  </a:txBody>
                  <a:tcPr>
                    <a:lnL w="0"/>
                    <a:lnR w="0"/>
                    <a:lnT w="0"/>
                    <a:lnB w="12700">
                      <a:solidFill>
                        <a:srgbClr val="B4B4B4"/>
                      </a:solidFill>
                    </a:lnB>
                    <a:solidFill>
                      <a:prstClr val="black">
                        <a:lumOff val="100000"/>
                        <a:lumOff val="100000"/>
                      </a:prstClr>
                    </a:solidFill>
                  </a:tcPr>
                </a:tc>
                <a:tc>
                  <a:txBody>
                    <a:bodyPr/>
                    <a:lstStyle/>
                    <a:p>
                      <a:pPr>
                        <a:defRPr sz="1000"/>
                      </a:pPr>
                      <a:r>
                        <a:rPr b="1"/>
                        <a:t>N</a:t>
                      </a:r>
                    </a:p>
                  </a:txBody>
                  <a:tcPr>
                    <a:lnL w="0"/>
                    <a:lnR w="0"/>
                    <a:lnT w="0"/>
                    <a:lnB w="12700">
                      <a:solidFill>
                        <a:srgbClr val="B4B4B4"/>
                      </a:solidFill>
                    </a:lnB>
                    <a:solidFill>
                      <a:prstClr val="black">
                        <a:lumOff val="100000"/>
                        <a:lumOff val="100000"/>
                      </a:prstClr>
                    </a:solidFill>
                  </a:tcPr>
                </a:tc>
                <a:tc>
                  <a:txBody>
                    <a:bodyPr/>
                    <a:lstStyle/>
                    <a:p>
                      <a:pPr>
                        <a:defRPr sz="1000"/>
                      </a:pPr>
                      <a:r>
                        <a:rPr b="1"/>
                        <a:t>Gjennomsnitt</a:t>
                      </a:r>
                    </a:p>
                  </a:txBody>
                  <a:tcPr>
                    <a:lnL w="0"/>
                    <a:lnR w="0"/>
                    <a:lnT w="0"/>
                    <a:lnB w="12700">
                      <a:solidFill>
                        <a:srgbClr val="B4B4B4"/>
                      </a:solidFill>
                    </a:lnB>
                    <a:solidFill>
                      <a:prstClr val="black">
                        <a:lumOff val="100000"/>
                        <a:lumOff val="100000"/>
                      </a:prstClr>
                    </a:solidFill>
                  </a:tcPr>
                </a:tc>
                <a:tc>
                  <a:txBody>
                    <a:bodyPr/>
                    <a:lstStyle/>
                    <a:p>
                      <a:pPr>
                        <a:defRPr sz="1000"/>
                      </a:pPr>
                      <a:r>
                        <a:rPr b="1"/>
                        <a:t>Standardavvik</a:t>
                      </a:r>
                    </a:p>
                  </a:txBody>
                  <a:tcPr>
                    <a:lnL w="0"/>
                    <a:lnR w="0"/>
                    <a:lnT w="0"/>
                    <a:lnB w="12700">
                      <a:solidFill>
                        <a:srgbClr val="B4B4B4"/>
                      </a:solidFill>
                    </a:lnB>
                    <a:solidFill>
                      <a:prstClr val="black">
                        <a:lumOff val="100000"/>
                        <a:lumOff val="100000"/>
                      </a:prstClr>
                    </a:solidFill>
                  </a:tcPr>
                </a:tc>
                <a:tc>
                  <a:txBody>
                    <a:bodyPr/>
                    <a:lstStyle/>
                    <a:p>
                      <a:pPr>
                        <a:defRPr sz="1000"/>
                      </a:pPr>
                      <a:r>
                        <a:rPr b="1"/>
                        <a:t>Median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Hvor mange år siden er det du sluttet å jobbe?</a:t>
                      </a:r>
                    </a:p>
                  </a:txBody>
                  <a:tcPr>
                    <a:lnL w="0"/>
                    <a:lnR w="0"/>
                    <a:lnT w="12700">
                      <a:solidFill>
                        <a:srgbClr val="B4B4B4"/>
                      </a:solidFill>
                    </a:lnT>
                    <a:lnB w="0"/>
                  </a:tcPr>
                </a:tc>
                <a:tc>
                  <a:txBody>
                    <a:bodyPr/>
                    <a:lstStyle/>
                    <a:p>
                      <a:pPr>
                        <a:defRPr sz="1000"/>
                      </a:pPr>
                      <a:r>
                        <a:rPr/>
                        <a:t>37</a:t>
                      </a:r>
                    </a:p>
                  </a:txBody>
                  <a:tcPr>
                    <a:lnL w="0"/>
                    <a:lnR w="0"/>
                    <a:lnT w="12700">
                      <a:solidFill>
                        <a:srgbClr val="B4B4B4"/>
                      </a:solidFill>
                    </a:lnT>
                    <a:lnB w="0"/>
                  </a:tcPr>
                </a:tc>
                <a:tc>
                  <a:txBody>
                    <a:bodyPr/>
                    <a:lstStyle/>
                    <a:p>
                      <a:pPr>
                        <a:defRPr sz="1000"/>
                      </a:pPr>
                      <a:r>
                        <a:rPr/>
                        <a:t>2,97</a:t>
                      </a:r>
                    </a:p>
                  </a:txBody>
                  <a:tcPr>
                    <a:lnL w="0"/>
                    <a:lnR w="0"/>
                    <a:lnT w="12700">
                      <a:solidFill>
                        <a:srgbClr val="B4B4B4"/>
                      </a:solidFill>
                    </a:lnT>
                    <a:lnB w="0"/>
                  </a:tcPr>
                </a:tc>
                <a:tc>
                  <a:txBody>
                    <a:bodyPr/>
                    <a:lstStyle/>
                    <a:p>
                      <a:pPr>
                        <a:defRPr sz="1000"/>
                      </a:pPr>
                      <a:r>
                        <a:rPr/>
                        <a:t>1,20</a:t>
                      </a:r>
                    </a:p>
                  </a:txBody>
                  <a:tcPr>
                    <a:lnL w="0"/>
                    <a:lnR w="0"/>
                    <a:lnT w="12700">
                      <a:solidFill>
                        <a:srgbClr val="B4B4B4"/>
                      </a:solidFill>
                    </a:lnT>
                    <a:lnB w="0"/>
                  </a:tcPr>
                </a:tc>
                <a:tc>
                  <a:txBody>
                    <a:bodyPr/>
                    <a:lstStyle/>
                    <a:p>
                      <a:pPr>
                        <a:defRPr sz="1000"/>
                      </a:pPr>
                      <a:r>
                        <a:rPr/>
                        <a:t>4,00</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60. Hvor mange år siden er det du sluttet å jobbe?</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46304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Under 1 år</a:t>
                      </a:r>
                    </a:p>
                  </a:txBody>
                  <a:tcPr>
                    <a:lnL w="0"/>
                    <a:lnR w="0"/>
                    <a:lnT w="12700">
                      <a:solidFill>
                        <a:srgbClr val="B4B4B4"/>
                      </a:solidFill>
                    </a:lnT>
                    <a:lnB w="0"/>
                  </a:tcPr>
                </a:tc>
                <a:tc>
                  <a:txBody>
                    <a:bodyPr/>
                    <a:lstStyle/>
                    <a:p>
                      <a:pPr>
                        <a:defRPr sz="1000"/>
                      </a:pPr>
                      <a:r>
                        <a:rPr/>
                        <a:t>18,9%</a:t>
                      </a:r>
                    </a:p>
                  </a:txBody>
                  <a:tcPr>
                    <a:lnL w="0"/>
                    <a:lnR w="0"/>
                    <a:lnT w="12700">
                      <a:solidFill>
                        <a:srgbClr val="B4B4B4"/>
                      </a:solidFill>
                    </a:lnT>
                    <a:lnB w="0"/>
                  </a:tcPr>
                </a:tc>
              </a:tr>
              <a:tr h="0">
                <a:tc>
                  <a:txBody>
                    <a:bodyPr/>
                    <a:lstStyle/>
                    <a:p>
                      <a:pPr>
                        <a:defRPr sz="1000"/>
                      </a:pPr>
                      <a:r>
                        <a:rPr/>
                        <a:t>1-2 år</a:t>
                      </a:r>
                    </a:p>
                  </a:txBody>
                  <a:tcPr>
                    <a:lnL w="0"/>
                    <a:lnR w="0"/>
                    <a:lnT w="0"/>
                    <a:lnB w="0"/>
                  </a:tcPr>
                </a:tc>
                <a:tc>
                  <a:txBody>
                    <a:bodyPr/>
                    <a:lstStyle/>
                    <a:p>
                      <a:pPr>
                        <a:defRPr sz="1000"/>
                      </a:pPr>
                      <a:r>
                        <a:rPr/>
                        <a:t>16,2%</a:t>
                      </a:r>
                    </a:p>
                  </a:txBody>
                  <a:tcPr>
                    <a:lnL w="0"/>
                    <a:lnR w="0"/>
                    <a:lnT w="0"/>
                    <a:lnB w="0"/>
                  </a:tcPr>
                </a:tc>
              </a:tr>
              <a:tr h="0">
                <a:tc>
                  <a:txBody>
                    <a:bodyPr/>
                    <a:lstStyle/>
                    <a:p>
                      <a:pPr>
                        <a:defRPr sz="1000"/>
                      </a:pPr>
                      <a:r>
                        <a:rPr/>
                        <a:t>3-5 år</a:t>
                      </a:r>
                    </a:p>
                  </a:txBody>
                  <a:tcPr>
                    <a:lnL w="0"/>
                    <a:lnR w="0"/>
                    <a:lnT w="0"/>
                    <a:lnB w="0"/>
                  </a:tcPr>
                </a:tc>
                <a:tc>
                  <a:txBody>
                    <a:bodyPr/>
                    <a:lstStyle/>
                    <a:p>
                      <a:pPr>
                        <a:defRPr sz="1000"/>
                      </a:pPr>
                      <a:r>
                        <a:rPr/>
                        <a:t>13,5%</a:t>
                      </a:r>
                    </a:p>
                  </a:txBody>
                  <a:tcPr>
                    <a:lnL w="0"/>
                    <a:lnR w="0"/>
                    <a:lnT w="0"/>
                    <a:lnB w="0"/>
                  </a:tcPr>
                </a:tc>
              </a:tr>
              <a:tr h="0">
                <a:tc>
                  <a:txBody>
                    <a:bodyPr/>
                    <a:lstStyle/>
                    <a:p>
                      <a:pPr>
                        <a:defRPr sz="1000"/>
                      </a:pPr>
                      <a:r>
                        <a:rPr/>
                        <a:t>Mer enn 5 år</a:t>
                      </a:r>
                    </a:p>
                  </a:txBody>
                  <a:tcPr>
                    <a:lnL w="0"/>
                    <a:lnR w="0"/>
                    <a:lnT w="0"/>
                    <a:lnB w="12700">
                      <a:solidFill>
                        <a:srgbClr val="B4B4B4"/>
                      </a:solidFill>
                    </a:lnB>
                  </a:tcPr>
                </a:tc>
                <a:tc>
                  <a:txBody>
                    <a:bodyPr/>
                    <a:lstStyle/>
                    <a:p>
                      <a:pPr>
                        <a:defRPr sz="1000"/>
                      </a:pPr>
                      <a:r>
                        <a:rPr/>
                        <a:t>51,4%</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37</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61. Ønsker du deg tilbake til arbeidslivet?</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73152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Ja </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Nei</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5. Er du i arbeid i dag?</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97536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Ja </a:t>
                      </a:r>
                    </a:p>
                  </a:txBody>
                  <a:tcPr>
                    <a:lnL w="0"/>
                    <a:lnR w="0"/>
                    <a:lnT w="12700">
                      <a:solidFill>
                        <a:srgbClr val="B4B4B4"/>
                      </a:solidFill>
                    </a:lnT>
                    <a:lnB w="0"/>
                  </a:tcPr>
                </a:tc>
                <a:tc>
                  <a:txBody>
                    <a:bodyPr/>
                    <a:lstStyle/>
                    <a:p>
                      <a:pPr>
                        <a:defRPr sz="1000"/>
                      </a:pPr>
                      <a:r>
                        <a:rPr/>
                        <a:t>60,8%</a:t>
                      </a:r>
                    </a:p>
                  </a:txBody>
                  <a:tcPr>
                    <a:lnL w="0"/>
                    <a:lnR w="0"/>
                    <a:lnT w="12700">
                      <a:solidFill>
                        <a:srgbClr val="B4B4B4"/>
                      </a:solidFill>
                    </a:lnT>
                    <a:lnB w="0"/>
                  </a:tcPr>
                </a:tc>
              </a:tr>
              <a:tr h="0">
                <a:tc>
                  <a:txBody>
                    <a:bodyPr/>
                    <a:lstStyle/>
                    <a:p>
                      <a:pPr>
                        <a:defRPr sz="1000"/>
                      </a:pPr>
                      <a:r>
                        <a:rPr/>
                        <a:t>Nei</a:t>
                      </a:r>
                    </a:p>
                  </a:txBody>
                  <a:tcPr>
                    <a:lnL w="0"/>
                    <a:lnR w="0"/>
                    <a:lnT w="0"/>
                    <a:lnB w="12700">
                      <a:solidFill>
                        <a:srgbClr val="B4B4B4"/>
                      </a:solidFill>
                    </a:lnB>
                  </a:tcPr>
                </a:tc>
                <a:tc>
                  <a:txBody>
                    <a:bodyPr/>
                    <a:lstStyle/>
                    <a:p>
                      <a:pPr>
                        <a:defRPr sz="1000"/>
                      </a:pPr>
                      <a:r>
                        <a:rPr/>
                        <a:t>39,2%</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130</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61. Ønsker du deg tilbake til arbeidslivet?</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97536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Antall</a:t>
                      </a:r>
                    </a:p>
                  </a:txBody>
                  <a:tcPr>
                    <a:lnL w="0"/>
                    <a:lnR w="0"/>
                    <a:lnT w="0"/>
                    <a:lnB w="12700">
                      <a:solidFill>
                        <a:srgbClr val="B4B4B4"/>
                      </a:solidFill>
                    </a:lnB>
                    <a:solidFill>
                      <a:prstClr val="black">
                        <a:lumOff val="100000"/>
                        <a:lumOff val="100000"/>
                      </a:prstClr>
                    </a:solidFill>
                  </a:tcPr>
                </a:tc>
              </a:tr>
              <a:tr h="0">
                <a:tc>
                  <a:txBody>
                    <a:bodyPr/>
                    <a:lstStyle/>
                    <a:p>
                      <a:pPr>
                        <a:defRPr sz="1000"/>
                      </a:pPr>
                      <a:r>
                        <a:rPr/>
                        <a:t>Ja </a:t>
                      </a:r>
                    </a:p>
                  </a:txBody>
                  <a:tcPr>
                    <a:lnL w="0"/>
                    <a:lnR w="0"/>
                    <a:lnT w="12700">
                      <a:solidFill>
                        <a:srgbClr val="B4B4B4"/>
                      </a:solidFill>
                    </a:lnT>
                    <a:lnB w="0"/>
                  </a:tcPr>
                </a:tc>
                <a:tc>
                  <a:txBody>
                    <a:bodyPr/>
                    <a:lstStyle/>
                    <a:p>
                      <a:pPr>
                        <a:defRPr sz="1000"/>
                      </a:pPr>
                      <a:r>
                        <a:rPr/>
                        <a:t>24</a:t>
                      </a:r>
                    </a:p>
                  </a:txBody>
                  <a:tcPr>
                    <a:lnL w="0"/>
                    <a:lnR w="0"/>
                    <a:lnT w="12700">
                      <a:solidFill>
                        <a:srgbClr val="B4B4B4"/>
                      </a:solidFill>
                    </a:lnT>
                    <a:lnB w="0"/>
                  </a:tcPr>
                </a:tc>
              </a:tr>
              <a:tr h="0">
                <a:tc>
                  <a:txBody>
                    <a:bodyPr/>
                    <a:lstStyle/>
                    <a:p>
                      <a:pPr>
                        <a:defRPr sz="1000"/>
                      </a:pPr>
                      <a:r>
                        <a:rPr/>
                        <a:t>Nei</a:t>
                      </a:r>
                    </a:p>
                  </a:txBody>
                  <a:tcPr>
                    <a:lnL w="0"/>
                    <a:lnR w="0"/>
                    <a:lnT w="0"/>
                    <a:lnB w="12700">
                      <a:solidFill>
                        <a:srgbClr val="B4B4B4"/>
                      </a:solidFill>
                    </a:lnB>
                  </a:tcPr>
                </a:tc>
                <a:tc>
                  <a:txBody>
                    <a:bodyPr/>
                    <a:lstStyle/>
                    <a:p>
                      <a:pPr>
                        <a:defRPr sz="1000"/>
                      </a:pPr>
                      <a:r>
                        <a:rPr/>
                        <a:t>13</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37</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62. Hva vil du si er det viktigste som skal til &lt;br /&gt; for at du kan delta i arbeidslivet?</a:t>
            </a:r>
          </a:p>
        </p:txBody>
      </p:sp>
      <p:sp>
        <p:nvSpPr>
          <p:cNvPr id="4" name="PCont"/>
          <p:cNvSpPr>
            <a:spLocks noGrp="1"/>
          </p:cNvSpPr>
          <p:nvPr>
            <p:ph sz="quarter" idx="15"/>
          </p:nvPr>
        </p:nvSpPr>
        <p:spPr/>
        <p:txBody>
          <a:bodyPr/>
          <a:lstStyle/>
          <a:p>
            <a:endParaRPr lang="en-US"/>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New Table"/>
          <p:cNvGraphicFramePr>
            <a:graphicFrameLocks noGrp="1"/>
          </p:cNvGraphicFramePr>
          <p:nvPr>
            <p:ph sz="quarter" idx="14"/>
          </p:nvPr>
        </p:nvGraphicFramePr>
        <p:xfrm>
          <a:off x="467544" y="836713"/>
          <a:ext cx="8207375" cy="5821680"/>
        </p:xfrm>
        <a:graphic>
          <a:graphicData uri="http://schemas.openxmlformats.org/drawingml/2006/table">
            <a:tbl>
              <a:tblPr>
                <a:tableStyleId>{5C22544A-7EE6-4342-B048-85BDC9FD1C3A}</a:tableStyleId>
              </a:tblPr>
              <a:tblGrid>
                <a:gridCol w="8207375"/>
              </a:tblGrid>
              <a:tr h="0">
                <a:tc>
                  <a:txBody>
                    <a:bodyPr/>
                    <a:lstStyle/>
                    <a:p>
                      <a:pPr>
                        <a:defRPr sz="1000"/>
                      </a:pPr>
                      <a:r>
                        <a:rPr sz="1000"/>
                        <a:t>Fleksibilitet på arbeidsplassen fordi dagsformen varierer veldig</a:t>
                      </a:r>
                    </a:p>
                  </a:txBody>
                  <a:tcPr>
                    <a:lnL w="0"/>
                    <a:lnR w="0"/>
                    <a:solidFill>
                      <a:prstClr val="black">
                        <a:lumOff val="100000"/>
                        <a:lumOff val="100000"/>
                      </a:prstClr>
                    </a:solidFill>
                  </a:tcPr>
                </a:tc>
              </a:tr>
              <a:tr h="0">
                <a:tc>
                  <a:txBody>
                    <a:bodyPr/>
                    <a:lstStyle/>
                    <a:p>
                      <a:pPr>
                        <a:defRPr sz="1000"/>
                      </a:pPr>
                      <a:r>
                        <a:rPr sz="1000"/>
                        <a:t>Støtte til transport,</a:t>
                      </a:r>
                    </a:p>
                    <a:p>
                      <a:endParaRPr sz="1000"/>
                    </a:p>
                    <a:p>
                      <a:r>
                        <a:rPr sz="1000"/>
                        <a:t>Frihed fleksibilitet i forhold til arbejdstid</a:t>
                      </a:r>
                    </a:p>
                    <a:p>
                      <a:r>
                        <a:rPr sz="1000"/>
                        <a:t>Har altid haft gode forhold til arbejdsgivere og ringe forhold til kommunen.</a:t>
                      </a:r>
                    </a:p>
                    <a:p>
                      <a:r>
                        <a:rPr sz="1000"/>
                        <a:t>Frihed dækker i lige så høj grad over inklusion og deltagelse som det dækker over eksklusion/fritagelse. Behovet for inklusion og deltagelse er nok endda større.</a:t>
                      </a:r>
                    </a:p>
                  </a:txBody>
                  <a:tcPr>
                    <a:lnL w="0"/>
                    <a:lnR w="0"/>
                    <a:solidFill>
                      <a:prstClr val="black">
                        <a:lumOff val="100000"/>
                        <a:lumOff val="100000"/>
                      </a:prstClr>
                    </a:solidFill>
                  </a:tcPr>
                </a:tc>
              </a:tr>
              <a:tr h="0">
                <a:tc>
                  <a:txBody>
                    <a:bodyPr/>
                    <a:lstStyle/>
                    <a:p>
                      <a:pPr>
                        <a:defRPr sz="1000"/>
                      </a:pPr>
                      <a:r>
                        <a:rPr sz="1000"/>
                        <a:t>Tilrettelegging av arb.plassen, kontoret.  Få ha med assistent på jobb.</a:t>
                      </a:r>
                    </a:p>
                  </a:txBody>
                  <a:tcPr>
                    <a:lnL w="0"/>
                    <a:lnR w="0"/>
                    <a:solidFill>
                      <a:prstClr val="black">
                        <a:lumOff val="100000"/>
                        <a:lumOff val="100000"/>
                      </a:prstClr>
                    </a:solidFill>
                  </a:tcPr>
                </a:tc>
              </a:tr>
              <a:tr h="0">
                <a:tc>
                  <a:txBody>
                    <a:bodyPr/>
                    <a:lstStyle/>
                    <a:p>
                      <a:pPr>
                        <a:defRPr sz="1000"/>
                      </a:pPr>
                      <a:r>
                        <a:rPr sz="1000"/>
                        <a:t>Beskriv kort her</a:t>
                      </a:r>
                    </a:p>
                  </a:txBody>
                  <a:tcPr>
                    <a:lnL w="0"/>
                    <a:lnR w="0"/>
                    <a:solidFill>
                      <a:prstClr val="black">
                        <a:lumOff val="100000"/>
                        <a:lumOff val="100000"/>
                      </a:prstClr>
                    </a:solidFill>
                  </a:tcPr>
                </a:tc>
              </a:tr>
              <a:tr h="0">
                <a:tc>
                  <a:txBody>
                    <a:bodyPr/>
                    <a:lstStyle/>
                    <a:p>
                      <a:pPr>
                        <a:defRPr sz="1000"/>
                      </a:pPr>
                      <a:r>
                        <a:rPr sz="1000"/>
                        <a:t>Tilrettelegging og at jeg har litt mulighet for å bestemme arbeidstiden selv avhengig av formen. At noen dager er lenge og noen kortere. Mer forståelse.</a:t>
                      </a:r>
                    </a:p>
                  </a:txBody>
                  <a:tcPr>
                    <a:lnL w="0"/>
                    <a:lnR w="0"/>
                    <a:solidFill>
                      <a:prstClr val="black">
                        <a:lumOff val="100000"/>
                        <a:lumOff val="100000"/>
                      </a:prstClr>
                    </a:solidFill>
                  </a:tcPr>
                </a:tc>
              </a:tr>
              <a:tr h="0">
                <a:tc>
                  <a:txBody>
                    <a:bodyPr/>
                    <a:lstStyle/>
                    <a:p>
                      <a:pPr>
                        <a:defRPr sz="1000"/>
                      </a:pPr>
                      <a:r>
                        <a:rPr sz="1000"/>
                        <a:t>At jeg får medisiner som reduserer smertene og spasmene mine. Så langt har jeg prøvd ut tre forskjellige smertestillende uten effekt. Jeg trenger også mer spasmedempende medisiner, eller andre spasmedempende medisiner.</a:t>
                      </a:r>
                    </a:p>
                  </a:txBody>
                  <a:tcPr>
                    <a:lnL w="0"/>
                    <a:lnR w="0"/>
                    <a:solidFill>
                      <a:prstClr val="black">
                        <a:lumOff val="100000"/>
                        <a:lumOff val="100000"/>
                      </a:prstClr>
                    </a:solidFill>
                  </a:tcPr>
                </a:tc>
              </a:tr>
              <a:tr h="0">
                <a:tc>
                  <a:txBody>
                    <a:bodyPr/>
                    <a:lstStyle/>
                    <a:p>
                      <a:pPr>
                        <a:defRPr sz="1000"/>
                      </a:pPr>
                      <a:r>
                        <a:rPr sz="1000"/>
                        <a:t>Godt tilrettelagt arbeidsplass</a:t>
                      </a:r>
                    </a:p>
                  </a:txBody>
                  <a:tcPr>
                    <a:lnL w="0"/>
                    <a:lnR w="0"/>
                    <a:solidFill>
                      <a:prstClr val="black">
                        <a:lumOff val="100000"/>
                        <a:lumOff val="100000"/>
                      </a:prstClr>
                    </a:solidFill>
                  </a:tcPr>
                </a:tc>
              </a:tr>
              <a:tr h="0">
                <a:tc>
                  <a:txBody>
                    <a:bodyPr/>
                    <a:lstStyle/>
                    <a:p>
                      <a:pPr>
                        <a:defRPr sz="1000"/>
                      </a:pPr>
                      <a:r>
                        <a:rPr sz="1000"/>
                        <a:t>At arbeidsgivere ser at min kompetanse kan brukes til tross for mine funksjonsnedsettelser. CP diagnosen er nok til dels et hinder i forhold til kategorisering. Tiltak fra NAV har vist seg å være hinder dersom jeg ikke har hatt regien selv.</a:t>
                      </a:r>
                    </a:p>
                  </a:txBody>
                  <a:tcPr>
                    <a:lnL w="0"/>
                    <a:lnR w="0"/>
                    <a:solidFill>
                      <a:prstClr val="black">
                        <a:lumOff val="100000"/>
                        <a:lumOff val="100000"/>
                      </a:prstClr>
                    </a:solidFill>
                  </a:tcPr>
                </a:tc>
              </a:tr>
              <a:tr h="0">
                <a:tc>
                  <a:txBody>
                    <a:bodyPr/>
                    <a:lstStyle/>
                    <a:p>
                      <a:pPr>
                        <a:defRPr sz="1000"/>
                      </a:pPr>
                      <a:r>
                        <a:rPr sz="1000"/>
                        <a:t>Det er umulig å tilrettelegge arbeid til meg slik at jeg kan jobbe.</a:t>
                      </a:r>
                    </a:p>
                  </a:txBody>
                  <a:tcPr>
                    <a:lnL w="0"/>
                    <a:lnR w="0"/>
                    <a:solidFill>
                      <a:prstClr val="black">
                        <a:lumOff val="100000"/>
                        <a:lumOff val="100000"/>
                      </a:prstClr>
                    </a:solidFill>
                  </a:tcPr>
                </a:tc>
              </a:tr>
              <a:tr h="0">
                <a:tc>
                  <a:txBody>
                    <a:bodyPr/>
                    <a:lstStyle/>
                    <a:p>
                      <a:pPr>
                        <a:defRPr sz="1000"/>
                      </a:pPr>
                      <a:r>
                        <a:rPr sz="1000"/>
                        <a:t>Bedring av helsetilstanden. </a:t>
                      </a:r>
                    </a:p>
                    <a:p>
                      <a:endParaRPr sz="1000"/>
                    </a:p>
                    <a:p>
                      <a:r>
                        <a:rPr sz="1000"/>
                        <a:t>Mulighet for en fleksibel deltidsjobb med mulighet for arbeid i tråd med dagsform.</a:t>
                      </a:r>
                    </a:p>
                  </a:txBody>
                  <a:tcPr>
                    <a:lnL w="0"/>
                    <a:lnR w="0"/>
                    <a:solidFill>
                      <a:prstClr val="black">
                        <a:lumOff val="100000"/>
                        <a:lumOff val="100000"/>
                      </a:prstClr>
                    </a:solidFill>
                  </a:tcPr>
                </a:tc>
              </a:tr>
              <a:tr h="0">
                <a:tc>
                  <a:txBody>
                    <a:bodyPr/>
                    <a:lstStyle/>
                    <a:p>
                      <a:pPr>
                        <a:defRPr sz="1000"/>
                      </a:pPr>
                      <a:r>
                        <a:rPr sz="1000"/>
                        <a:t>Få bedre helse, men kroppen vil ikke.</a:t>
                      </a:r>
                    </a:p>
                  </a:txBody>
                  <a:tcPr>
                    <a:lnL w="0"/>
                    <a:lnR w="0"/>
                    <a:solidFill>
                      <a:prstClr val="black">
                        <a:lumOff val="100000"/>
                        <a:lumOff val="100000"/>
                      </a:prstClr>
                    </a:solidFill>
                  </a:tcPr>
                </a:tc>
              </a:tr>
              <a:tr h="0">
                <a:tc>
                  <a:txBody>
                    <a:bodyPr/>
                    <a:lstStyle/>
                    <a:p>
                      <a:pPr>
                        <a:defRPr sz="1000"/>
                      </a:pPr>
                      <a:r>
                        <a:rPr sz="1000"/>
                        <a:t>Beskriv kort her</a:t>
                      </a:r>
                    </a:p>
                  </a:txBody>
                  <a:tcPr>
                    <a:lnL w="0"/>
                    <a:lnR w="0"/>
                    <a:solidFill>
                      <a:prstClr val="black">
                        <a:lumOff val="100000"/>
                        <a:lumOff val="100000"/>
                      </a:prstClr>
                    </a:solidFill>
                  </a:tcPr>
                </a:tc>
              </a:tr>
              <a:tr h="0">
                <a:tc>
                  <a:txBody>
                    <a:bodyPr/>
                    <a:lstStyle/>
                    <a:p>
                      <a:pPr>
                        <a:defRPr sz="1000"/>
                      </a:pPr>
                      <a:r>
                        <a:rPr sz="1000"/>
                        <a:t>Beskriv kort herTilrettelegging av arb.plass og godt sammarbeid med arb. giver og nav.</a:t>
                      </a:r>
                    </a:p>
                  </a:txBody>
                  <a:tcPr>
                    <a:lnL w="0"/>
                    <a:lnR w="0"/>
                    <a:solidFill>
                      <a:prstClr val="black">
                        <a:lumOff val="100000"/>
                        <a:lumOff val="100000"/>
                      </a:prstClr>
                    </a:solidFill>
                  </a:tcPr>
                </a:tc>
              </a:tr>
              <a:tr h="0">
                <a:tc>
                  <a:txBody>
                    <a:bodyPr/>
                    <a:lstStyle/>
                    <a:p>
                      <a:pPr>
                        <a:defRPr sz="1000"/>
                      </a:pPr>
                      <a:r>
                        <a:rPr sz="1000"/>
                        <a:t>Beskriv kort her eg må ha med assisent heile tid privat og arbeid og eg kan gjera lette kontorarbeid med tulegging på forhand</a:t>
                      </a:r>
                    </a:p>
                  </a:txBody>
                  <a:tcPr>
                    <a:lnL w="0"/>
                    <a:lnR w="0"/>
                    <a:solidFill>
                      <a:prstClr val="black">
                        <a:lumOff val="100000"/>
                        <a:lumOff val="100000"/>
                      </a:prstClr>
                    </a:solidFill>
                  </a:tcPr>
                </a:tc>
              </a:tr>
              <a:tr h="0">
                <a:tc>
                  <a:txBody>
                    <a:bodyPr/>
                    <a:lstStyle/>
                    <a:p>
                      <a:pPr>
                        <a:defRPr sz="1000"/>
                      </a:pPr>
                      <a:r>
                        <a:rPr sz="1000"/>
                        <a:t>Beskriv kort her</a:t>
                      </a:r>
                    </a:p>
                  </a:txBody>
                  <a:tcPr>
                    <a:lnL w="0"/>
                    <a:lnR w="0"/>
                    <a:solidFill>
                      <a:prstClr val="black">
                        <a:lumOff val="100000"/>
                        <a:lumOff val="100000"/>
                      </a:prstClr>
                    </a:solidFill>
                  </a:tcPr>
                </a:tc>
              </a:tr>
              <a:tr h="0">
                <a:tc>
                  <a:txBody>
                    <a:bodyPr/>
                    <a:lstStyle/>
                    <a:p>
                      <a:pPr>
                        <a:defRPr sz="1000"/>
                      </a:pPr>
                      <a:r>
                        <a:rPr sz="1000"/>
                        <a:t>høyere utdannelse</a:t>
                      </a:r>
                    </a:p>
                  </a:txBody>
                  <a:tcPr>
                    <a:lnL w="0"/>
                    <a:lnR w="0"/>
                    <a:solidFill>
                      <a:prstClr val="black">
                        <a:lumOff val="100000"/>
                        <a:lumOff val="100000"/>
                      </a:prstClr>
                    </a:solidFill>
                  </a:tcPr>
                </a:tc>
              </a:tr>
            </a:tbl>
          </a:graphicData>
        </a:graphic>
      </p:graphicFrame>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62. Hva vil du si er det viktigste som skal til &lt;br /&gt; for at du kan delta i arbeidslivet?</a:t>
            </a:r>
          </a:p>
        </p:txBody>
      </p:sp>
      <p:sp>
        <p:nvSpPr>
          <p:cNvPr id="4" name="PCont"/>
          <p:cNvSpPr>
            <a:spLocks noGrp="1"/>
          </p:cNvSpPr>
          <p:nvPr>
            <p:ph sz="quarter" idx="15"/>
          </p:nvPr>
        </p:nvSpPr>
        <p:spPr/>
        <p:txBody>
          <a:bodyPr/>
          <a:lstStyle/>
          <a:p>
            <a:endParaRPr lang="en-US"/>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New Table"/>
          <p:cNvGraphicFramePr>
            <a:graphicFrameLocks noGrp="1"/>
          </p:cNvGraphicFramePr>
          <p:nvPr>
            <p:ph sz="quarter" idx="14"/>
          </p:nvPr>
        </p:nvGraphicFramePr>
        <p:xfrm>
          <a:off x="467544" y="836712"/>
          <a:ext cx="8207375" cy="3931920"/>
        </p:xfrm>
        <a:graphic>
          <a:graphicData uri="http://schemas.openxmlformats.org/drawingml/2006/table">
            <a:tbl>
              <a:tblPr>
                <a:tableStyleId>{5C22544A-7EE6-4342-B048-85BDC9FD1C3A}</a:tableStyleId>
              </a:tblPr>
              <a:tblGrid>
                <a:gridCol w="8207375"/>
              </a:tblGrid>
              <a:tr h="0">
                <a:tc>
                  <a:txBody>
                    <a:bodyPr/>
                    <a:lstStyle/>
                    <a:p>
                      <a:pPr>
                        <a:defRPr sz="1000"/>
                      </a:pPr>
                      <a:r>
                        <a:rPr sz="1000"/>
                        <a:t>Hjelp til å finne et egnet arbeidsted, med egnede arbeidsoppgaver og -tid. Jeg har flere kognitive vansker, søvneproblemer og er mye sliten. I praksis er det utfordring å komme i/ stå i ordinært arbeid. Jeg har kontaktet nav flere ganger for å få hjelp, da jeg ikkr klarer det selv. Men ikke fått hjelp. Ser også at det kanskje ikke er realistisk å jobbe heller og har kanskje giitt litt opp......</a:t>
                      </a:r>
                    </a:p>
                  </a:txBody>
                  <a:tcPr>
                    <a:lnL w="0"/>
                    <a:lnR w="0"/>
                    <a:solidFill>
                      <a:prstClr val="black">
                        <a:lumOff val="100000"/>
                        <a:lumOff val="100000"/>
                      </a:prstClr>
                    </a:solidFill>
                  </a:tcPr>
                </a:tc>
              </a:tr>
              <a:tr h="0">
                <a:tc>
                  <a:txBody>
                    <a:bodyPr/>
                    <a:lstStyle/>
                    <a:p>
                      <a:pPr>
                        <a:defRPr sz="1000"/>
                      </a:pPr>
                      <a:r>
                        <a:rPr sz="1000"/>
                        <a:t>Enkel tilrettelegging, som mulighet til å hvile/sove i løpet av arbeidsdagen.</a:t>
                      </a:r>
                    </a:p>
                  </a:txBody>
                  <a:tcPr>
                    <a:lnL w="0"/>
                    <a:lnR w="0"/>
                    <a:solidFill>
                      <a:prstClr val="black">
                        <a:lumOff val="100000"/>
                        <a:lumOff val="100000"/>
                      </a:prstClr>
                    </a:solidFill>
                  </a:tcPr>
                </a:tc>
              </a:tr>
              <a:tr h="0">
                <a:tc>
                  <a:txBody>
                    <a:bodyPr/>
                    <a:lstStyle/>
                    <a:p>
                      <a:pPr>
                        <a:defRPr sz="1000"/>
                      </a:pPr>
                      <a:r>
                        <a:rPr sz="1000"/>
                        <a:t>At vi blir tatt på alvor og at vi gjør en fullgod jobb selv om vi trenger litt ekstra tid. Får den tilrettelegginga vi trenger .</a:t>
                      </a:r>
                    </a:p>
                  </a:txBody>
                  <a:tcPr>
                    <a:lnL w="0"/>
                    <a:lnR w="0"/>
                    <a:solidFill>
                      <a:prstClr val="black">
                        <a:lumOff val="100000"/>
                        <a:lumOff val="100000"/>
                      </a:prstClr>
                    </a:solidFill>
                  </a:tcPr>
                </a:tc>
              </a:tr>
              <a:tr h="0">
                <a:tc>
                  <a:txBody>
                    <a:bodyPr/>
                    <a:lstStyle/>
                    <a:p>
                      <a:pPr>
                        <a:defRPr sz="1000"/>
                      </a:pPr>
                      <a:r>
                        <a:rPr sz="1000"/>
                        <a:t>korte dager.</a:t>
                      </a:r>
                    </a:p>
                  </a:txBody>
                  <a:tcPr>
                    <a:lnL w="0"/>
                    <a:lnR w="0"/>
                    <a:solidFill>
                      <a:prstClr val="black">
                        <a:lumOff val="100000"/>
                        <a:lumOff val="100000"/>
                      </a:prstClr>
                    </a:solidFill>
                  </a:tcPr>
                </a:tc>
              </a:tr>
              <a:tr h="0">
                <a:tc>
                  <a:txBody>
                    <a:bodyPr/>
                    <a:lstStyle/>
                    <a:p>
                      <a:pPr>
                        <a:defRPr sz="1000"/>
                      </a:pPr>
                      <a:r>
                        <a:rPr sz="1000"/>
                        <a:t>Beskriv kort her starte med en personlig assistent og komme to til tre dager i uka</a:t>
                      </a:r>
                    </a:p>
                  </a:txBody>
                  <a:tcPr>
                    <a:lnL w="0"/>
                    <a:lnR w="0"/>
                    <a:solidFill>
                      <a:prstClr val="black">
                        <a:lumOff val="100000"/>
                        <a:lumOff val="100000"/>
                      </a:prstClr>
                    </a:solidFill>
                  </a:tcPr>
                </a:tc>
              </a:tr>
              <a:tr h="0">
                <a:tc>
                  <a:txBody>
                    <a:bodyPr/>
                    <a:lstStyle/>
                    <a:p>
                      <a:pPr>
                        <a:defRPr sz="1000"/>
                      </a:pPr>
                      <a:r>
                        <a:rPr sz="1000"/>
                        <a:t>Arbeid som kan utføres hjemme, hvor jeg har datautstyr som er tilrettelagt for meg</a:t>
                      </a:r>
                    </a:p>
                  </a:txBody>
                  <a:tcPr>
                    <a:lnL w="0"/>
                    <a:lnR w="0"/>
                    <a:solidFill>
                      <a:prstClr val="black">
                        <a:lumOff val="100000"/>
                        <a:lumOff val="100000"/>
                      </a:prstClr>
                    </a:solidFill>
                  </a:tcPr>
                </a:tc>
              </a:tr>
              <a:tr h="0">
                <a:tc>
                  <a:txBody>
                    <a:bodyPr/>
                    <a:lstStyle/>
                    <a:p>
                      <a:pPr>
                        <a:defRPr sz="1000"/>
                      </a:pPr>
                      <a:r>
                        <a:rPr sz="1000"/>
                        <a:t>Jeg må ha en personlig assistent med meg på jobb, og at arbeidsplassen er tilrettelagt for rullestolbrukere.</a:t>
                      </a:r>
                    </a:p>
                  </a:txBody>
                  <a:tcPr>
                    <a:lnL w="0"/>
                    <a:lnR w="0"/>
                    <a:solidFill>
                      <a:prstClr val="black">
                        <a:lumOff val="100000"/>
                        <a:lumOff val="100000"/>
                      </a:prstClr>
                    </a:solidFill>
                  </a:tcPr>
                </a:tc>
              </a:tr>
              <a:tr h="0">
                <a:tc>
                  <a:txBody>
                    <a:bodyPr/>
                    <a:lstStyle/>
                    <a:p>
                      <a:pPr>
                        <a:defRPr sz="1000"/>
                      </a:pPr>
                      <a:r>
                        <a:rPr sz="1000"/>
                        <a:t>Beskriv kort her</a:t>
                      </a:r>
                    </a:p>
                  </a:txBody>
                  <a:tcPr>
                    <a:lnL w="0"/>
                    <a:lnR w="0"/>
                    <a:solidFill>
                      <a:prstClr val="black">
                        <a:lumOff val="100000"/>
                        <a:lumOff val="100000"/>
                      </a:prstClr>
                    </a:solidFill>
                  </a:tcPr>
                </a:tc>
              </a:tr>
              <a:tr h="0">
                <a:tc>
                  <a:txBody>
                    <a:bodyPr/>
                    <a:lstStyle/>
                    <a:p>
                      <a:pPr>
                        <a:defRPr sz="1000"/>
                      </a:pPr>
                      <a:r>
                        <a:rPr sz="1000"/>
                        <a:t>få mulighet til å fullføre utdanning, noe som jeg ikke har fått i min kommune, pga lite forståelse.</a:t>
                      </a:r>
                    </a:p>
                  </a:txBody>
                  <a:tcPr>
                    <a:lnL w="0"/>
                    <a:lnR w="0"/>
                    <a:solidFill>
                      <a:prstClr val="black">
                        <a:lumOff val="100000"/>
                        <a:lumOff val="100000"/>
                      </a:prstClr>
                    </a:solidFill>
                  </a:tcPr>
                </a:tc>
              </a:tr>
              <a:tr h="0">
                <a:tc>
                  <a:txBody>
                    <a:bodyPr/>
                    <a:lstStyle/>
                    <a:p>
                      <a:pPr>
                        <a:defRPr sz="1000"/>
                      </a:pPr>
                      <a:r>
                        <a:rPr sz="1000"/>
                        <a:t>vet ikke</a:t>
                      </a:r>
                    </a:p>
                  </a:txBody>
                  <a:tcPr>
                    <a:lnL w="0"/>
                    <a:lnR w="0"/>
                    <a:solidFill>
                      <a:prstClr val="black">
                        <a:lumOff val="100000"/>
                        <a:lumOff val="100000"/>
                      </a:prstClr>
                    </a:solidFill>
                  </a:tcPr>
                </a:tc>
              </a:tr>
              <a:tr h="0">
                <a:tc>
                  <a:txBody>
                    <a:bodyPr/>
                    <a:lstStyle/>
                    <a:p>
                      <a:pPr>
                        <a:defRPr sz="1000"/>
                      </a:pPr>
                      <a:r>
                        <a:rPr sz="1000"/>
                        <a:t>kroppen må fungere bedre bli smertefri</a:t>
                      </a:r>
                    </a:p>
                  </a:txBody>
                  <a:tcPr>
                    <a:lnL w="0"/>
                    <a:lnR w="0"/>
                    <a:solidFill>
                      <a:prstClr val="black">
                        <a:lumOff val="100000"/>
                        <a:lumOff val="100000"/>
                      </a:prstClr>
                    </a:solidFill>
                  </a:tcPr>
                </a:tc>
              </a:tr>
              <a:tr h="0">
                <a:tc>
                  <a:txBody>
                    <a:bodyPr/>
                    <a:lstStyle/>
                    <a:p>
                      <a:pPr>
                        <a:defRPr sz="1000"/>
                      </a:pPr>
                      <a:r>
                        <a:rPr sz="1000"/>
                        <a:t>Jeg ønsker å komme i et vanlig ordinær jobb der jeg kan tjene penger , jeg har ikke lyst til å være uføretrygdet lenger. Men det krever at jeg har gode folk rundt meg som gjør det de kan for å tilrettelegge jobben for meg.</a:t>
                      </a:r>
                    </a:p>
                  </a:txBody>
                  <a:tcPr>
                    <a:lnL w="0"/>
                    <a:lnR w="0"/>
                    <a:solidFill>
                      <a:prstClr val="black">
                        <a:lumOff val="100000"/>
                        <a:lumOff val="100000"/>
                      </a:prstClr>
                    </a:solidFill>
                  </a:tcPr>
                </a:tc>
              </a:tr>
              <a:tr h="0">
                <a:tc>
                  <a:txBody>
                    <a:bodyPr/>
                    <a:lstStyle/>
                    <a:p>
                      <a:pPr>
                        <a:defRPr sz="1000"/>
                      </a:pPr>
                      <a:r>
                        <a:rPr sz="1000"/>
                        <a:t>En liten arberidsprosent. Jeg skulle arbeide 30%, men ble presset for hardt, så jeg endte opp med å bli helt rullestolavhengig. Måtte lære å gå og gjøre elementære ting igjen. Nå er jeg 100% ung ufør. Unngå stress, godt arbeidsmiljø. forståelsesfull arbeidsgiver, godt inneklima. En stilling som er tilpasset det at jeg ikke lenger får lov til å kjøre bil p.g.a medisiner og bevegelighet. Er utdannet regnsskapsfører</a:t>
                      </a:r>
                    </a:p>
                  </a:txBody>
                  <a:tcPr>
                    <a:lnL w="0"/>
                    <a:lnR w="0"/>
                    <a:solidFill>
                      <a:prstClr val="black">
                        <a:lumOff val="100000"/>
                        <a:lumOff val="100000"/>
                      </a:prstClr>
                    </a:solidFill>
                  </a:tcPr>
                </a:tc>
              </a:tr>
            </a:tbl>
          </a:graphicData>
        </a:graphic>
      </p:graphicFrame>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63. Hva tror du er det viktigste som skal til&lt;br /&gt; for at arbeidstakere med CP skal beholde arbeidstilknytningen sin lengst mulig?</a:t>
            </a:r>
          </a:p>
        </p:txBody>
      </p:sp>
      <p:sp>
        <p:nvSpPr>
          <p:cNvPr id="4" name="PCont"/>
          <p:cNvSpPr>
            <a:spLocks noGrp="1"/>
          </p:cNvSpPr>
          <p:nvPr>
            <p:ph sz="quarter" idx="15"/>
          </p:nvPr>
        </p:nvSpPr>
        <p:spPr/>
        <p:txBody>
          <a:bodyPr/>
          <a:lstStyle/>
          <a:p>
            <a:endParaRPr lang="en-US"/>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New Table"/>
          <p:cNvGraphicFramePr>
            <a:graphicFrameLocks noGrp="1"/>
          </p:cNvGraphicFramePr>
          <p:nvPr>
            <p:ph sz="quarter" idx="14"/>
          </p:nvPr>
        </p:nvGraphicFramePr>
        <p:xfrm>
          <a:off x="467544" y="836712"/>
          <a:ext cx="8207375" cy="5669280"/>
        </p:xfrm>
        <a:graphic>
          <a:graphicData uri="http://schemas.openxmlformats.org/drawingml/2006/table">
            <a:tbl>
              <a:tblPr>
                <a:tableStyleId>{5C22544A-7EE6-4342-B048-85BDC9FD1C3A}</a:tableStyleId>
              </a:tblPr>
              <a:tblGrid>
                <a:gridCol w="8207375"/>
              </a:tblGrid>
              <a:tr h="0">
                <a:tc>
                  <a:txBody>
                    <a:bodyPr/>
                    <a:lstStyle/>
                    <a:p>
                      <a:pPr>
                        <a:defRPr sz="1000"/>
                      </a:pPr>
                      <a:r>
                        <a:rPr sz="1000"/>
                        <a:t>Mulighet til å gå ned i stillingsprosent. Kortere dager eller en fridag midt i uka, kan for mange være en god løsning. Se på muligheter for å endre enkelte arbeidsoppgaver. Se på muligheter for hjelpemidler. Noen ganger kan enkle hjelpemidler som hånleddstøtte, nytt keyboard til datamaskinen gjøre mye.</a:t>
                      </a:r>
                    </a:p>
                  </a:txBody>
                  <a:tcPr>
                    <a:lnL w="0"/>
                    <a:lnR w="0"/>
                    <a:solidFill>
                      <a:prstClr val="black">
                        <a:lumOff val="100000"/>
                        <a:lumOff val="100000"/>
                      </a:prstClr>
                    </a:solidFill>
                  </a:tcPr>
                </a:tc>
              </a:tr>
              <a:tr h="0">
                <a:tc>
                  <a:txBody>
                    <a:bodyPr/>
                    <a:lstStyle/>
                    <a:p>
                      <a:pPr>
                        <a:defRPr sz="1000"/>
                      </a:pPr>
                      <a:r>
                        <a:rPr sz="1000"/>
                        <a:t>i min jobb som serviceelektronikker trenger man å være god til beins og god balangse, som har blitt verre ned årene.</a:t>
                      </a:r>
                    </a:p>
                    <a:p>
                      <a:r>
                        <a:rPr sz="1000"/>
                        <a:t>Prøver å holde seg i form så lenge man kan som man kan forsatt jobbe.</a:t>
                      </a:r>
                    </a:p>
                  </a:txBody>
                  <a:tcPr>
                    <a:lnL w="0"/>
                    <a:lnR w="0"/>
                    <a:solidFill>
                      <a:prstClr val="black">
                        <a:lumOff val="100000"/>
                        <a:lumOff val="100000"/>
                      </a:prstClr>
                    </a:solidFill>
                  </a:tcPr>
                </a:tc>
              </a:tr>
              <a:tr h="0">
                <a:tc>
                  <a:txBody>
                    <a:bodyPr/>
                    <a:lstStyle/>
                    <a:p>
                      <a:pPr>
                        <a:defRPr sz="1000"/>
                      </a:pPr>
                      <a:r>
                        <a:rPr sz="1000"/>
                        <a:t>Vi håper du tar deg tid til å svare. Arbeidsforhold og at ein går bruka den tida ein treng</a:t>
                      </a:r>
                    </a:p>
                  </a:txBody>
                  <a:tcPr>
                    <a:lnL w="0"/>
                    <a:lnR w="0"/>
                    <a:solidFill>
                      <a:prstClr val="black">
                        <a:lumOff val="100000"/>
                        <a:lumOff val="100000"/>
                      </a:prstClr>
                    </a:solidFill>
                  </a:tcPr>
                </a:tc>
              </a:tr>
              <a:tr h="0">
                <a:tc>
                  <a:txBody>
                    <a:bodyPr/>
                    <a:lstStyle/>
                    <a:p>
                      <a:pPr>
                        <a:defRPr sz="1000"/>
                      </a:pPr>
                      <a:r>
                        <a:rPr sz="1000"/>
                        <a:t>Vi håper du tar deg tid til å svare</a:t>
                      </a:r>
                    </a:p>
                    <a:p>
                      <a:r>
                        <a:rPr sz="1000"/>
                        <a:t>Jeg har jobbet i stillingsprosenten jeg gjør nå hele tiden. Det tror jeg har vært lurt. De av vennene mine som har jobbet har sluttet . De hadde full stilling. En av vennene mine jobber 1/2 stilling. Hun jobber ennå.</a:t>
                      </a:r>
                    </a:p>
                  </a:txBody>
                  <a:tcPr>
                    <a:lnL w="0"/>
                    <a:lnR w="0"/>
                    <a:solidFill>
                      <a:prstClr val="black">
                        <a:lumOff val="100000"/>
                        <a:lumOff val="100000"/>
                      </a:prstClr>
                    </a:solidFill>
                  </a:tcPr>
                </a:tc>
              </a:tr>
              <a:tr h="0">
                <a:tc>
                  <a:txBody>
                    <a:bodyPr/>
                    <a:lstStyle/>
                    <a:p>
                      <a:pPr>
                        <a:defRPr sz="1000"/>
                      </a:pPr>
                      <a:r>
                        <a:rPr sz="1000"/>
                        <a:t>Forståelse av situasjon, mulighet for god kommunikasjon gjennom dialog. Fleksibel arbeidstidsordninger/mulighet for hjemmekontorløsninger på "vonde" dager - Det være seg fysisk eller psykisk.</a:t>
                      </a:r>
                    </a:p>
                  </a:txBody>
                  <a:tcPr>
                    <a:lnL w="0"/>
                    <a:lnR w="0"/>
                    <a:solidFill>
                      <a:prstClr val="black">
                        <a:lumOff val="100000"/>
                        <a:lumOff val="100000"/>
                      </a:prstClr>
                    </a:solidFill>
                  </a:tcPr>
                </a:tc>
              </a:tr>
              <a:tr h="0">
                <a:tc>
                  <a:txBody>
                    <a:bodyPr/>
                    <a:lstStyle/>
                    <a:p>
                      <a:pPr>
                        <a:defRPr sz="1000"/>
                      </a:pPr>
                      <a:r>
                        <a:rPr sz="1000"/>
                        <a:t>Bedre mulighed for støtte til arbejdspladsindretning.</a:t>
                      </a:r>
                    </a:p>
                    <a:p>
                      <a:endParaRPr sz="1000"/>
                    </a:p>
                    <a:p>
                      <a:r>
                        <a:rPr sz="1000"/>
                        <a:t>Mindts mulig berukrati for arbejdsgiver.</a:t>
                      </a:r>
                    </a:p>
                  </a:txBody>
                  <a:tcPr>
                    <a:lnL w="0"/>
                    <a:lnR w="0"/>
                    <a:solidFill>
                      <a:prstClr val="black">
                        <a:lumOff val="100000"/>
                        <a:lumOff val="100000"/>
                      </a:prstClr>
                    </a:solidFill>
                  </a:tcPr>
                </a:tc>
              </a:tr>
              <a:tr h="0">
                <a:tc>
                  <a:txBody>
                    <a:bodyPr/>
                    <a:lstStyle/>
                    <a:p>
                      <a:pPr>
                        <a:defRPr sz="1000"/>
                      </a:pPr>
                      <a:r>
                        <a:rPr sz="1000"/>
                        <a:t>Fleksibel arb.tid.  Få aksept for pauser.</a:t>
                      </a:r>
                    </a:p>
                  </a:txBody>
                  <a:tcPr>
                    <a:lnL w="0"/>
                    <a:lnR w="0"/>
                    <a:solidFill>
                      <a:prstClr val="black">
                        <a:lumOff val="100000"/>
                        <a:lumOff val="100000"/>
                      </a:prstClr>
                    </a:solidFill>
                  </a:tcPr>
                </a:tc>
              </a:tr>
              <a:tr h="0">
                <a:tc>
                  <a:txBody>
                    <a:bodyPr/>
                    <a:lstStyle/>
                    <a:p>
                      <a:pPr>
                        <a:defRPr sz="1000"/>
                      </a:pPr>
                      <a:r>
                        <a:rPr sz="1000"/>
                        <a:t>Vi håper du tar deg tid til å svare</a:t>
                      </a:r>
                    </a:p>
                  </a:txBody>
                  <a:tcPr>
                    <a:lnL w="0"/>
                    <a:lnR w="0"/>
                    <a:solidFill>
                      <a:prstClr val="black">
                        <a:lumOff val="100000"/>
                        <a:lumOff val="100000"/>
                      </a:prstClr>
                    </a:solidFill>
                  </a:tcPr>
                </a:tc>
              </a:tr>
              <a:tr h="0">
                <a:tc>
                  <a:txBody>
                    <a:bodyPr/>
                    <a:lstStyle/>
                    <a:p>
                      <a:pPr>
                        <a:defRPr sz="1000"/>
                      </a:pPr>
                      <a:r>
                        <a:rPr sz="1000"/>
                        <a:t>Tilrettelegging av arbeidstid/arbeidshverdag (fleksibilitet), mulighet for arbeidsfri dersom helsen krever det.</a:t>
                      </a:r>
                    </a:p>
                  </a:txBody>
                  <a:tcPr>
                    <a:lnL w="0"/>
                    <a:lnR w="0"/>
                    <a:solidFill>
                      <a:prstClr val="black">
                        <a:lumOff val="100000"/>
                        <a:lumOff val="100000"/>
                      </a:prstClr>
                    </a:solidFill>
                  </a:tcPr>
                </a:tc>
              </a:tr>
              <a:tr h="0">
                <a:tc>
                  <a:txBody>
                    <a:bodyPr/>
                    <a:lstStyle/>
                    <a:p>
                      <a:pPr>
                        <a:defRPr sz="1000"/>
                      </a:pPr>
                      <a:r>
                        <a:rPr sz="1000"/>
                        <a:t>Fleksibilitet mht oppgaver samt tid og sted og gjennomføre oppgavene. Viktig med tilstedeværelse på arbeidsplassen og at kollegaer har forståelse for at alle ikke har samme forutsetninger</a:t>
                      </a:r>
                    </a:p>
                  </a:txBody>
                  <a:tcPr>
                    <a:lnL w="0"/>
                    <a:lnR w="0"/>
                    <a:solidFill>
                      <a:prstClr val="black">
                        <a:lumOff val="100000"/>
                        <a:lumOff val="100000"/>
                      </a:prstClr>
                    </a:solidFill>
                  </a:tcPr>
                </a:tc>
              </a:tr>
              <a:tr h="0">
                <a:tc>
                  <a:txBody>
                    <a:bodyPr/>
                    <a:lstStyle/>
                    <a:p>
                      <a:pPr>
                        <a:defRPr sz="1000"/>
                      </a:pPr>
                      <a:r>
                        <a:rPr sz="1000"/>
                        <a:t>Vi håper du tar deg tid til å svare</a:t>
                      </a:r>
                    </a:p>
                  </a:txBody>
                  <a:tcPr>
                    <a:lnL w="0"/>
                    <a:lnR w="0"/>
                    <a:solidFill>
                      <a:prstClr val="black">
                        <a:lumOff val="100000"/>
                        <a:lumOff val="100000"/>
                      </a:prstClr>
                    </a:solidFill>
                  </a:tcPr>
                </a:tc>
              </a:tr>
              <a:tr h="0">
                <a:tc>
                  <a:txBody>
                    <a:bodyPr/>
                    <a:lstStyle/>
                    <a:p>
                      <a:pPr>
                        <a:defRPr sz="1000"/>
                      </a:pPr>
                      <a:r>
                        <a:rPr sz="1000"/>
                        <a:t>forståelse for at ting tar lenger tid for oss.</a:t>
                      </a:r>
                    </a:p>
                  </a:txBody>
                  <a:tcPr>
                    <a:lnL w="0"/>
                    <a:lnR w="0"/>
                    <a:solidFill>
                      <a:prstClr val="black">
                        <a:lumOff val="100000"/>
                        <a:lumOff val="100000"/>
                      </a:prstClr>
                    </a:solidFill>
                  </a:tcPr>
                </a:tc>
              </a:tr>
              <a:tr h="0">
                <a:tc>
                  <a:txBody>
                    <a:bodyPr/>
                    <a:lstStyle/>
                    <a:p>
                      <a:pPr>
                        <a:defRPr sz="1000"/>
                      </a:pPr>
                      <a:r>
                        <a:rPr sz="1000"/>
                        <a:t>Ha god dialog med arbeidsgiver. Bruke de mulighetene som er innen for Nav systemet. Bruke kompetansen som de har ved Sunnas Sykehus. Det er også viktig at man har fokus på muligheter og ikke begrensninger....</a:t>
                      </a:r>
                    </a:p>
                  </a:txBody>
                  <a:tcPr>
                    <a:lnL w="0"/>
                    <a:lnR w="0"/>
                    <a:solidFill>
                      <a:prstClr val="black">
                        <a:lumOff val="100000"/>
                        <a:lumOff val="100000"/>
                      </a:prstClr>
                    </a:solidFill>
                  </a:tcPr>
                </a:tc>
              </a:tr>
              <a:tr h="0">
                <a:tc>
                  <a:txBody>
                    <a:bodyPr/>
                    <a:lstStyle/>
                    <a:p>
                      <a:pPr>
                        <a:defRPr sz="1000"/>
                      </a:pPr>
                      <a:r>
                        <a:rPr sz="1000"/>
                        <a:t>Tilrettelegging og forståelse. At arbeidsgiver tar seg til tid til å eventuelt skaffe seg litt kunnskap om CP, ihvertfall om man skal jobbe/jobber i en ordinær bedrift.</a:t>
                      </a:r>
                    </a:p>
                  </a:txBody>
                  <a:tcPr>
                    <a:lnL w="0"/>
                    <a:lnR w="0"/>
                    <a:solidFill>
                      <a:prstClr val="black">
                        <a:lumOff val="100000"/>
                        <a:lumOff val="100000"/>
                      </a:prstClr>
                    </a:solidFill>
                  </a:tcPr>
                </a:tc>
              </a:tr>
              <a:tr h="0">
                <a:tc>
                  <a:txBody>
                    <a:bodyPr/>
                    <a:lstStyle/>
                    <a:p>
                      <a:pPr>
                        <a:defRPr sz="1000"/>
                      </a:pPr>
                      <a:r>
                        <a:rPr sz="1000"/>
                        <a:t>Ikke noe spesielt.</a:t>
                      </a:r>
                    </a:p>
                  </a:txBody>
                  <a:tcPr>
                    <a:lnL w="0"/>
                    <a:lnR w="0"/>
                    <a:solidFill>
                      <a:prstClr val="black">
                        <a:lumOff val="100000"/>
                        <a:lumOff val="100000"/>
                      </a:prstClr>
                    </a:solidFill>
                  </a:tcPr>
                </a:tc>
              </a:tr>
              <a:tr h="0">
                <a:tc>
                  <a:txBody>
                    <a:bodyPr/>
                    <a:lstStyle/>
                    <a:p>
                      <a:pPr>
                        <a:defRPr sz="1000"/>
                      </a:pPr>
                      <a:r>
                        <a:rPr sz="1000"/>
                        <a:t>Vi håper du tar deg tid til å svare</a:t>
                      </a:r>
                    </a:p>
                  </a:txBody>
                  <a:tcPr>
                    <a:lnL w="0"/>
                    <a:lnR w="0"/>
                    <a:solidFill>
                      <a:prstClr val="black">
                        <a:lumOff val="100000"/>
                        <a:lumOff val="100000"/>
                      </a:prstClr>
                    </a:solidFill>
                  </a:tcPr>
                </a:tc>
              </a:tr>
            </a:tbl>
          </a:graphicData>
        </a:graphic>
      </p:graphicFrame>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63. Hva tror du er det viktigste som skal til&lt;br /&gt; for at arbeidstakere med CP skal beholde arbeidstilknytningen sin lengst mulig?</a:t>
            </a:r>
          </a:p>
        </p:txBody>
      </p:sp>
      <p:sp>
        <p:nvSpPr>
          <p:cNvPr id="4" name="PCont"/>
          <p:cNvSpPr>
            <a:spLocks noGrp="1"/>
          </p:cNvSpPr>
          <p:nvPr>
            <p:ph sz="quarter" idx="15"/>
          </p:nvPr>
        </p:nvSpPr>
        <p:spPr/>
        <p:txBody>
          <a:bodyPr/>
          <a:lstStyle/>
          <a:p>
            <a:endParaRPr lang="en-US"/>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New Table"/>
          <p:cNvGraphicFramePr>
            <a:graphicFrameLocks noGrp="1"/>
          </p:cNvGraphicFramePr>
          <p:nvPr>
            <p:ph sz="quarter" idx="14"/>
          </p:nvPr>
        </p:nvGraphicFramePr>
        <p:xfrm>
          <a:off x="467544" y="836712"/>
          <a:ext cx="8207375" cy="5699760"/>
        </p:xfrm>
        <a:graphic>
          <a:graphicData uri="http://schemas.openxmlformats.org/drawingml/2006/table">
            <a:tbl>
              <a:tblPr>
                <a:tableStyleId>{5C22544A-7EE6-4342-B048-85BDC9FD1C3A}</a:tableStyleId>
              </a:tblPr>
              <a:tblGrid>
                <a:gridCol w="8207375"/>
              </a:tblGrid>
              <a:tr h="0">
                <a:tc>
                  <a:txBody>
                    <a:bodyPr/>
                    <a:lstStyle/>
                    <a:p>
                      <a:pPr>
                        <a:defRPr sz="1000"/>
                      </a:pPr>
                      <a:r>
                        <a:rPr sz="1000"/>
                        <a:t>Vi håper du tar deg tid til å svare.At sjefen tilrettelegger og gjør det enklest mulig å gjøre jobben.At en kan være flere sammen om en arbeidsoppgave.</a:t>
                      </a:r>
                    </a:p>
                  </a:txBody>
                  <a:tcPr>
                    <a:lnL w="0"/>
                    <a:lnR w="0"/>
                    <a:solidFill>
                      <a:prstClr val="black">
                        <a:lumOff val="100000"/>
                        <a:lumOff val="100000"/>
                      </a:prstClr>
                    </a:solidFill>
                  </a:tcPr>
                </a:tc>
              </a:tr>
              <a:tr h="0">
                <a:tc>
                  <a:txBody>
                    <a:bodyPr/>
                    <a:lstStyle/>
                    <a:p>
                      <a:pPr>
                        <a:defRPr sz="1000"/>
                      </a:pPr>
                      <a:r>
                        <a:rPr sz="1000"/>
                        <a:t>Vi håper du tar deg tid til å svare</a:t>
                      </a:r>
                    </a:p>
                  </a:txBody>
                  <a:tcPr>
                    <a:lnL w="0"/>
                    <a:lnR w="0"/>
                    <a:solidFill>
                      <a:prstClr val="black">
                        <a:lumOff val="100000"/>
                        <a:lumOff val="100000"/>
                      </a:prstClr>
                    </a:solidFill>
                  </a:tcPr>
                </a:tc>
              </a:tr>
              <a:tr h="0">
                <a:tc>
                  <a:txBody>
                    <a:bodyPr/>
                    <a:lstStyle/>
                    <a:p>
                      <a:pPr>
                        <a:defRPr sz="1000"/>
                      </a:pPr>
                      <a:r>
                        <a:rPr sz="1000"/>
                        <a:t>Vi håper du tar deg tid til å svare</a:t>
                      </a:r>
                    </a:p>
                  </a:txBody>
                  <a:tcPr>
                    <a:lnL w="0"/>
                    <a:lnR w="0"/>
                    <a:solidFill>
                      <a:prstClr val="black">
                        <a:lumOff val="100000"/>
                        <a:lumOff val="100000"/>
                      </a:prstClr>
                    </a:solidFill>
                  </a:tcPr>
                </a:tc>
              </a:tr>
              <a:tr h="0">
                <a:tc>
                  <a:txBody>
                    <a:bodyPr/>
                    <a:lstStyle/>
                    <a:p>
                      <a:pPr>
                        <a:defRPr sz="1000"/>
                      </a:pPr>
                      <a:r>
                        <a:rPr sz="1000"/>
                        <a:t>Trivels arbeidsoppgaver</a:t>
                      </a:r>
                    </a:p>
                  </a:txBody>
                  <a:tcPr>
                    <a:lnL w="0"/>
                    <a:lnR w="0"/>
                    <a:solidFill>
                      <a:prstClr val="black">
                        <a:lumOff val="100000"/>
                        <a:lumOff val="100000"/>
                      </a:prstClr>
                    </a:solidFill>
                  </a:tcPr>
                </a:tc>
              </a:tr>
              <a:tr h="0">
                <a:tc>
                  <a:txBody>
                    <a:bodyPr/>
                    <a:lstStyle/>
                    <a:p>
                      <a:pPr>
                        <a:defRPr sz="1000"/>
                      </a:pPr>
                      <a:r>
                        <a:rPr sz="1000"/>
                        <a:t>god tilrettelegging, fleksibel arbeidstid, hjemmekontor, godt samarbeid med ledelsen på arbeidsplassen</a:t>
                      </a:r>
                    </a:p>
                  </a:txBody>
                  <a:tcPr>
                    <a:lnL w="0"/>
                    <a:lnR w="0"/>
                    <a:solidFill>
                      <a:prstClr val="black">
                        <a:lumOff val="100000"/>
                        <a:lumOff val="100000"/>
                      </a:prstClr>
                    </a:solidFill>
                  </a:tcPr>
                </a:tc>
              </a:tr>
              <a:tr h="0">
                <a:tc>
                  <a:txBody>
                    <a:bodyPr/>
                    <a:lstStyle/>
                    <a:p>
                      <a:pPr>
                        <a:defRPr sz="1000"/>
                      </a:pPr>
                      <a:r>
                        <a:rPr sz="1000"/>
                        <a:t>rette oppgaver godt arbeidsmiljø</a:t>
                      </a:r>
                    </a:p>
                  </a:txBody>
                  <a:tcPr>
                    <a:lnL w="0"/>
                    <a:lnR w="0"/>
                    <a:solidFill>
                      <a:prstClr val="black">
                        <a:lumOff val="100000"/>
                        <a:lumOff val="100000"/>
                      </a:prstClr>
                    </a:solidFill>
                  </a:tcPr>
                </a:tc>
              </a:tr>
              <a:tr h="0">
                <a:tc>
                  <a:txBody>
                    <a:bodyPr/>
                    <a:lstStyle/>
                    <a:p>
                      <a:pPr>
                        <a:defRPr sz="1000"/>
                      </a:pPr>
                      <a:r>
                        <a:rPr sz="1000"/>
                        <a:t>Jeg trenger hjemmehjelp for å fungere best mulig i jobben. Er sliten når jeg kommer, men foretrekker å jobbe 100% i tid. Idag betaler jeg for hjemmehjelp, men sannsynligheten for å få avslag i det offentlige er høy.</a:t>
                      </a:r>
                    </a:p>
                  </a:txBody>
                  <a:tcPr>
                    <a:lnL w="0"/>
                    <a:lnR w="0"/>
                    <a:solidFill>
                      <a:prstClr val="black">
                        <a:lumOff val="100000"/>
                        <a:lumOff val="100000"/>
                      </a:prstClr>
                    </a:solidFill>
                  </a:tcPr>
                </a:tc>
              </a:tr>
              <a:tr h="0">
                <a:tc>
                  <a:txBody>
                    <a:bodyPr/>
                    <a:lstStyle/>
                    <a:p>
                      <a:pPr>
                        <a:defRPr sz="1000"/>
                      </a:pPr>
                      <a:r>
                        <a:rPr sz="1000"/>
                        <a:t>I mitt tilfelle var god tilrettelegging på jobben, transport til og fra jobben, og medisinering avgjørende for at jeg var over ti år i arbeidslivet. Dessverre virker ikke medisinene så godt lenger, noe som har ført til at jeg nå er langtidssykemeldt. Det er usikkert om jeg kommer tilbake. Generell slitenhet og kanskje også alder spiller nok også inn. Disse to faktorene kan det være vanskelig å ta hensyn til med mer tilrettelegging på jobben, i hvert fall i mitt tilfelle. Reduksjon av stillingsprosent kan kanskje hjelpe, men jeg jobbet bare 40% før jeg ble sykemeldt.</a:t>
                      </a:r>
                    </a:p>
                  </a:txBody>
                  <a:tcPr>
                    <a:lnL w="0"/>
                    <a:lnR w="0"/>
                    <a:solidFill>
                      <a:prstClr val="black">
                        <a:lumOff val="100000"/>
                        <a:lumOff val="100000"/>
                      </a:prstClr>
                    </a:solidFill>
                  </a:tcPr>
                </a:tc>
              </a:tr>
              <a:tr h="0">
                <a:tc>
                  <a:txBody>
                    <a:bodyPr/>
                    <a:lstStyle/>
                    <a:p>
                      <a:pPr>
                        <a:defRPr sz="1000"/>
                      </a:pPr>
                      <a:r>
                        <a:rPr sz="1000"/>
                        <a:t>At miljøet er tilrettelagt og inkluderende.</a:t>
                      </a:r>
                    </a:p>
                  </a:txBody>
                  <a:tcPr>
                    <a:lnL w="0"/>
                    <a:lnR w="0"/>
                    <a:solidFill>
                      <a:prstClr val="black">
                        <a:lumOff val="100000"/>
                        <a:lumOff val="100000"/>
                      </a:prstClr>
                    </a:solidFill>
                  </a:tcPr>
                </a:tc>
              </a:tr>
              <a:tr h="0">
                <a:tc>
                  <a:txBody>
                    <a:bodyPr/>
                    <a:lstStyle/>
                    <a:p>
                      <a:pPr>
                        <a:defRPr sz="1000"/>
                      </a:pPr>
                      <a:r>
                        <a:rPr sz="1000"/>
                        <a:t>Eg tror at mange med CP beholder arbeidstilknytninga lenge vis de har eit arbeid de trives i. Så at det blir tirettelag fra arbeidsgiver.</a:t>
                      </a:r>
                    </a:p>
                  </a:txBody>
                  <a:tcPr>
                    <a:lnL w="0"/>
                    <a:lnR w="0"/>
                    <a:solidFill>
                      <a:prstClr val="black">
                        <a:lumOff val="100000"/>
                        <a:lumOff val="100000"/>
                      </a:prstClr>
                    </a:solidFill>
                  </a:tcPr>
                </a:tc>
              </a:tr>
              <a:tr h="0">
                <a:tc>
                  <a:txBody>
                    <a:bodyPr/>
                    <a:lstStyle/>
                    <a:p>
                      <a:pPr>
                        <a:defRPr sz="1000"/>
                      </a:pPr>
                      <a:r>
                        <a:rPr sz="1000"/>
                        <a:t>avlastning på hjemmefronten og transporthjelp. Dvs transport til og fra jobb, hjelp med henting av barn og handling. Assistanse til renhold etc hjemme.</a:t>
                      </a:r>
                    </a:p>
                    <a:p>
                      <a:endParaRPr sz="1000"/>
                    </a:p>
                    <a:p>
                      <a:r>
                        <a:rPr sz="1000"/>
                        <a:t>Det er ikke nødvendigvis jobben som knekker en, men alt utenom</a:t>
                      </a:r>
                    </a:p>
                  </a:txBody>
                  <a:tcPr>
                    <a:lnL w="0"/>
                    <a:lnR w="0"/>
                    <a:solidFill>
                      <a:prstClr val="black">
                        <a:lumOff val="100000"/>
                        <a:lumOff val="100000"/>
                      </a:prstClr>
                    </a:solidFill>
                  </a:tcPr>
                </a:tc>
              </a:tr>
              <a:tr h="0">
                <a:tc>
                  <a:txBody>
                    <a:bodyPr/>
                    <a:lstStyle/>
                    <a:p>
                      <a:pPr>
                        <a:defRPr sz="1000"/>
                      </a:pPr>
                      <a:r>
                        <a:rPr sz="1000"/>
                        <a:t>Vi håper du tar deg tid til å svare</a:t>
                      </a:r>
                    </a:p>
                  </a:txBody>
                  <a:tcPr>
                    <a:lnL w="0"/>
                    <a:lnR w="0"/>
                    <a:solidFill>
                      <a:prstClr val="black">
                        <a:lumOff val="100000"/>
                        <a:lumOff val="100000"/>
                      </a:prstClr>
                    </a:solidFill>
                  </a:tcPr>
                </a:tc>
              </a:tr>
              <a:tr h="0">
                <a:tc>
                  <a:txBody>
                    <a:bodyPr/>
                    <a:lstStyle/>
                    <a:p>
                      <a:pPr>
                        <a:defRPr sz="1000"/>
                      </a:pPr>
                      <a:r>
                        <a:rPr sz="1000"/>
                        <a:t>Tilrettelegging fra arbeidsgiveren og velvillighet fra arbeidstakeren.</a:t>
                      </a:r>
                    </a:p>
                  </a:txBody>
                  <a:tcPr>
                    <a:lnL w="0"/>
                    <a:lnR w="0"/>
                    <a:solidFill>
                      <a:prstClr val="black">
                        <a:lumOff val="100000"/>
                        <a:lumOff val="100000"/>
                      </a:prstClr>
                    </a:solidFill>
                  </a:tcPr>
                </a:tc>
              </a:tr>
              <a:tr h="0">
                <a:tc>
                  <a:txBody>
                    <a:bodyPr/>
                    <a:lstStyle/>
                    <a:p>
                      <a:pPr>
                        <a:defRPr sz="1000"/>
                      </a:pPr>
                      <a:r>
                        <a:rPr sz="1000"/>
                        <a:t>Tilrettelegging av arbeidsplass. Fleksibel arbeidstid.</a:t>
                      </a:r>
                    </a:p>
                  </a:txBody>
                  <a:tcPr>
                    <a:lnL w="0"/>
                    <a:lnR w="0"/>
                    <a:solidFill>
                      <a:prstClr val="black">
                        <a:lumOff val="100000"/>
                        <a:lumOff val="100000"/>
                      </a:prstClr>
                    </a:solidFill>
                  </a:tcPr>
                </a:tc>
              </a:tr>
              <a:tr h="0">
                <a:tc>
                  <a:txBody>
                    <a:bodyPr/>
                    <a:lstStyle/>
                    <a:p>
                      <a:pPr>
                        <a:defRPr sz="1000"/>
                      </a:pPr>
                      <a:r>
                        <a:rPr sz="1000"/>
                        <a:t>Vi håper du tar deg tid til å svare</a:t>
                      </a:r>
                    </a:p>
                  </a:txBody>
                  <a:tcPr>
                    <a:lnL w="0"/>
                    <a:lnR w="0"/>
                    <a:solidFill>
                      <a:prstClr val="black">
                        <a:lumOff val="100000"/>
                        <a:lumOff val="100000"/>
                      </a:prstClr>
                    </a:solidFill>
                  </a:tcPr>
                </a:tc>
              </a:tr>
              <a:tr h="0">
                <a:tc>
                  <a:txBody>
                    <a:bodyPr/>
                    <a:lstStyle/>
                    <a:p>
                      <a:pPr>
                        <a:defRPr sz="1000"/>
                      </a:pPr>
                      <a:r>
                        <a:rPr sz="1000"/>
                        <a:t>Vi håper du tar deg tid til å svare</a:t>
                      </a:r>
                    </a:p>
                  </a:txBody>
                  <a:tcPr>
                    <a:lnL w="0"/>
                    <a:lnR w="0"/>
                    <a:solidFill>
                      <a:prstClr val="black">
                        <a:lumOff val="100000"/>
                        <a:lumOff val="100000"/>
                      </a:prstClr>
                    </a:solidFill>
                  </a:tcPr>
                </a:tc>
              </a:tr>
              <a:tr h="0">
                <a:tc>
                  <a:txBody>
                    <a:bodyPr/>
                    <a:lstStyle/>
                    <a:p>
                      <a:pPr>
                        <a:defRPr sz="1000"/>
                      </a:pPr>
                      <a:r>
                        <a:rPr sz="1000"/>
                        <a:t>At det er flere bedrifter som tar inn folk med CP. slik at de får erfaring med å jobbe.</a:t>
                      </a:r>
                    </a:p>
                  </a:txBody>
                  <a:tcPr>
                    <a:lnL w="0"/>
                    <a:lnR w="0"/>
                    <a:solidFill>
                      <a:prstClr val="black">
                        <a:lumOff val="100000"/>
                        <a:lumOff val="100000"/>
                      </a:prstClr>
                    </a:solidFill>
                  </a:tcPr>
                </a:tc>
              </a:tr>
              <a:tr h="0">
                <a:tc>
                  <a:txBody>
                    <a:bodyPr/>
                    <a:lstStyle/>
                    <a:p>
                      <a:pPr>
                        <a:defRPr sz="1000"/>
                      </a:pPr>
                      <a:r>
                        <a:rPr sz="1000"/>
                        <a:t>Jeg har veldig mild CP, så kanskje ikke den rette til å svare. Men jeg mener å ha fått plager som følge av mange års skjevbel. av kroppen. Det er ikke så lett å møte forståelse for dette hos fastlegen. Så støtte fra helsevesen og NAV er vel det viktigste.</a:t>
                      </a:r>
                    </a:p>
                  </a:txBody>
                  <a:tcPr>
                    <a:lnL w="0"/>
                    <a:lnR w="0"/>
                    <a:solidFill>
                      <a:prstClr val="black">
                        <a:lumOff val="100000"/>
                        <a:lumOff val="100000"/>
                      </a:prstClr>
                    </a:solidFill>
                  </a:tcPr>
                </a:tc>
              </a:tr>
            </a:tbl>
          </a:graphicData>
        </a:graphic>
      </p:graphicFrame>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63. Hva tror du er det viktigste som skal til&lt;br /&gt; for at arbeidstakere med CP skal beholde arbeidstilknytningen sin lengst mulig?</a:t>
            </a:r>
          </a:p>
        </p:txBody>
      </p:sp>
      <p:sp>
        <p:nvSpPr>
          <p:cNvPr id="4" name="PCont"/>
          <p:cNvSpPr>
            <a:spLocks noGrp="1"/>
          </p:cNvSpPr>
          <p:nvPr>
            <p:ph sz="quarter" idx="15"/>
          </p:nvPr>
        </p:nvSpPr>
        <p:spPr/>
        <p:txBody>
          <a:bodyPr/>
          <a:lstStyle/>
          <a:p>
            <a:endParaRPr lang="en-US"/>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New Table"/>
          <p:cNvGraphicFramePr>
            <a:graphicFrameLocks noGrp="1"/>
          </p:cNvGraphicFramePr>
          <p:nvPr>
            <p:ph sz="quarter" idx="14"/>
          </p:nvPr>
        </p:nvGraphicFramePr>
        <p:xfrm>
          <a:off x="467544" y="836713"/>
          <a:ext cx="8207375" cy="5669280"/>
        </p:xfrm>
        <a:graphic>
          <a:graphicData uri="http://schemas.openxmlformats.org/drawingml/2006/table">
            <a:tbl>
              <a:tblPr>
                <a:tableStyleId>{5C22544A-7EE6-4342-B048-85BDC9FD1C3A}</a:tableStyleId>
              </a:tblPr>
              <a:tblGrid>
                <a:gridCol w="8207375"/>
              </a:tblGrid>
              <a:tr h="0">
                <a:tc>
                  <a:txBody>
                    <a:bodyPr/>
                    <a:lstStyle/>
                    <a:p>
                      <a:pPr>
                        <a:defRPr sz="1000"/>
                      </a:pPr>
                      <a:r>
                        <a:rPr sz="1000"/>
                        <a:t>godt tilrettelagt ift. Hjelpemidler som personen måtte trenge, samt fleksibel arbeidstid, hvor man kanskje kan få trening innlagt i arbeidsuken</a:t>
                      </a:r>
                    </a:p>
                  </a:txBody>
                  <a:tcPr>
                    <a:lnL w="0"/>
                    <a:lnR w="0"/>
                    <a:solidFill>
                      <a:prstClr val="black">
                        <a:lumOff val="100000"/>
                        <a:lumOff val="100000"/>
                      </a:prstClr>
                    </a:solidFill>
                  </a:tcPr>
                </a:tc>
              </a:tr>
              <a:tr h="0">
                <a:tc>
                  <a:txBody>
                    <a:bodyPr/>
                    <a:lstStyle/>
                    <a:p>
                      <a:pPr>
                        <a:defRPr sz="1000"/>
                      </a:pPr>
                      <a:r>
                        <a:rPr sz="1000"/>
                        <a:t>Det er vanskelig å gi et enkelt svar på. Selv om ikke det burde være slik tror jeg det er veldig individuelt. Fokus på ressurser fremfor hindringer er sannsynligvis et moment.</a:t>
                      </a:r>
                    </a:p>
                  </a:txBody>
                  <a:tcPr>
                    <a:lnL w="0"/>
                    <a:lnR w="0"/>
                    <a:solidFill>
                      <a:prstClr val="black">
                        <a:lumOff val="100000"/>
                        <a:lumOff val="100000"/>
                      </a:prstClr>
                    </a:solidFill>
                  </a:tcPr>
                </a:tc>
              </a:tr>
              <a:tr h="0">
                <a:tc>
                  <a:txBody>
                    <a:bodyPr/>
                    <a:lstStyle/>
                    <a:p>
                      <a:pPr>
                        <a:defRPr sz="1000"/>
                      </a:pPr>
                      <a:r>
                        <a:rPr sz="1000"/>
                        <a:t>interessant arbeid</a:t>
                      </a:r>
                    </a:p>
                  </a:txBody>
                  <a:tcPr>
                    <a:lnL w="0"/>
                    <a:lnR w="0"/>
                    <a:solidFill>
                      <a:prstClr val="black">
                        <a:lumOff val="100000"/>
                        <a:lumOff val="100000"/>
                      </a:prstClr>
                    </a:solidFill>
                  </a:tcPr>
                </a:tc>
              </a:tr>
              <a:tr h="0">
                <a:tc>
                  <a:txBody>
                    <a:bodyPr/>
                    <a:lstStyle/>
                    <a:p>
                      <a:pPr>
                        <a:defRPr sz="1000"/>
                      </a:pPr>
                      <a:r>
                        <a:rPr sz="1000"/>
                        <a:t>Vi håper du tar deg tid til å svare</a:t>
                      </a:r>
                    </a:p>
                    <a:p>
                      <a:r>
                        <a:rPr sz="1000"/>
                        <a:t>Tror det viktigste er å finne "riktig" arbeidsgiver. Steder som Vegvesenet og Helsedirektoratet har klart å inkludere personer med forskjellige funksjonsnedsettelser. Bedre kvalitet på ordningen med arbeidsreiser hadde sikkert også hjulpet mange. Og bedre rehabiliteringstilbud generelt for å opprettholde funksjonsnivå.</a:t>
                      </a:r>
                    </a:p>
                  </a:txBody>
                  <a:tcPr>
                    <a:lnL w="0"/>
                    <a:lnR w="0"/>
                    <a:solidFill>
                      <a:prstClr val="black">
                        <a:lumOff val="100000"/>
                        <a:lumOff val="100000"/>
                      </a:prstClr>
                    </a:solidFill>
                  </a:tcPr>
                </a:tc>
              </a:tr>
              <a:tr h="0">
                <a:tc>
                  <a:txBody>
                    <a:bodyPr/>
                    <a:lstStyle/>
                    <a:p>
                      <a:pPr>
                        <a:defRPr sz="1000"/>
                      </a:pPr>
                      <a:r>
                        <a:rPr sz="1000"/>
                        <a:t>At arbeidstaker får mulighet til bedre tilrettelegning.  Får delvis uføretrygd.</a:t>
                      </a:r>
                    </a:p>
                  </a:txBody>
                  <a:tcPr>
                    <a:lnL w="0"/>
                    <a:lnR w="0"/>
                    <a:solidFill>
                      <a:prstClr val="black">
                        <a:lumOff val="100000"/>
                        <a:lumOff val="100000"/>
                      </a:prstClr>
                    </a:solidFill>
                  </a:tcPr>
                </a:tc>
              </a:tr>
              <a:tr h="0">
                <a:tc>
                  <a:txBody>
                    <a:bodyPr/>
                    <a:lstStyle/>
                    <a:p>
                      <a:pPr>
                        <a:defRPr sz="1000"/>
                      </a:pPr>
                      <a:r>
                        <a:rPr sz="1000"/>
                        <a:t>Forståelse fra arb.giver og tilrettelegging.</a:t>
                      </a:r>
                    </a:p>
                  </a:txBody>
                  <a:tcPr>
                    <a:lnL w="0"/>
                    <a:lnR w="0"/>
                    <a:solidFill>
                      <a:prstClr val="black">
                        <a:lumOff val="100000"/>
                        <a:lumOff val="100000"/>
                      </a:prstClr>
                    </a:solidFill>
                  </a:tcPr>
                </a:tc>
              </a:tr>
              <a:tr h="0">
                <a:tc>
                  <a:txBody>
                    <a:bodyPr/>
                    <a:lstStyle/>
                    <a:p>
                      <a:pPr>
                        <a:defRPr sz="1000"/>
                      </a:pPr>
                      <a:r>
                        <a:rPr sz="1000"/>
                        <a:t>Tilrettelegging av arbeidstider der det er mulig. </a:t>
                      </a:r>
                    </a:p>
                    <a:p>
                      <a:endParaRPr sz="1000"/>
                    </a:p>
                    <a:p>
                      <a:r>
                        <a:rPr sz="1000"/>
                        <a:t>Fokus på sosialt samhold på arbeid selv om man bare kan jobbe en lav prosent. </a:t>
                      </a:r>
                    </a:p>
                    <a:p>
                      <a:endParaRPr sz="1000"/>
                    </a:p>
                    <a:p>
                      <a:r>
                        <a:rPr sz="1000"/>
                        <a:t>Tatt høyde for at man kan behøve å være mer borte pga. sykdom enn andre, i dårlige perioder.</a:t>
                      </a:r>
                    </a:p>
                  </a:txBody>
                  <a:tcPr>
                    <a:lnL w="0"/>
                    <a:lnR w="0"/>
                    <a:solidFill>
                      <a:prstClr val="black">
                        <a:lumOff val="100000"/>
                        <a:lumOff val="100000"/>
                      </a:prstClr>
                    </a:solidFill>
                  </a:tcPr>
                </a:tc>
              </a:tr>
              <a:tr h="0">
                <a:tc>
                  <a:txBody>
                    <a:bodyPr/>
                    <a:lstStyle/>
                    <a:p>
                      <a:pPr>
                        <a:defRPr sz="1000"/>
                      </a:pPr>
                      <a:r>
                        <a:rPr sz="1000"/>
                        <a:t>Vi håper du tar deg tid til å svare</a:t>
                      </a:r>
                    </a:p>
                  </a:txBody>
                  <a:tcPr>
                    <a:lnL w="0"/>
                    <a:lnR w="0"/>
                    <a:solidFill>
                      <a:prstClr val="black">
                        <a:lumOff val="100000"/>
                        <a:lumOff val="100000"/>
                      </a:prstClr>
                    </a:solidFill>
                  </a:tcPr>
                </a:tc>
              </a:tr>
              <a:tr h="0">
                <a:tc>
                  <a:txBody>
                    <a:bodyPr/>
                    <a:lstStyle/>
                    <a:p>
                      <a:pPr>
                        <a:defRPr sz="1000"/>
                      </a:pPr>
                      <a:r>
                        <a:rPr sz="1000"/>
                        <a:t>At det er tilrettelagt for alle med ulik funksjonnedsettelse og at alle kan komme ut i arbeidslivet hvis det blir langt til rette på arbeidsplassene.</a:t>
                      </a:r>
                    </a:p>
                  </a:txBody>
                  <a:tcPr>
                    <a:lnL w="0"/>
                    <a:lnR w="0"/>
                    <a:solidFill>
                      <a:prstClr val="black">
                        <a:lumOff val="100000"/>
                        <a:lumOff val="100000"/>
                      </a:prstClr>
                    </a:solidFill>
                  </a:tcPr>
                </a:tc>
              </a:tr>
              <a:tr h="0">
                <a:tc>
                  <a:txBody>
                    <a:bodyPr/>
                    <a:lstStyle/>
                    <a:p>
                      <a:pPr>
                        <a:defRPr sz="1000"/>
                      </a:pPr>
                      <a:r>
                        <a:rPr sz="1000"/>
                        <a:t>Nr.1 få kartlagt arbeidsevne tidlig. Søk da om 50%ufør. Slik at man da jobber på halv maskin selv om kroppen tåler mer, så kan man stå lenger i arbeid. Jeg gikk fra 100 % jobb til 100 % ufør på under to år.</a:t>
                      </a:r>
                    </a:p>
                  </a:txBody>
                  <a:tcPr>
                    <a:lnL w="0"/>
                    <a:lnR w="0"/>
                    <a:solidFill>
                      <a:prstClr val="black">
                        <a:lumOff val="100000"/>
                        <a:lumOff val="100000"/>
                      </a:prstClr>
                    </a:solidFill>
                  </a:tcPr>
                </a:tc>
              </a:tr>
              <a:tr h="0">
                <a:tc>
                  <a:txBody>
                    <a:bodyPr/>
                    <a:lstStyle/>
                    <a:p>
                      <a:pPr>
                        <a:defRPr sz="1000"/>
                      </a:pPr>
                      <a:r>
                        <a:rPr sz="1000"/>
                        <a:t>Vi håper du tar deg tid til å svare</a:t>
                      </a:r>
                    </a:p>
                  </a:txBody>
                  <a:tcPr>
                    <a:lnL w="0"/>
                    <a:lnR w="0"/>
                    <a:solidFill>
                      <a:prstClr val="black">
                        <a:lumOff val="100000"/>
                        <a:lumOff val="100000"/>
                      </a:prstClr>
                    </a:solidFill>
                  </a:tcPr>
                </a:tc>
              </a:tr>
              <a:tr h="0">
                <a:tc>
                  <a:txBody>
                    <a:bodyPr/>
                    <a:lstStyle/>
                    <a:p>
                      <a:pPr>
                        <a:defRPr sz="1000"/>
                      </a:pPr>
                      <a:r>
                        <a:rPr sz="1000"/>
                        <a:t>Jeg tror at vi med CP sliter oss fortere ut enn andre. Derfor må vi overtid justere arbeidsoppgaver og kanskje arbeidstid etter som vi blir eldre.</a:t>
                      </a:r>
                    </a:p>
                  </a:txBody>
                  <a:tcPr>
                    <a:lnL w="0"/>
                    <a:lnR w="0"/>
                    <a:solidFill>
                      <a:prstClr val="black">
                        <a:lumOff val="100000"/>
                        <a:lumOff val="100000"/>
                      </a:prstClr>
                    </a:solidFill>
                  </a:tcPr>
                </a:tc>
              </a:tr>
              <a:tr h="0">
                <a:tc>
                  <a:txBody>
                    <a:bodyPr/>
                    <a:lstStyle/>
                    <a:p>
                      <a:pPr>
                        <a:defRPr sz="1000"/>
                      </a:pPr>
                      <a:r>
                        <a:rPr sz="1000"/>
                        <a:t>Vi håper du tar deg tid til å svare</a:t>
                      </a:r>
                    </a:p>
                  </a:txBody>
                  <a:tcPr>
                    <a:lnL w="0"/>
                    <a:lnR w="0"/>
                    <a:solidFill>
                      <a:prstClr val="black">
                        <a:lumOff val="100000"/>
                        <a:lumOff val="100000"/>
                      </a:prstClr>
                    </a:solidFill>
                  </a:tcPr>
                </a:tc>
              </a:tr>
              <a:tr h="0">
                <a:tc>
                  <a:txBody>
                    <a:bodyPr/>
                    <a:lstStyle/>
                    <a:p>
                      <a:pPr>
                        <a:defRPr sz="1000"/>
                      </a:pPr>
                      <a:r>
                        <a:rPr sz="1000"/>
                        <a:t>Vi håper du tar deg tid til å svare</a:t>
                      </a:r>
                    </a:p>
                  </a:txBody>
                  <a:tcPr>
                    <a:lnL w="0"/>
                    <a:lnR w="0"/>
                    <a:solidFill>
                      <a:prstClr val="black">
                        <a:lumOff val="100000"/>
                        <a:lumOff val="100000"/>
                      </a:prstClr>
                    </a:solidFill>
                  </a:tcPr>
                </a:tc>
              </a:tr>
              <a:tr h="0">
                <a:tc>
                  <a:txBody>
                    <a:bodyPr/>
                    <a:lstStyle/>
                    <a:p>
                      <a:pPr>
                        <a:defRPr sz="1000"/>
                      </a:pPr>
                      <a:r>
                        <a:rPr sz="1000"/>
                        <a:t>Vi håper du tar deg tid til å svare</a:t>
                      </a:r>
                    </a:p>
                  </a:txBody>
                  <a:tcPr>
                    <a:lnL w="0"/>
                    <a:lnR w="0"/>
                    <a:solidFill>
                      <a:prstClr val="black">
                        <a:lumOff val="100000"/>
                        <a:lumOff val="100000"/>
                      </a:prstClr>
                    </a:solidFill>
                  </a:tcPr>
                </a:tc>
              </a:tr>
              <a:tr h="0">
                <a:tc>
                  <a:txBody>
                    <a:bodyPr/>
                    <a:lstStyle/>
                    <a:p>
                      <a:pPr>
                        <a:defRPr sz="1000"/>
                      </a:pPr>
                      <a:r>
                        <a:rPr sz="1000"/>
                        <a:t>Det handler om å tilpasse arbeidssituasjonen til den kapasiteten man har. Ring meg gjerne på 90565676 for mer utfyllende svar.</a:t>
                      </a:r>
                    </a:p>
                  </a:txBody>
                  <a:tcPr>
                    <a:lnL w="0"/>
                    <a:lnR w="0"/>
                    <a:solidFill>
                      <a:prstClr val="black">
                        <a:lumOff val="100000"/>
                        <a:lumOff val="100000"/>
                      </a:prstClr>
                    </a:solidFill>
                  </a:tcPr>
                </a:tc>
              </a:tr>
            </a:tbl>
          </a:graphicData>
        </a:graphic>
      </p:graphicFrame>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63. Hva tror du er det viktigste som skal til&lt;br /&gt; for at arbeidstakere med CP skal beholde arbeidstilknytningen sin lengst mulig?</a:t>
            </a:r>
          </a:p>
        </p:txBody>
      </p:sp>
      <p:sp>
        <p:nvSpPr>
          <p:cNvPr id="4" name="PCont"/>
          <p:cNvSpPr>
            <a:spLocks noGrp="1"/>
          </p:cNvSpPr>
          <p:nvPr>
            <p:ph sz="quarter" idx="15"/>
          </p:nvPr>
        </p:nvSpPr>
        <p:spPr/>
        <p:txBody>
          <a:bodyPr/>
          <a:lstStyle/>
          <a:p>
            <a:endParaRPr lang="en-US"/>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New Table"/>
          <p:cNvGraphicFramePr>
            <a:graphicFrameLocks noGrp="1"/>
          </p:cNvGraphicFramePr>
          <p:nvPr>
            <p:ph sz="quarter" idx="14"/>
          </p:nvPr>
        </p:nvGraphicFramePr>
        <p:xfrm>
          <a:off x="467544" y="836712"/>
          <a:ext cx="8207375" cy="5608320"/>
        </p:xfrm>
        <a:graphic>
          <a:graphicData uri="http://schemas.openxmlformats.org/drawingml/2006/table">
            <a:tbl>
              <a:tblPr>
                <a:tableStyleId>{5C22544A-7EE6-4342-B048-85BDC9FD1C3A}</a:tableStyleId>
              </a:tblPr>
              <a:tblGrid>
                <a:gridCol w="8207375"/>
              </a:tblGrid>
              <a:tr h="0">
                <a:tc>
                  <a:txBody>
                    <a:bodyPr/>
                    <a:lstStyle/>
                    <a:p>
                      <a:pPr>
                        <a:defRPr sz="1000"/>
                      </a:pPr>
                      <a:r>
                        <a:rPr sz="1000"/>
                        <a:t>Innsjå eigne grenser, "dette mestrar eg, men kanskje ikkje meir".Tilrettelagt kvardag er viktig, få assistent om du føler kreftene sviktar til ADL, eller daglege gjeremål i heimen. Om du har lyst å arbeide må du ha lagt av krefter til det.</a:t>
                      </a:r>
                    </a:p>
                  </a:txBody>
                  <a:tcPr>
                    <a:lnL w="0"/>
                    <a:lnR w="0"/>
                    <a:solidFill>
                      <a:prstClr val="black">
                        <a:lumOff val="100000"/>
                        <a:lumOff val="100000"/>
                      </a:prstClr>
                    </a:solidFill>
                  </a:tcPr>
                </a:tc>
              </a:tr>
              <a:tr h="0">
                <a:tc>
                  <a:txBody>
                    <a:bodyPr/>
                    <a:lstStyle/>
                    <a:p>
                      <a:pPr>
                        <a:defRPr sz="1000"/>
                      </a:pPr>
                      <a:r>
                        <a:rPr sz="1000"/>
                        <a:t>Vi håper du tar deg tid til å svare En godt tilrettelagt arb.plass att en får ordentlige arbeidsoppgaver og føler at en er til nytte.</a:t>
                      </a:r>
                    </a:p>
                  </a:txBody>
                  <a:tcPr>
                    <a:lnL w="0"/>
                    <a:lnR w="0"/>
                    <a:solidFill>
                      <a:prstClr val="black">
                        <a:lumOff val="100000"/>
                        <a:lumOff val="100000"/>
                      </a:prstClr>
                    </a:solidFill>
                  </a:tcPr>
                </a:tc>
              </a:tr>
              <a:tr h="0">
                <a:tc>
                  <a:txBody>
                    <a:bodyPr/>
                    <a:lstStyle/>
                    <a:p>
                      <a:pPr>
                        <a:defRPr sz="1000"/>
                      </a:pPr>
                      <a:r>
                        <a:rPr sz="1000"/>
                        <a:t>The ability to have flexible work hours. Also understanding from the employer. However the most important thing is the availability of jobs which will allow a lower percentage of work time such as more 80% or 50% positions.</a:t>
                      </a:r>
                    </a:p>
                  </a:txBody>
                  <a:tcPr>
                    <a:lnL w="0"/>
                    <a:lnR w="0"/>
                    <a:solidFill>
                      <a:prstClr val="black">
                        <a:lumOff val="100000"/>
                        <a:lumOff val="100000"/>
                      </a:prstClr>
                    </a:solidFill>
                  </a:tcPr>
                </a:tc>
              </a:tr>
              <a:tr h="0">
                <a:tc>
                  <a:txBody>
                    <a:bodyPr/>
                    <a:lstStyle/>
                    <a:p>
                      <a:pPr>
                        <a:defRPr sz="1000"/>
                      </a:pPr>
                      <a:r>
                        <a:rPr sz="1000"/>
                        <a:t>Vi håper du tar deg tid til å svare. Arbeidsgivers holdning til mennesker med nedsatt funksjonsevne. Vilje til tilrettelegging hos arbeidsgiver og nav, transport til og fra arbeidsplass. Fleksibilitet mht arbeidstid.</a:t>
                      </a:r>
                    </a:p>
                  </a:txBody>
                  <a:tcPr>
                    <a:lnL w="0"/>
                    <a:lnR w="0"/>
                    <a:solidFill>
                      <a:prstClr val="black">
                        <a:lumOff val="100000"/>
                        <a:lumOff val="100000"/>
                      </a:prstClr>
                    </a:solidFill>
                  </a:tcPr>
                </a:tc>
              </a:tr>
              <a:tr h="0">
                <a:tc>
                  <a:txBody>
                    <a:bodyPr/>
                    <a:lstStyle/>
                    <a:p>
                      <a:pPr>
                        <a:defRPr sz="1000"/>
                      </a:pPr>
                      <a:r>
                        <a:rPr sz="1000"/>
                        <a:t>Vi håper du tar deg tid til å svare ja tro eg</a:t>
                      </a:r>
                    </a:p>
                  </a:txBody>
                  <a:tcPr>
                    <a:lnL w="0"/>
                    <a:lnR w="0"/>
                    <a:solidFill>
                      <a:prstClr val="black">
                        <a:lumOff val="100000"/>
                        <a:lumOff val="100000"/>
                      </a:prstClr>
                    </a:solidFill>
                  </a:tcPr>
                </a:tc>
              </a:tr>
              <a:tr h="0">
                <a:tc>
                  <a:txBody>
                    <a:bodyPr/>
                    <a:lstStyle/>
                    <a:p>
                      <a:pPr>
                        <a:defRPr sz="1000"/>
                      </a:pPr>
                      <a:r>
                        <a:rPr sz="1000"/>
                        <a:t>Vi håper du tar deg tid til å svare</a:t>
                      </a:r>
                    </a:p>
                  </a:txBody>
                  <a:tcPr>
                    <a:lnL w="0"/>
                    <a:lnR w="0"/>
                    <a:solidFill>
                      <a:prstClr val="black">
                        <a:lumOff val="100000"/>
                        <a:lumOff val="100000"/>
                      </a:prstClr>
                    </a:solidFill>
                  </a:tcPr>
                </a:tc>
              </a:tr>
              <a:tr h="0">
                <a:tc>
                  <a:txBody>
                    <a:bodyPr/>
                    <a:lstStyle/>
                    <a:p>
                      <a:pPr>
                        <a:defRPr sz="1000"/>
                      </a:pPr>
                      <a:r>
                        <a:rPr sz="1000"/>
                        <a:t>Vi håper du tar deg tid til å svare</a:t>
                      </a:r>
                    </a:p>
                  </a:txBody>
                  <a:tcPr>
                    <a:lnL w="0"/>
                    <a:lnR w="0"/>
                    <a:solidFill>
                      <a:prstClr val="black">
                        <a:lumOff val="100000"/>
                        <a:lumOff val="100000"/>
                      </a:prstClr>
                    </a:solidFill>
                  </a:tcPr>
                </a:tc>
              </a:tr>
              <a:tr h="0">
                <a:tc>
                  <a:txBody>
                    <a:bodyPr/>
                    <a:lstStyle/>
                    <a:p>
                      <a:pPr>
                        <a:defRPr sz="1000"/>
                      </a:pPr>
                      <a:r>
                        <a:rPr sz="1000"/>
                        <a:t>til retteleging</a:t>
                      </a:r>
                    </a:p>
                  </a:txBody>
                  <a:tcPr>
                    <a:lnL w="0"/>
                    <a:lnR w="0"/>
                    <a:solidFill>
                      <a:prstClr val="black">
                        <a:lumOff val="100000"/>
                        <a:lumOff val="100000"/>
                      </a:prstClr>
                    </a:solidFill>
                  </a:tcPr>
                </a:tc>
              </a:tr>
              <a:tr h="0">
                <a:tc>
                  <a:txBody>
                    <a:bodyPr/>
                    <a:lstStyle/>
                    <a:p>
                      <a:pPr>
                        <a:defRPr sz="1000"/>
                      </a:pPr>
                      <a:r>
                        <a:rPr sz="1000"/>
                        <a:t>jeg tror det  å ha noe meningsfyldt å går til, å ha noe å jobbe med  som mannliker. Det trives arbeidsplassen er viktig, å ikke minst det bli hørt, å blirespektert for den mann faktis er .</a:t>
                      </a:r>
                    </a:p>
                  </a:txBody>
                  <a:tcPr>
                    <a:lnL w="0"/>
                    <a:lnR w="0"/>
                    <a:solidFill>
                      <a:prstClr val="black">
                        <a:lumOff val="100000"/>
                        <a:lumOff val="100000"/>
                      </a:prstClr>
                    </a:solidFill>
                  </a:tcPr>
                </a:tc>
              </a:tr>
              <a:tr h="0">
                <a:tc>
                  <a:txBody>
                    <a:bodyPr/>
                    <a:lstStyle/>
                    <a:p>
                      <a:pPr>
                        <a:defRPr sz="1000"/>
                      </a:pPr>
                      <a:r>
                        <a:rPr sz="1000"/>
                        <a:t>Fleksibel arbeidsgiver, tilrettelegging, kombinasjon av lønn/lønnstilkudd/trygd, fleksibel arbeidstid.</a:t>
                      </a:r>
                    </a:p>
                  </a:txBody>
                  <a:tcPr>
                    <a:lnL w="0"/>
                    <a:lnR w="0"/>
                    <a:solidFill>
                      <a:prstClr val="black">
                        <a:lumOff val="100000"/>
                        <a:lumOff val="100000"/>
                      </a:prstClr>
                    </a:solidFill>
                  </a:tcPr>
                </a:tc>
              </a:tr>
              <a:tr h="0">
                <a:tc>
                  <a:txBody>
                    <a:bodyPr/>
                    <a:lstStyle/>
                    <a:p>
                      <a:pPr>
                        <a:defRPr sz="1000"/>
                      </a:pPr>
                      <a:r>
                        <a:rPr sz="1000"/>
                        <a:t>Vi håper du tar deg tid til å svare</a:t>
                      </a:r>
                    </a:p>
                  </a:txBody>
                  <a:tcPr>
                    <a:lnL w="0"/>
                    <a:lnR w="0"/>
                    <a:solidFill>
                      <a:prstClr val="black">
                        <a:lumOff val="100000"/>
                        <a:lumOff val="100000"/>
                      </a:prstClr>
                    </a:solidFill>
                  </a:tcPr>
                </a:tc>
              </a:tr>
              <a:tr h="0">
                <a:tc>
                  <a:txBody>
                    <a:bodyPr/>
                    <a:lstStyle/>
                    <a:p>
                      <a:pPr>
                        <a:defRPr sz="1000"/>
                      </a:pPr>
                      <a:r>
                        <a:rPr sz="1000"/>
                        <a:t>Fleksibel og redusert arbeidstid samt økt kvote av egenmeldingsdager der det er behov. Tilrettelegging på arbeidsplassen samt støtteordninger fra NAV. Bedre synliggjøring av kompetansen hver enkelt med CP har på arbeidsplassen for å bli bedre verdsatt / forstått.</a:t>
                      </a:r>
                    </a:p>
                  </a:txBody>
                  <a:tcPr>
                    <a:lnL w="0"/>
                    <a:lnR w="0"/>
                    <a:solidFill>
                      <a:prstClr val="black">
                        <a:lumOff val="100000"/>
                        <a:lumOff val="100000"/>
                      </a:prstClr>
                    </a:solidFill>
                  </a:tcPr>
                </a:tc>
              </a:tr>
              <a:tr h="0">
                <a:tc>
                  <a:txBody>
                    <a:bodyPr/>
                    <a:lstStyle/>
                    <a:p>
                      <a:pPr>
                        <a:defRPr sz="1000"/>
                      </a:pPr>
                      <a:r>
                        <a:rPr sz="1000"/>
                        <a:t>Vi håper du tar deg tid til å svare</a:t>
                      </a:r>
                    </a:p>
                  </a:txBody>
                  <a:tcPr>
                    <a:lnL w="0"/>
                    <a:lnR w="0"/>
                    <a:solidFill>
                      <a:prstClr val="black">
                        <a:lumOff val="100000"/>
                        <a:lumOff val="100000"/>
                      </a:prstClr>
                    </a:solidFill>
                  </a:tcPr>
                </a:tc>
              </a:tr>
              <a:tr h="0">
                <a:tc>
                  <a:txBody>
                    <a:bodyPr/>
                    <a:lstStyle/>
                    <a:p>
                      <a:pPr>
                        <a:defRPr sz="1000"/>
                      </a:pPr>
                      <a:r>
                        <a:rPr sz="1000"/>
                        <a:t>Fleksibel arbeidstid</a:t>
                      </a:r>
                    </a:p>
                  </a:txBody>
                  <a:tcPr>
                    <a:lnL w="0"/>
                    <a:lnR w="0"/>
                    <a:solidFill>
                      <a:prstClr val="black">
                        <a:lumOff val="100000"/>
                        <a:lumOff val="100000"/>
                      </a:prstClr>
                    </a:solidFill>
                  </a:tcPr>
                </a:tc>
              </a:tr>
              <a:tr h="0">
                <a:tc>
                  <a:txBody>
                    <a:bodyPr/>
                    <a:lstStyle/>
                    <a:p>
                      <a:pPr>
                        <a:defRPr sz="1000"/>
                      </a:pPr>
                      <a:r>
                        <a:rPr sz="1000"/>
                        <a:t>Vi håper du tar deg tid til å svare</a:t>
                      </a:r>
                    </a:p>
                  </a:txBody>
                  <a:tcPr>
                    <a:lnL w="0"/>
                    <a:lnR w="0"/>
                    <a:solidFill>
                      <a:prstClr val="black">
                        <a:lumOff val="100000"/>
                        <a:lumOff val="100000"/>
                      </a:prstClr>
                    </a:solidFill>
                  </a:tcPr>
                </a:tc>
              </a:tr>
              <a:tr h="0">
                <a:tc>
                  <a:txBody>
                    <a:bodyPr/>
                    <a:lstStyle/>
                    <a:p>
                      <a:pPr>
                        <a:defRPr sz="1000"/>
                      </a:pPr>
                      <a:r>
                        <a:rPr sz="1000"/>
                        <a:t>Vi håper du tar deg tid til å svare</a:t>
                      </a:r>
                    </a:p>
                    <a:p>
                      <a:r>
                        <a:rPr sz="1000"/>
                        <a:t>Bedre oppfølging og hjelp til oss som trenger det, fra nav.</a:t>
                      </a:r>
                    </a:p>
                    <a:p>
                      <a:r>
                        <a:rPr sz="1000"/>
                        <a:t>Samarbeid med hab.tj/ nevropsykolog. jeg vet ikke nok om hvor godt de ulike ordningene fungerer i praksisk.</a:t>
                      </a:r>
                    </a:p>
                  </a:txBody>
                  <a:tcPr>
                    <a:lnL w="0"/>
                    <a:lnR w="0"/>
                    <a:solidFill>
                      <a:prstClr val="black">
                        <a:lumOff val="100000"/>
                        <a:lumOff val="100000"/>
                      </a:prstClr>
                    </a:solidFill>
                  </a:tcPr>
                </a:tc>
              </a:tr>
              <a:tr h="0">
                <a:tc>
                  <a:txBody>
                    <a:bodyPr/>
                    <a:lstStyle/>
                    <a:p>
                      <a:pPr>
                        <a:defRPr sz="1000"/>
                      </a:pPr>
                      <a:r>
                        <a:rPr sz="1000"/>
                        <a:t>I mitt tilfelle forståelse for skjulte handikap og at noen hverdagsoppgaver (typ flytte en tung eske eller takle transportendringer ved fysisk flytting) krever mer av meg enn helt funksjonsfriske.</a:t>
                      </a:r>
                    </a:p>
                  </a:txBody>
                  <a:tcPr>
                    <a:lnL w="0"/>
                    <a:lnR w="0"/>
                    <a:solidFill>
                      <a:prstClr val="black">
                        <a:lumOff val="100000"/>
                        <a:lumOff val="100000"/>
                      </a:prstClr>
                    </a:solidFill>
                  </a:tcPr>
                </a:tc>
              </a:tr>
            </a:tbl>
          </a:graphicData>
        </a:graphic>
      </p:graphicFrame>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63. Hva tror du er det viktigste som skal til&lt;br /&gt; for at arbeidstakere med CP skal beholde arbeidstilknytningen sin lengst mulig?</a:t>
            </a:r>
          </a:p>
        </p:txBody>
      </p:sp>
      <p:sp>
        <p:nvSpPr>
          <p:cNvPr id="4" name="PCont"/>
          <p:cNvSpPr>
            <a:spLocks noGrp="1"/>
          </p:cNvSpPr>
          <p:nvPr>
            <p:ph sz="quarter" idx="15"/>
          </p:nvPr>
        </p:nvSpPr>
        <p:spPr/>
        <p:txBody>
          <a:bodyPr/>
          <a:lstStyle/>
          <a:p>
            <a:endParaRPr lang="en-US"/>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New Table"/>
          <p:cNvGraphicFramePr>
            <a:graphicFrameLocks noGrp="1"/>
          </p:cNvGraphicFramePr>
          <p:nvPr>
            <p:ph sz="quarter" idx="14"/>
          </p:nvPr>
        </p:nvGraphicFramePr>
        <p:xfrm>
          <a:off x="467544" y="836712"/>
          <a:ext cx="8207375" cy="5669280"/>
        </p:xfrm>
        <a:graphic>
          <a:graphicData uri="http://schemas.openxmlformats.org/drawingml/2006/table">
            <a:tbl>
              <a:tblPr>
                <a:tableStyleId>{5C22544A-7EE6-4342-B048-85BDC9FD1C3A}</a:tableStyleId>
              </a:tblPr>
              <a:tblGrid>
                <a:gridCol w="8207375"/>
              </a:tblGrid>
              <a:tr h="0">
                <a:tc>
                  <a:txBody>
                    <a:bodyPr/>
                    <a:lstStyle/>
                    <a:p>
                      <a:pPr>
                        <a:defRPr sz="1000"/>
                      </a:pPr>
                      <a:r>
                        <a:rPr sz="1000"/>
                        <a:t>Vi håper du tar deg tid til å svare</a:t>
                      </a:r>
                    </a:p>
                  </a:txBody>
                  <a:tcPr>
                    <a:lnL w="0"/>
                    <a:lnR w="0"/>
                    <a:solidFill>
                      <a:prstClr val="black">
                        <a:lumOff val="100000"/>
                        <a:lumOff val="100000"/>
                      </a:prstClr>
                    </a:solidFill>
                  </a:tcPr>
                </a:tc>
              </a:tr>
              <a:tr h="0">
                <a:tc>
                  <a:txBody>
                    <a:bodyPr/>
                    <a:lstStyle/>
                    <a:p>
                      <a:pPr>
                        <a:defRPr sz="1000"/>
                      </a:pPr>
                      <a:r>
                        <a:rPr sz="1000"/>
                        <a:t>Tilpasning i arbeidet som tar hensyn til helsens utfordringer. Vekselvirkning mellom trening /restitusjon og arbeid. Ta hensyn til motoriske vansker og stort energibruk ved motorisk aktivitet i arbeid, eks ved tur med barn osv. Variert arbeid ift arbeidstillinger.</a:t>
                      </a:r>
                    </a:p>
                  </a:txBody>
                  <a:tcPr>
                    <a:lnL w="0"/>
                    <a:lnR w="0"/>
                    <a:solidFill>
                      <a:prstClr val="black">
                        <a:lumOff val="100000"/>
                        <a:lumOff val="100000"/>
                      </a:prstClr>
                    </a:solidFill>
                  </a:tcPr>
                </a:tc>
              </a:tr>
              <a:tr h="0">
                <a:tc>
                  <a:txBody>
                    <a:bodyPr/>
                    <a:lstStyle/>
                    <a:p>
                      <a:pPr>
                        <a:defRPr sz="1000"/>
                      </a:pPr>
                      <a:r>
                        <a:rPr sz="1000"/>
                        <a:t>Forståelse av hva cp er, og hvilke utfordringer en har i hverdagen. Bedre tilrettelegging etterhvert som det trengs. God dialog med både arbeidsgiver og NAV (sistnevnte må forstå at det er en tilstand og ikke en sykdom en blir frisk av).</a:t>
                      </a:r>
                    </a:p>
                  </a:txBody>
                  <a:tcPr>
                    <a:lnL w="0"/>
                    <a:lnR w="0"/>
                    <a:solidFill>
                      <a:prstClr val="black">
                        <a:lumOff val="100000"/>
                        <a:lumOff val="100000"/>
                      </a:prstClr>
                    </a:solidFill>
                  </a:tcPr>
                </a:tc>
              </a:tr>
              <a:tr h="0">
                <a:tc>
                  <a:txBody>
                    <a:bodyPr/>
                    <a:lstStyle/>
                    <a:p>
                      <a:pPr>
                        <a:defRPr sz="1000"/>
                      </a:pPr>
                      <a:r>
                        <a:rPr sz="1000"/>
                        <a:t>Bli behandlet med likeverd og respekt.  At man får god oppfølging av nav for å komme ut i en jobb der en føler en gjør en meningsfylt jobb.</a:t>
                      </a:r>
                    </a:p>
                  </a:txBody>
                  <a:tcPr>
                    <a:lnL w="0"/>
                    <a:lnR w="0"/>
                    <a:solidFill>
                      <a:prstClr val="black">
                        <a:lumOff val="100000"/>
                        <a:lumOff val="100000"/>
                      </a:prstClr>
                    </a:solidFill>
                  </a:tcPr>
                </a:tc>
              </a:tr>
              <a:tr h="0">
                <a:tc>
                  <a:txBody>
                    <a:bodyPr/>
                    <a:lstStyle/>
                    <a:p>
                      <a:pPr>
                        <a:defRPr sz="1000"/>
                      </a:pPr>
                      <a:r>
                        <a:rPr sz="1000"/>
                        <a:t>Vi håper du tar deg tid til å svare</a:t>
                      </a:r>
                    </a:p>
                  </a:txBody>
                  <a:tcPr>
                    <a:lnL w="0"/>
                    <a:lnR w="0"/>
                    <a:solidFill>
                      <a:prstClr val="black">
                        <a:lumOff val="100000"/>
                        <a:lumOff val="100000"/>
                      </a:prstClr>
                    </a:solidFill>
                  </a:tcPr>
                </a:tc>
              </a:tr>
              <a:tr h="0">
                <a:tc>
                  <a:txBody>
                    <a:bodyPr/>
                    <a:lstStyle/>
                    <a:p>
                      <a:pPr>
                        <a:defRPr sz="1000"/>
                      </a:pPr>
                      <a:r>
                        <a:rPr sz="1000"/>
                        <a:t>Jeg tenker slik at hvis en med CP skal beholde arbeidspassen sin, er det viktig at arbeidsgiver faktisk passer på at den det gjelder har det bra på arbeidsplassen, og trives med det han/hun gjør. og at arbeidsgiver gir skyt hvis arbeidet er ordenlig utført. Viktig med gode tilbakemeldinger slik at han/hun føler at han/hun mestrer arbeidet og har lys til å fortsette.</a:t>
                      </a:r>
                    </a:p>
                  </a:txBody>
                  <a:tcPr>
                    <a:lnL w="0"/>
                    <a:lnR w="0"/>
                    <a:solidFill>
                      <a:prstClr val="black">
                        <a:lumOff val="100000"/>
                        <a:lumOff val="100000"/>
                      </a:prstClr>
                    </a:solidFill>
                  </a:tcPr>
                </a:tc>
              </a:tr>
              <a:tr h="0">
                <a:tc>
                  <a:txBody>
                    <a:bodyPr/>
                    <a:lstStyle/>
                    <a:p>
                      <a:pPr>
                        <a:defRPr sz="1000"/>
                      </a:pPr>
                      <a:r>
                        <a:rPr sz="1000"/>
                        <a:t>Vi håper du tar deg tid til å svare</a:t>
                      </a:r>
                    </a:p>
                  </a:txBody>
                  <a:tcPr>
                    <a:lnL w="0"/>
                    <a:lnR w="0"/>
                    <a:solidFill>
                      <a:prstClr val="black">
                        <a:lumOff val="100000"/>
                        <a:lumOff val="100000"/>
                      </a:prstClr>
                    </a:solidFill>
                  </a:tcPr>
                </a:tc>
              </a:tr>
              <a:tr h="0">
                <a:tc>
                  <a:txBody>
                    <a:bodyPr/>
                    <a:lstStyle/>
                    <a:p>
                      <a:pPr>
                        <a:defRPr sz="1000"/>
                      </a:pPr>
                      <a:r>
                        <a:rPr sz="1000"/>
                        <a:t>Vi håper du tar deg tid til å svare</a:t>
                      </a:r>
                    </a:p>
                  </a:txBody>
                  <a:tcPr>
                    <a:lnL w="0"/>
                    <a:lnR w="0"/>
                    <a:solidFill>
                      <a:prstClr val="black">
                        <a:lumOff val="100000"/>
                        <a:lumOff val="100000"/>
                      </a:prstClr>
                    </a:solidFill>
                  </a:tcPr>
                </a:tc>
              </a:tr>
              <a:tr h="0">
                <a:tc>
                  <a:txBody>
                    <a:bodyPr/>
                    <a:lstStyle/>
                    <a:p>
                      <a:pPr>
                        <a:defRPr sz="1000"/>
                      </a:pPr>
                      <a:r>
                        <a:rPr sz="1000"/>
                        <a:t>Vi håper du tar deg tid til å svare. At arbeids giver kan tilrettelegge og ha fleksi tid</a:t>
                      </a:r>
                    </a:p>
                  </a:txBody>
                  <a:tcPr>
                    <a:lnL w="0"/>
                    <a:lnR w="0"/>
                    <a:solidFill>
                      <a:prstClr val="black">
                        <a:lumOff val="100000"/>
                        <a:lumOff val="100000"/>
                      </a:prstClr>
                    </a:solidFill>
                  </a:tcPr>
                </a:tc>
              </a:tr>
              <a:tr h="0">
                <a:tc>
                  <a:txBody>
                    <a:bodyPr/>
                    <a:lstStyle/>
                    <a:p>
                      <a:pPr>
                        <a:defRPr sz="1000"/>
                      </a:pPr>
                      <a:r>
                        <a:rPr sz="1000"/>
                        <a:t>funksjonsassistanse</a:t>
                      </a:r>
                    </a:p>
                    <a:p>
                      <a:endParaRPr sz="1000"/>
                    </a:p>
                    <a:p>
                      <a:r>
                        <a:rPr sz="1000"/>
                        <a:t>Det at jeg får ha innflytelse selv på hvordan timene jeg jobber i løpet av en uke er fordelt</a:t>
                      </a:r>
                    </a:p>
                  </a:txBody>
                  <a:tcPr>
                    <a:lnL w="0"/>
                    <a:lnR w="0"/>
                    <a:solidFill>
                      <a:prstClr val="black">
                        <a:lumOff val="100000"/>
                        <a:lumOff val="100000"/>
                      </a:prstClr>
                    </a:solidFill>
                  </a:tcPr>
                </a:tc>
              </a:tr>
              <a:tr h="0">
                <a:tc>
                  <a:txBody>
                    <a:bodyPr/>
                    <a:lstStyle/>
                    <a:p>
                      <a:pPr>
                        <a:defRPr sz="1000"/>
                      </a:pPr>
                      <a:r>
                        <a:rPr sz="1000"/>
                        <a:t>Vi håper du tar deg tid til å svare</a:t>
                      </a:r>
                    </a:p>
                  </a:txBody>
                  <a:tcPr>
                    <a:lnL w="0"/>
                    <a:lnR w="0"/>
                    <a:solidFill>
                      <a:prstClr val="black">
                        <a:lumOff val="100000"/>
                        <a:lumOff val="100000"/>
                      </a:prstClr>
                    </a:solidFill>
                  </a:tcPr>
                </a:tc>
              </a:tr>
              <a:tr h="0">
                <a:tc>
                  <a:txBody>
                    <a:bodyPr/>
                    <a:lstStyle/>
                    <a:p>
                      <a:pPr>
                        <a:defRPr sz="1000"/>
                      </a:pPr>
                      <a:r>
                        <a:rPr sz="1000"/>
                        <a:t>Fleksibilitet, hvile og tilrettelegging. Forståelse og hjelp med transport til og fra jobb og møteateder i forbindelse med jobb.</a:t>
                      </a:r>
                    </a:p>
                  </a:txBody>
                  <a:tcPr>
                    <a:lnL w="0"/>
                    <a:lnR w="0"/>
                    <a:solidFill>
                      <a:prstClr val="black">
                        <a:lumOff val="100000"/>
                        <a:lumOff val="100000"/>
                      </a:prstClr>
                    </a:solidFill>
                  </a:tcPr>
                </a:tc>
              </a:tr>
              <a:tr h="0">
                <a:tc>
                  <a:txBody>
                    <a:bodyPr/>
                    <a:lstStyle/>
                    <a:p>
                      <a:pPr>
                        <a:defRPr sz="1000"/>
                      </a:pPr>
                      <a:r>
                        <a:rPr sz="1000"/>
                        <a:t>Bedre tilrettelegging etter hvert som behovene endrer seg og evnen til å se mennesket bak funksjonshemmingen (ikke bare cp-en). Endrede holdninger blant arbeidsgivere slik at vi blir en ressurs og ikke kun en utgiftspost</a:t>
                      </a:r>
                    </a:p>
                  </a:txBody>
                  <a:tcPr>
                    <a:lnL w="0"/>
                    <a:lnR w="0"/>
                    <a:solidFill>
                      <a:prstClr val="black">
                        <a:lumOff val="100000"/>
                        <a:lumOff val="100000"/>
                      </a:prstClr>
                    </a:solidFill>
                  </a:tcPr>
                </a:tc>
              </a:tr>
              <a:tr h="0">
                <a:tc>
                  <a:txBody>
                    <a:bodyPr/>
                    <a:lstStyle/>
                    <a:p>
                      <a:pPr>
                        <a:defRPr sz="1000"/>
                      </a:pPr>
                      <a:r>
                        <a:rPr sz="1000"/>
                        <a:t>At arbeidsplassen er godt tilrettelagt, og jeg får et arbeid som passer til meg.</a:t>
                      </a:r>
                    </a:p>
                  </a:txBody>
                  <a:tcPr>
                    <a:lnL w="0"/>
                    <a:lnR w="0"/>
                    <a:solidFill>
                      <a:prstClr val="black">
                        <a:lumOff val="100000"/>
                        <a:lumOff val="100000"/>
                      </a:prstClr>
                    </a:solidFill>
                  </a:tcPr>
                </a:tc>
              </a:tr>
              <a:tr h="0">
                <a:tc>
                  <a:txBody>
                    <a:bodyPr/>
                    <a:lstStyle/>
                    <a:p>
                      <a:pPr>
                        <a:defRPr sz="1000"/>
                      </a:pPr>
                      <a:r>
                        <a:rPr sz="1000"/>
                        <a:t>Enklere samarbeid Arb.taker-Nav-Arb.giver</a:t>
                      </a:r>
                    </a:p>
                  </a:txBody>
                  <a:tcPr>
                    <a:lnL w="0"/>
                    <a:lnR w="0"/>
                    <a:solidFill>
                      <a:prstClr val="black">
                        <a:lumOff val="100000"/>
                        <a:lumOff val="100000"/>
                      </a:prstClr>
                    </a:solidFill>
                  </a:tcPr>
                </a:tc>
              </a:tr>
              <a:tr h="0">
                <a:tc>
                  <a:txBody>
                    <a:bodyPr/>
                    <a:lstStyle/>
                    <a:p>
                      <a:pPr>
                        <a:defRPr sz="1000"/>
                      </a:pPr>
                      <a:r>
                        <a:rPr sz="1000"/>
                        <a:t>Vi håper du tar deg tid til å svare</a:t>
                      </a:r>
                    </a:p>
                    <a:p>
                      <a:r>
                        <a:rPr sz="1000"/>
                        <a:t>God kommunikasjon mellom arbeidsgiver, arbeidstaker og NAV. Ved bytte/ fornying av hjelpemidler burde NAV sine hjemmesider vært lettere å finne frem i. Som sterkt svaksynt er jeg avhengig av hjelp til å fylle ut skjemaer. Jeg skulle ønske man kunne få hjelp til dette av ergoterapaut/kontaktperson på NAV.  Mentorordningen blir lett "utnyttet" av kolleger på arbeidsplassen dersom de blir satt til denne oppgaven. Dette sees på som en "ekstra lønn."</a:t>
                      </a:r>
                    </a:p>
                  </a:txBody>
                  <a:tcPr>
                    <a:lnL w="0"/>
                    <a:lnR w="0"/>
                    <a:solidFill>
                      <a:prstClr val="black">
                        <a:lumOff val="100000"/>
                        <a:lumOff val="100000"/>
                      </a:prstClr>
                    </a:solidFill>
                  </a:tcPr>
                </a:tc>
              </a:tr>
            </a:tbl>
          </a:graphicData>
        </a:graphic>
      </p:graphicFrame>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63. Hva tror du er det viktigste som skal til&lt;br /&gt; for at arbeidstakere med CP skal beholde arbeidstilknytningen sin lengst mulig?</a:t>
            </a:r>
          </a:p>
        </p:txBody>
      </p:sp>
      <p:sp>
        <p:nvSpPr>
          <p:cNvPr id="4" name="PCont"/>
          <p:cNvSpPr>
            <a:spLocks noGrp="1"/>
          </p:cNvSpPr>
          <p:nvPr>
            <p:ph sz="quarter" idx="15"/>
          </p:nvPr>
        </p:nvSpPr>
        <p:spPr/>
        <p:txBody>
          <a:bodyPr/>
          <a:lstStyle/>
          <a:p>
            <a:endParaRPr lang="en-US"/>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New Table"/>
          <p:cNvGraphicFramePr>
            <a:graphicFrameLocks noGrp="1"/>
          </p:cNvGraphicFramePr>
          <p:nvPr>
            <p:ph sz="quarter" idx="14"/>
          </p:nvPr>
        </p:nvGraphicFramePr>
        <p:xfrm>
          <a:off x="467544" y="836712"/>
          <a:ext cx="8207375" cy="7101840"/>
        </p:xfrm>
        <a:graphic>
          <a:graphicData uri="http://schemas.openxmlformats.org/drawingml/2006/table">
            <a:tbl>
              <a:tblPr>
                <a:tableStyleId>{5C22544A-7EE6-4342-B048-85BDC9FD1C3A}</a:tableStyleId>
              </a:tblPr>
              <a:tblGrid>
                <a:gridCol w="8207375"/>
              </a:tblGrid>
              <a:tr h="0">
                <a:tc>
                  <a:txBody>
                    <a:bodyPr/>
                    <a:lstStyle/>
                    <a:p>
                      <a:pPr>
                        <a:defRPr sz="1000"/>
                      </a:pPr>
                      <a:r>
                        <a:rPr sz="1000"/>
                        <a:t>Vi håper du tar deg tid til å svare</a:t>
                      </a:r>
                    </a:p>
                  </a:txBody>
                  <a:tcPr>
                    <a:lnL w="0"/>
                    <a:lnR w="0"/>
                    <a:solidFill>
                      <a:prstClr val="black">
                        <a:lumOff val="100000"/>
                        <a:lumOff val="100000"/>
                      </a:prstClr>
                    </a:solidFill>
                  </a:tcPr>
                </a:tc>
              </a:tr>
              <a:tr h="0">
                <a:tc>
                  <a:txBody>
                    <a:bodyPr/>
                    <a:lstStyle/>
                    <a:p>
                      <a:pPr>
                        <a:defRPr sz="1000"/>
                      </a:pPr>
                      <a:r>
                        <a:rPr sz="1000"/>
                        <a:t>Som voksen opplever jeg at det kan være vanskelig å finne en fysioterapeut som man kan gå til over lenger tid. Etter at dette med driftstilskudd startet blir akutte pasienter priritert og fysioterapauten har ikke tid til deg. Jeg mener at fysioterapi er alfa omega for å kunne fortsette i arbeidlengst mulig.</a:t>
                      </a:r>
                    </a:p>
                  </a:txBody>
                  <a:tcPr>
                    <a:lnL w="0"/>
                    <a:lnR w="0"/>
                    <a:solidFill>
                      <a:prstClr val="black">
                        <a:lumOff val="100000"/>
                        <a:lumOff val="100000"/>
                      </a:prstClr>
                    </a:solidFill>
                  </a:tcPr>
                </a:tc>
              </a:tr>
              <a:tr h="0">
                <a:tc>
                  <a:txBody>
                    <a:bodyPr/>
                    <a:lstStyle/>
                    <a:p>
                      <a:pPr>
                        <a:defRPr sz="1000"/>
                      </a:pPr>
                      <a:r>
                        <a:rPr sz="1000"/>
                        <a:t>Jeg tror det er viktig med tilrettelegging sånn at de med cp har mulighet til å jobbe deltid.</a:t>
                      </a:r>
                    </a:p>
                  </a:txBody>
                  <a:tcPr>
                    <a:lnL w="0"/>
                    <a:lnR w="0"/>
                    <a:solidFill>
                      <a:prstClr val="black">
                        <a:lumOff val="100000"/>
                        <a:lumOff val="100000"/>
                      </a:prstClr>
                    </a:solidFill>
                  </a:tcPr>
                </a:tc>
              </a:tr>
              <a:tr h="0">
                <a:tc>
                  <a:txBody>
                    <a:bodyPr/>
                    <a:lstStyle/>
                    <a:p>
                      <a:pPr>
                        <a:defRPr sz="1000"/>
                      </a:pPr>
                      <a:r>
                        <a:rPr sz="1000"/>
                        <a:t>Vi må få den tilrettelegginga vi trenger. vi må bli forstått. Det må kunne dekkes assistenter på jobb hvis nødvendig</a:t>
                      </a:r>
                    </a:p>
                  </a:txBody>
                  <a:tcPr>
                    <a:lnL w="0"/>
                    <a:lnR w="0"/>
                    <a:solidFill>
                      <a:prstClr val="black">
                        <a:lumOff val="100000"/>
                        <a:lumOff val="100000"/>
                      </a:prstClr>
                    </a:solidFill>
                  </a:tcPr>
                </a:tc>
              </a:tr>
              <a:tr h="0">
                <a:tc>
                  <a:txBody>
                    <a:bodyPr/>
                    <a:lstStyle/>
                    <a:p>
                      <a:pPr>
                        <a:defRPr sz="1000"/>
                      </a:pPr>
                      <a:r>
                        <a:rPr sz="1000"/>
                        <a:t>du tar deg tid til å svare at de får seg en utdannelse.  noe kortere arbeidsdag med muligheter for behandling  og. trening i forkant eller etterkant av arb dagen.</a:t>
                      </a:r>
                    </a:p>
                  </a:txBody>
                  <a:tcPr>
                    <a:lnL w="0"/>
                    <a:lnR w="0"/>
                    <a:solidFill>
                      <a:prstClr val="black">
                        <a:lumOff val="100000"/>
                        <a:lumOff val="100000"/>
                      </a:prstClr>
                    </a:solidFill>
                  </a:tcPr>
                </a:tc>
              </a:tr>
              <a:tr h="0">
                <a:tc>
                  <a:txBody>
                    <a:bodyPr/>
                    <a:lstStyle/>
                    <a:p>
                      <a:pPr>
                        <a:defRPr sz="1000"/>
                      </a:pPr>
                      <a:r>
                        <a:rPr sz="1000"/>
                        <a:t>tilrettelegge mest mulig, dvs fleksibel arbeidstid, hjelpemidler, tilpasning ved arbeidsplassen(pult, tilgjengelighet osv). God dialog med arbeidsgiver. Støtte fra NAV ved behov.</a:t>
                      </a:r>
                    </a:p>
                  </a:txBody>
                  <a:tcPr>
                    <a:lnL w="0"/>
                    <a:lnR w="0"/>
                    <a:solidFill>
                      <a:prstClr val="black">
                        <a:lumOff val="100000"/>
                        <a:lumOff val="100000"/>
                      </a:prstClr>
                    </a:solidFill>
                  </a:tcPr>
                </a:tc>
              </a:tr>
              <a:tr h="0">
                <a:tc>
                  <a:txBody>
                    <a:bodyPr/>
                    <a:lstStyle/>
                    <a:p>
                      <a:pPr>
                        <a:defRPr sz="1000"/>
                      </a:pPr>
                      <a:r>
                        <a:rPr sz="1000"/>
                        <a:t>I mitt tilfelle hadde det vel vært om Nav hadde satt større krav til min arbeidsplass, og at det ikke ble tatt en avgjørelse på at arbeidsplassen ikke ønsket å samarbeide, og at det var greit med det. Jeg savnet også mulighet/tilbud til psykisk hjelp,da jeg rett og slett gikk i kjelleren når jeg innså at jeg ikke lenger var "bra" nok for arbeidsplassen. Jeg føler det var lite, eller ingen hjelp å få fra det offentlige når jeg hadde havnet i den situasjonen som jeg da hadde. Jeg søkte om ditt og datt, men var ingen hjelp å få, da jeg ikke var suicidal!</a:t>
                      </a:r>
                    </a:p>
                  </a:txBody>
                  <a:tcPr>
                    <a:lnL w="0"/>
                    <a:lnR w="0"/>
                    <a:solidFill>
                      <a:prstClr val="black">
                        <a:lumOff val="100000"/>
                        <a:lumOff val="100000"/>
                      </a:prstClr>
                    </a:solidFill>
                  </a:tcPr>
                </a:tc>
              </a:tr>
              <a:tr h="0">
                <a:tc>
                  <a:txBody>
                    <a:bodyPr/>
                    <a:lstStyle/>
                    <a:p>
                      <a:pPr>
                        <a:defRPr sz="1000"/>
                      </a:pPr>
                      <a:r>
                        <a:rPr sz="1000"/>
                        <a:t>Saken er tosidig, først må akseptere at man har CP og se realiteten, så se mulighetene. Med funksjon assistent er det store muligheter. Og faktisk tror jeg mange flere med handikap av litt omfang , kan ha nytte av å være din egen arbeidsgiver. Dermed kan man jobbe på de gode dagene og legge opp dagen etter eget behov.</a:t>
                      </a:r>
                    </a:p>
                  </a:txBody>
                  <a:tcPr>
                    <a:lnL w="0"/>
                    <a:lnR w="0"/>
                    <a:solidFill>
                      <a:prstClr val="black">
                        <a:lumOff val="100000"/>
                        <a:lumOff val="100000"/>
                      </a:prstClr>
                    </a:solidFill>
                  </a:tcPr>
                </a:tc>
              </a:tr>
              <a:tr h="0">
                <a:tc>
                  <a:txBody>
                    <a:bodyPr/>
                    <a:lstStyle/>
                    <a:p>
                      <a:pPr>
                        <a:defRPr sz="1000"/>
                      </a:pPr>
                      <a:r>
                        <a:rPr sz="1000"/>
                        <a:t>Vi håper du tar deg tid til å svare jobb som passer og trivsel</a:t>
                      </a:r>
                    </a:p>
                  </a:txBody>
                  <a:tcPr>
                    <a:lnL w="0"/>
                    <a:lnR w="0"/>
                    <a:solidFill>
                      <a:prstClr val="black">
                        <a:lumOff val="100000"/>
                        <a:lumOff val="100000"/>
                      </a:prstClr>
                    </a:solidFill>
                  </a:tcPr>
                </a:tc>
              </a:tr>
              <a:tr h="0">
                <a:tc>
                  <a:txBody>
                    <a:bodyPr/>
                    <a:lstStyle/>
                    <a:p>
                      <a:pPr>
                        <a:defRPr sz="1000"/>
                      </a:pPr>
                      <a:r>
                        <a:rPr sz="1000"/>
                        <a:t>Jeg har truffet en del med diagnosen som kunne fungert godt i ordinært arbeid, full tid eller deltid. Eventuelt tilrettelagt. Men som har blitt flasket opp av NAV til at de kun kan bidra med deltid i vernet bedrift.</a:t>
                      </a:r>
                    </a:p>
                    <a:p>
                      <a:endParaRPr sz="1000"/>
                    </a:p>
                    <a:p>
                      <a:r>
                        <a:rPr sz="1000"/>
                        <a:t>På den andre siden har du oss som jobber i ordinært arbeid, men som ikke får noe som helst fra NAV når vi føler vi trenger det.</a:t>
                      </a:r>
                    </a:p>
                    <a:p>
                      <a:r>
                        <a:rPr sz="1000"/>
                        <a:t>Det jeg har av 'tilrettelagt' utstyr på jobb (privat næringsliv) er enten standard for alle ansatte, eller jeg har skaffet det for egen regning. Jeg har ikke tatt meg bryet med å søke om støtte, for å få avslag, som med alt annet.</a:t>
                      </a:r>
                    </a:p>
                  </a:txBody>
                  <a:tcPr>
                    <a:lnL w="0"/>
                    <a:lnR w="0"/>
                    <a:solidFill>
                      <a:prstClr val="black">
                        <a:lumOff val="100000"/>
                        <a:lumOff val="100000"/>
                      </a:prstClr>
                    </a:solidFill>
                  </a:tcPr>
                </a:tc>
              </a:tr>
            </a:tbl>
          </a:graphicData>
        </a:graphic>
      </p:graphicFrame>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63. Hva tror du er det viktigste som skal til&lt;br /&gt; for at arbeidstakere med CP skal beholde arbeidstilknytningen sin lengst mulig?</a:t>
            </a:r>
          </a:p>
        </p:txBody>
      </p:sp>
      <p:sp>
        <p:nvSpPr>
          <p:cNvPr id="4" name="PCont"/>
          <p:cNvSpPr>
            <a:spLocks noGrp="1"/>
          </p:cNvSpPr>
          <p:nvPr>
            <p:ph sz="quarter" idx="15"/>
          </p:nvPr>
        </p:nvSpPr>
        <p:spPr/>
        <p:txBody>
          <a:bodyPr/>
          <a:lstStyle/>
          <a:p>
            <a:endParaRPr lang="en-US"/>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New Table"/>
          <p:cNvGraphicFramePr>
            <a:graphicFrameLocks noGrp="1"/>
          </p:cNvGraphicFramePr>
          <p:nvPr>
            <p:ph sz="quarter" idx="14"/>
          </p:nvPr>
        </p:nvGraphicFramePr>
        <p:xfrm>
          <a:off x="467544" y="836712"/>
          <a:ext cx="8207375" cy="5852160"/>
        </p:xfrm>
        <a:graphic>
          <a:graphicData uri="http://schemas.openxmlformats.org/drawingml/2006/table">
            <a:tbl>
              <a:tblPr>
                <a:tableStyleId>{5C22544A-7EE6-4342-B048-85BDC9FD1C3A}</a:tableStyleId>
              </a:tblPr>
              <a:tblGrid>
                <a:gridCol w="8207375"/>
              </a:tblGrid>
              <a:tr h="0">
                <a:tc>
                  <a:txBody>
                    <a:bodyPr/>
                    <a:lstStyle/>
                    <a:p>
                      <a:pPr>
                        <a:defRPr sz="1000"/>
                      </a:pPr>
                      <a:r>
                        <a:rPr sz="1000"/>
                        <a:t>1. Tilrettelegging/fleksibel arbeidstid/redusert arbeidstid så man får tid til å trene og gjøre tiltak man trenger for å fungere best mulig med sin CP. Funksjonstap vil ofte redusere arbeidsevne.Tilstrekkelig hjelp til å forstå egne utfall og skade, samt kunnskap om best mulige tiltak for å oppnå best mulig funksjon over tid(forståelse og evne til egne rehabiliteringstiltak). Krever nok resurser til rehabilitering, nødvendige hjelpemidler, fysioterapeut, ergoterapeuter etc.Individuell plan hvis behov.</a:t>
                      </a:r>
                    </a:p>
                    <a:p>
                      <a:r>
                        <a:rPr sz="1000"/>
                        <a:t>2. Evt tilrettelegging ved kognitive og motoriske vansker hjemme såvel som på arbeidsplassen. Forhold hjemme kan være vel så viktig som tilrettelagt arbeid/hjelpemidler på jobb. hvis hjemnesituasjonen er krevende, får man ikke tid og overskudd til jobb. Egen bolig med nødvendige tilpasninger, f.eks heis, lettstelt fremkommelig bolig med livsløpsstandard .</a:t>
                      </a:r>
                    </a:p>
                    <a:p>
                      <a:r>
                        <a:rPr sz="1000"/>
                        <a:t>3. Langsiktig fokus på arbeidsmengde for å beholde arbeidsevne også i fremtiden.</a:t>
                      </a:r>
                    </a:p>
                    <a:p>
                      <a:r>
                        <a:rPr sz="1000"/>
                        <a:t>4. Slutt på offentlig diskriminering av personer med helt eller delvis redusert arbeidsevne. Man blir syk av at man blir regnet som unnasluntrer/kriminell inntil det motsatte er bevist. Dette gjelder også om man er delvis arbeidsufør. Det er veldig slitsom at man er mindre vært hvis man er i Nav.</a:t>
                      </a:r>
                    </a:p>
                    <a:p>
                      <a:r>
                        <a:rPr sz="1000"/>
                        <a:t>Behandling og tilstrekkelig rehabilitering av andre skader og sykdommer som har negativ effekt på CP visa versa.</a:t>
                      </a:r>
                    </a:p>
                    <a:p>
                      <a:r>
                        <a:rPr sz="1000"/>
                        <a:t>5. Tiltak for å redusere de negative effektene for barn av uføre. Tilgjengelig i barnehage og skoler, samt tilgjengelighet i det offentlige rom(universell utforming).</a:t>
                      </a:r>
                    </a:p>
                    <a:p>
                      <a:r>
                        <a:rPr sz="1000"/>
                        <a:t>6. Hjelpemidler og muligheter for Bpa ved behov for hjelp til å bistå omsorg egne barn.</a:t>
                      </a:r>
                    </a:p>
                    <a:p>
                      <a:r>
                        <a:rPr sz="1000"/>
                        <a:t>Bpa for å få dekket egne hjelpebehov.</a:t>
                      </a:r>
                    </a:p>
                    <a:p>
                      <a:r>
                        <a:rPr sz="1000"/>
                        <a:t>7. Ved barn; god støtte og fordeling av arbeidsoppgaver med partner evt øvrige støttepersoner.</a:t>
                      </a:r>
                    </a:p>
                    <a:p>
                      <a:r>
                        <a:rPr sz="1000"/>
                        <a:t>8. Riktig valg av yrke, som er realistisk å kunne bli en stund i.</a:t>
                      </a:r>
                    </a:p>
                  </a:txBody>
                  <a:tcPr>
                    <a:lnL w="0"/>
                    <a:lnR w="0"/>
                    <a:solidFill>
                      <a:prstClr val="black">
                        <a:lumOff val="100000"/>
                        <a:lumOff val="100000"/>
                      </a:prstClr>
                    </a:solidFill>
                  </a:tcPr>
                </a:tc>
              </a:tr>
              <a:tr h="0">
                <a:tc>
                  <a:txBody>
                    <a:bodyPr/>
                    <a:lstStyle/>
                    <a:p>
                      <a:pPr>
                        <a:defRPr sz="1000"/>
                      </a:pPr>
                      <a:r>
                        <a:rPr sz="1000"/>
                        <a:t>Det viktigste er god og åpen  dialog med arbeidsgiver.</a:t>
                      </a:r>
                    </a:p>
                  </a:txBody>
                  <a:tcPr>
                    <a:lnL w="0"/>
                    <a:lnR w="0"/>
                    <a:solidFill>
                      <a:prstClr val="black">
                        <a:lumOff val="100000"/>
                        <a:lumOff val="100000"/>
                      </a:prstClr>
                    </a:solidFill>
                  </a:tcPr>
                </a:tc>
              </a:tr>
              <a:tr h="0">
                <a:tc>
                  <a:txBody>
                    <a:bodyPr/>
                    <a:lstStyle/>
                    <a:p>
                      <a:pPr>
                        <a:defRPr sz="1000"/>
                      </a:pPr>
                      <a:r>
                        <a:rPr sz="1000"/>
                        <a:t>hoved problemet  at arbeidsgivsakteere ikke vil ta inn cp folk i ordinær bedrift kan være at man jobber for sakte for dyrt for bedriten å tillrettelegge fotningr jo være belasvet kan arbeidstaker få en god tialog med arbeidgiver før man starter ikke fokuser på cp i jobb intervju jeg har også tro arbeid med bistand.og at en med cp  slutter tidlig i arbeidslivet kan jo være belasning skader. fokuser på rdet du er god til</a:t>
                      </a:r>
                    </a:p>
                  </a:txBody>
                  <a:tcPr>
                    <a:lnL w="0"/>
                    <a:lnR w="0"/>
                    <a:solidFill>
                      <a:prstClr val="black">
                        <a:lumOff val="100000"/>
                        <a:lumOff val="100000"/>
                      </a:prstClr>
                    </a:solidFill>
                  </a:tcPr>
                </a:tc>
              </a:tr>
              <a:tr h="0">
                <a:tc>
                  <a:txBody>
                    <a:bodyPr/>
                    <a:lstStyle/>
                    <a:p>
                      <a:pPr>
                        <a:defRPr sz="1000"/>
                      </a:pPr>
                      <a:r>
                        <a:rPr sz="1000"/>
                        <a:t>- arbeidstakere m CP kan få tilrettelagt på arbeidsplassen ved behov. </a:t>
                      </a:r>
                    </a:p>
                    <a:p>
                      <a:r>
                        <a:rPr sz="1000"/>
                        <a:t>- Selv fungerer jeg best i en 50 % stilling, da har jeg overskudd til fritiden også. Så synes det er betre å ha en gradert stilling, enn å presse meg opp i en full stilling. Da vil jeg nok kunne klare å beholde arbeidstilknytningen lengre. Har epilepsi i tillegg. Er anfallsfri men går på medisiner, så blir fort trøtte.</a:t>
                      </a:r>
                    </a:p>
                  </a:txBody>
                  <a:tcPr>
                    <a:lnL w="0"/>
                    <a:lnR w="0"/>
                    <a:solidFill>
                      <a:prstClr val="black">
                        <a:lumOff val="100000"/>
                        <a:lumOff val="100000"/>
                      </a:prstClr>
                    </a:solidFill>
                  </a:tcPr>
                </a:tc>
              </a:tr>
              <a:tr h="0">
                <a:tc>
                  <a:txBody>
                    <a:bodyPr/>
                    <a:lstStyle/>
                    <a:p>
                      <a:pPr>
                        <a:defRPr sz="1000"/>
                      </a:pPr>
                      <a:r>
                        <a:rPr sz="1000"/>
                        <a:t>At arbeidsgiver viser forståelse for at vi ikke kan jobbe like raskt som andre, og at innsatsen vår varierer fra dag til dag. </a:t>
                      </a:r>
                    </a:p>
                    <a:p>
                      <a:r>
                        <a:rPr sz="1000"/>
                        <a:t>Vi må kunne velge hvor mye vi kan jobbe, kanskje begynne med 1 eller 2 dager i uken, for så å evaluere etterpå? Begynne med litt arbeid, går det bra, kan man øke arbeidstiden og arbeidsmengden. Ikke sette seg for høye mål med en gang.</a:t>
                      </a:r>
                    </a:p>
                  </a:txBody>
                  <a:tcPr>
                    <a:lnL w="0"/>
                    <a:lnR w="0"/>
                    <a:solidFill>
                      <a:prstClr val="black">
                        <a:lumOff val="100000"/>
                        <a:lumOff val="100000"/>
                      </a:prstClr>
                    </a:solidFill>
                  </a:tcPr>
                </a:tc>
              </a:tr>
              <a:tr h="0">
                <a:tc>
                  <a:txBody>
                    <a:bodyPr/>
                    <a:lstStyle/>
                    <a:p>
                      <a:pPr>
                        <a:defRPr sz="1000"/>
                      </a:pPr>
                      <a:r>
                        <a:rPr sz="1000"/>
                        <a:t>Tilrettelegging og forståelse . Også for oss med med mild grad av cp , og som har jobbet 100% ,men må redusere meir og meir pga slitasjeskader og mindre overskudd .</a:t>
                      </a:r>
                    </a:p>
                  </a:txBody>
                  <a:tcPr>
                    <a:lnL w="0"/>
                    <a:lnR w="0"/>
                    <a:solidFill>
                      <a:prstClr val="black">
                        <a:lumOff val="100000"/>
                        <a:lumOff val="100000"/>
                      </a:prstClr>
                    </a:solidFill>
                  </a:tcPr>
                </a:tc>
              </a:tr>
              <a:tr h="0">
                <a:tc>
                  <a:txBody>
                    <a:bodyPr/>
                    <a:lstStyle/>
                    <a:p>
                      <a:pPr>
                        <a:defRPr sz="1000"/>
                      </a:pPr>
                      <a:r>
                        <a:rPr sz="1000"/>
                        <a:t>Muligheten til å bli tatt på alvor som et normalt oppegående menneske som har vilje og evne til å jobbe. Har cp, men er ikke dum</a:t>
                      </a:r>
                    </a:p>
                  </a:txBody>
                  <a:tcPr>
                    <a:lnL w="0"/>
                    <a:lnR w="0"/>
                    <a:solidFill>
                      <a:prstClr val="black">
                        <a:lumOff val="100000"/>
                        <a:lumOff val="100000"/>
                      </a:prstClr>
                    </a:solidFill>
                  </a:tcPr>
                </a:tc>
              </a:tr>
              <a:tr h="0">
                <a:tc>
                  <a:txBody>
                    <a:bodyPr/>
                    <a:lstStyle/>
                    <a:p>
                      <a:pPr>
                        <a:defRPr sz="1000"/>
                      </a:pPr>
                      <a:r>
                        <a:rPr sz="1000"/>
                        <a:t>Vi håper du tar deg tid til å svare</a:t>
                      </a:r>
                    </a:p>
                  </a:txBody>
                  <a:tcPr>
                    <a:lnL w="0"/>
                    <a:lnR w="0"/>
                    <a:solidFill>
                      <a:prstClr val="black">
                        <a:lumOff val="100000"/>
                        <a:lumOff val="100000"/>
                      </a:prstClr>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6. Hva slags type arbeid har du? </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176784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Ordinært lønnsarbeid (heltid/deltid/i kombinasjon med trygdeytelse eller lønnstilskudd)</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Varig tilrettelagt arbeid( i ordinær virksomhet, i skjermet virksomhet eller i arbeidsmarkedsbedrift)</a:t>
                      </a:r>
                    </a:p>
                  </a:txBody>
                  <a:tcPr>
                    <a:lnL w="0"/>
                    <a:lnR w="0"/>
                    <a:lnT w="0"/>
                    <a:lnB w="0"/>
                  </a:tcPr>
                </a:tc>
              </a:tr>
              <a:tr h="0">
                <a:tc>
                  <a:txBody>
                    <a:bodyPr/>
                    <a:lstStyle/>
                    <a:p>
                      <a:pPr>
                        <a:defRPr sz="1000"/>
                      </a:pPr>
                      <a:r>
                        <a:rPr/>
                        <a:t>3</a:t>
                      </a:r>
                    </a:p>
                  </a:txBody>
                  <a:tcPr>
                    <a:lnL w="0"/>
                    <a:lnR w="0"/>
                    <a:lnT w="0"/>
                    <a:lnB w="0"/>
                  </a:tcPr>
                </a:tc>
                <a:tc>
                  <a:txBody>
                    <a:bodyPr/>
                    <a:lstStyle/>
                    <a:p>
                      <a:pPr>
                        <a:defRPr sz="1000"/>
                      </a:pPr>
                      <a:r>
                        <a:rPr/>
                        <a:t>Arbeidspraksis, på arbeidsutprøving eller lignende</a:t>
                      </a:r>
                    </a:p>
                  </a:txBody>
                  <a:tcPr>
                    <a:lnL w="0"/>
                    <a:lnR w="0"/>
                    <a:lnT w="0"/>
                    <a:lnB w="0"/>
                  </a:tcPr>
                </a:tc>
              </a:tr>
              <a:tr h="0">
                <a:tc>
                  <a:txBody>
                    <a:bodyPr/>
                    <a:lstStyle/>
                    <a:p>
                      <a:pPr>
                        <a:defRPr sz="1000"/>
                      </a:pPr>
                      <a:r>
                        <a:rPr/>
                        <a:t>4</a:t>
                      </a:r>
                    </a:p>
                  </a:txBody>
                  <a:tcPr>
                    <a:lnL w="0"/>
                    <a:lnR w="0"/>
                    <a:lnT w="0"/>
                    <a:lnB w="0"/>
                  </a:tcPr>
                </a:tc>
                <a:tc>
                  <a:txBody>
                    <a:bodyPr/>
                    <a:lstStyle/>
                    <a:p>
                      <a:pPr>
                        <a:defRPr sz="1000"/>
                      </a:pPr>
                      <a:r>
                        <a:rPr/>
                        <a:t>Egen virksomhet</a:t>
                      </a:r>
                    </a:p>
                  </a:txBody>
                  <a:tcPr>
                    <a:lnL w="0"/>
                    <a:lnR w="0"/>
                    <a:lnT w="0"/>
                    <a:lnB w="0"/>
                  </a:tcPr>
                </a:tc>
              </a:tr>
              <a:tr h="0">
                <a:tc>
                  <a:txBody>
                    <a:bodyPr/>
                    <a:lstStyle/>
                    <a:p>
                      <a:pPr>
                        <a:defRPr sz="1000"/>
                      </a:pPr>
                      <a:r>
                        <a:rPr/>
                        <a:t>5</a:t>
                      </a:r>
                    </a:p>
                  </a:txBody>
                  <a:tcPr>
                    <a:lnL w="0"/>
                    <a:lnR w="0"/>
                    <a:lnT w="0"/>
                    <a:lnB w="0"/>
                  </a:tcPr>
                </a:tc>
                <a:tc>
                  <a:txBody>
                    <a:bodyPr/>
                    <a:lstStyle/>
                    <a:p>
                      <a:pPr>
                        <a:defRPr sz="1000"/>
                      </a:pPr>
                      <a:r>
                        <a:rPr/>
                        <a:t>Ingen av de overnevnte</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63. Hva tror du er det viktigste som skal til&lt;br /&gt; for at arbeidstakere med CP skal beholde arbeidstilknytningen sin lengst mulig?</a:t>
            </a:r>
          </a:p>
        </p:txBody>
      </p:sp>
      <p:sp>
        <p:nvSpPr>
          <p:cNvPr id="4" name="PCont"/>
          <p:cNvSpPr>
            <a:spLocks noGrp="1"/>
          </p:cNvSpPr>
          <p:nvPr>
            <p:ph sz="quarter" idx="15"/>
          </p:nvPr>
        </p:nvSpPr>
        <p:spPr/>
        <p:txBody>
          <a:bodyPr/>
          <a:lstStyle/>
          <a:p>
            <a:endParaRPr lang="en-US"/>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New Table"/>
          <p:cNvGraphicFramePr>
            <a:graphicFrameLocks noGrp="1"/>
          </p:cNvGraphicFramePr>
          <p:nvPr>
            <p:ph sz="quarter" idx="14"/>
          </p:nvPr>
        </p:nvGraphicFramePr>
        <p:xfrm>
          <a:off x="467544" y="836712"/>
          <a:ext cx="8207375" cy="7498080"/>
        </p:xfrm>
        <a:graphic>
          <a:graphicData uri="http://schemas.openxmlformats.org/drawingml/2006/table">
            <a:tbl>
              <a:tblPr>
                <a:tableStyleId>{5C22544A-7EE6-4342-B048-85BDC9FD1C3A}</a:tableStyleId>
              </a:tblPr>
              <a:tblGrid>
                <a:gridCol w="8207375"/>
              </a:tblGrid>
              <a:tr h="0">
                <a:tc>
                  <a:txBody>
                    <a:bodyPr/>
                    <a:lstStyle/>
                    <a:p>
                      <a:pPr>
                        <a:defRPr sz="1000"/>
                      </a:pPr>
                      <a:r>
                        <a:rPr sz="1000"/>
                        <a:t>Stort pågangsmot hos arbeidstaker Arbeidsgiver må bli flinkere til a se muligheter og ikke begrensninger. er viktig samarbeide med Nav. Da får man til best løsninger. Det kan være viktig at man tør utfordre  Nav. Hvis jeg ikke hadde gjort det Hadde jeg vært 100 ufør for lenge siden.</a:t>
                      </a:r>
                    </a:p>
                  </a:txBody>
                  <a:tcPr>
                    <a:lnL w="0"/>
                    <a:lnR w="0"/>
                    <a:solidFill>
                      <a:prstClr val="black">
                        <a:lumOff val="100000"/>
                        <a:lumOff val="100000"/>
                      </a:prstClr>
                    </a:solidFill>
                  </a:tcPr>
                </a:tc>
              </a:tr>
              <a:tr h="0">
                <a:tc>
                  <a:txBody>
                    <a:bodyPr/>
                    <a:lstStyle/>
                    <a:p>
                      <a:pPr>
                        <a:defRPr sz="1000"/>
                      </a:pPr>
                      <a:r>
                        <a:rPr sz="1000"/>
                        <a:t>Vi håper du tar deg tid til å svare</a:t>
                      </a:r>
                    </a:p>
                  </a:txBody>
                  <a:tcPr>
                    <a:lnL w="0"/>
                    <a:lnR w="0"/>
                    <a:solidFill>
                      <a:prstClr val="black">
                        <a:lumOff val="100000"/>
                        <a:lumOff val="100000"/>
                      </a:prstClr>
                    </a:solidFill>
                  </a:tcPr>
                </a:tc>
              </a:tr>
              <a:tr h="0">
                <a:tc>
                  <a:txBody>
                    <a:bodyPr/>
                    <a:lstStyle/>
                    <a:p>
                      <a:pPr>
                        <a:defRPr sz="1000"/>
                      </a:pPr>
                      <a:r>
                        <a:rPr sz="1000"/>
                        <a:t>Å ha ett tilrettelagt tilbud i nærområde,</a:t>
                      </a:r>
                    </a:p>
                  </a:txBody>
                  <a:tcPr>
                    <a:lnL w="0"/>
                    <a:lnR w="0"/>
                    <a:solidFill>
                      <a:prstClr val="black">
                        <a:lumOff val="100000"/>
                        <a:lumOff val="100000"/>
                      </a:prstClr>
                    </a:solidFill>
                  </a:tcPr>
                </a:tc>
              </a:tr>
              <a:tr h="0">
                <a:tc>
                  <a:txBody>
                    <a:bodyPr/>
                    <a:lstStyle/>
                    <a:p>
                      <a:pPr>
                        <a:defRPr sz="1000"/>
                      </a:pPr>
                      <a:r>
                        <a:rPr sz="1000"/>
                        <a:t>Vi håpTilrette legge arbeidsplassen</a:t>
                      </a:r>
                    </a:p>
                  </a:txBody>
                  <a:tcPr>
                    <a:lnL w="0"/>
                    <a:lnR w="0"/>
                    <a:solidFill>
                      <a:prstClr val="black">
                        <a:lumOff val="100000"/>
                        <a:lumOff val="100000"/>
                      </a:prstClr>
                    </a:solidFill>
                  </a:tcPr>
                </a:tc>
              </a:tr>
              <a:tr h="0">
                <a:tc>
                  <a:txBody>
                    <a:bodyPr/>
                    <a:lstStyle/>
                    <a:p>
                      <a:pPr>
                        <a:defRPr sz="1000"/>
                      </a:pPr>
                      <a:r>
                        <a:rPr sz="1000"/>
                        <a:t>Individuell tilpasning, både fysisk og psykisk. Psykisk for dem som har kognitive utfordringer. Fysisk handler om ergonomi. Likeverdig tilhørighet i et arbeidsfellesskap er veldig viktig. Nærmeste leder bør være en god samtalepartner i f.h.t. økende behov for hvile eller endring av arbeidstid pga. økende belastningsskader etter hvert som man blir eldre. Åpenhet for samtale i arbeidsfellesskapet om hva som er den enkeltes ressurser i f.h.t. at man har et handikap.</a:t>
                      </a:r>
                    </a:p>
                  </a:txBody>
                  <a:tcPr>
                    <a:lnL w="0"/>
                    <a:lnR w="0"/>
                    <a:solidFill>
                      <a:prstClr val="black">
                        <a:lumOff val="100000"/>
                        <a:lumOff val="100000"/>
                      </a:prstClr>
                    </a:solidFill>
                  </a:tcPr>
                </a:tc>
              </a:tr>
              <a:tr h="0">
                <a:tc>
                  <a:txBody>
                    <a:bodyPr/>
                    <a:lstStyle/>
                    <a:p>
                      <a:pPr>
                        <a:defRPr sz="1000"/>
                      </a:pPr>
                      <a:r>
                        <a:rPr sz="1000"/>
                        <a:t>Det er viktig at arbeidsstasjonen til den enkelte som har cp er godt tilrettelagt, og utstyrt med nødvendige hjelpemidler for å unngå feilbelastning og overbelastning.</a:t>
                      </a:r>
                    </a:p>
                  </a:txBody>
                  <a:tcPr>
                    <a:lnL w="0"/>
                    <a:lnR w="0"/>
                    <a:solidFill>
                      <a:prstClr val="black">
                        <a:lumOff val="100000"/>
                        <a:lumOff val="100000"/>
                      </a:prstClr>
                    </a:solidFill>
                  </a:tcPr>
                </a:tc>
              </a:tr>
              <a:tr h="0">
                <a:tc>
                  <a:txBody>
                    <a:bodyPr/>
                    <a:lstStyle/>
                    <a:p>
                      <a:pPr>
                        <a:defRPr sz="1000"/>
                      </a:pPr>
                      <a:r>
                        <a:rPr sz="1000"/>
                        <a:t>Vi håper du tar deg tid til å svare at arbeidshivere tar en fordiomsfri sjanse</a:t>
                      </a:r>
                    </a:p>
                  </a:txBody>
                  <a:tcPr>
                    <a:lnL w="0"/>
                    <a:lnR w="0"/>
                    <a:solidFill>
                      <a:prstClr val="black">
                        <a:lumOff val="100000"/>
                        <a:lumOff val="100000"/>
                      </a:prstClr>
                    </a:solidFill>
                  </a:tcPr>
                </a:tc>
              </a:tr>
              <a:tr h="0">
                <a:tc>
                  <a:txBody>
                    <a:bodyPr/>
                    <a:lstStyle/>
                    <a:p>
                      <a:pPr>
                        <a:defRPr sz="1000"/>
                      </a:pPr>
                      <a:r>
                        <a:rPr sz="1000"/>
                        <a:t>Vi håper du tar deg tid til å svare</a:t>
                      </a:r>
                    </a:p>
                  </a:txBody>
                  <a:tcPr>
                    <a:lnL w="0"/>
                    <a:lnR w="0"/>
                    <a:solidFill>
                      <a:prstClr val="black">
                        <a:lumOff val="100000"/>
                        <a:lumOff val="100000"/>
                      </a:prstClr>
                    </a:solidFill>
                  </a:tcPr>
                </a:tc>
              </a:tr>
              <a:tr h="0">
                <a:tc>
                  <a:txBody>
                    <a:bodyPr/>
                    <a:lstStyle/>
                    <a:p>
                      <a:pPr>
                        <a:defRPr sz="1000"/>
                      </a:pPr>
                      <a:r>
                        <a:rPr sz="1000"/>
                        <a:t>kunnskap om cp</a:t>
                      </a:r>
                    </a:p>
                    <a:p>
                      <a:r>
                        <a:rPr sz="1000"/>
                        <a:t>tilrettelegging av arb plassen</a:t>
                      </a:r>
                    </a:p>
                  </a:txBody>
                  <a:tcPr>
                    <a:lnL w="0"/>
                    <a:lnR w="0"/>
                    <a:solidFill>
                      <a:prstClr val="black">
                        <a:lumOff val="100000"/>
                        <a:lumOff val="100000"/>
                      </a:prstClr>
                    </a:solidFill>
                  </a:tcPr>
                </a:tc>
              </a:tr>
              <a:tr h="0">
                <a:tc>
                  <a:txBody>
                    <a:bodyPr/>
                    <a:lstStyle/>
                    <a:p>
                      <a:pPr>
                        <a:defRPr sz="1000"/>
                      </a:pPr>
                      <a:r>
                        <a:rPr sz="1000"/>
                        <a:t>FOR Å FYLLE DAGENE MED, ER SÅ VIKTIG Å FÅ DELTA I SAMMFUNNET OG IKKE MINST STÅ OPP OM MORRANN Å  VITE AT MAN GJØR SEG TE NYTTE</a:t>
                      </a:r>
                    </a:p>
                  </a:txBody>
                  <a:tcPr>
                    <a:lnL w="0"/>
                    <a:lnR w="0"/>
                    <a:solidFill>
                      <a:prstClr val="black">
                        <a:lumOff val="100000"/>
                        <a:lumOff val="100000"/>
                      </a:prstClr>
                    </a:solidFill>
                  </a:tcPr>
                </a:tc>
              </a:tr>
              <a:tr h="0">
                <a:tc>
                  <a:txBody>
                    <a:bodyPr/>
                    <a:lstStyle/>
                    <a:p>
                      <a:pPr>
                        <a:defRPr sz="1000"/>
                      </a:pPr>
                      <a:r>
                        <a:rPr sz="1000"/>
                        <a:t>Vi håper du tar deg tid til å svare</a:t>
                      </a:r>
                    </a:p>
                  </a:txBody>
                  <a:tcPr>
                    <a:lnL w="0"/>
                    <a:lnR w="0"/>
                    <a:solidFill>
                      <a:prstClr val="black">
                        <a:lumOff val="100000"/>
                        <a:lumOff val="100000"/>
                      </a:prstClr>
                    </a:solidFill>
                  </a:tcPr>
                </a:tc>
              </a:tr>
              <a:tr h="0">
                <a:tc>
                  <a:txBody>
                    <a:bodyPr/>
                    <a:lstStyle/>
                    <a:p>
                      <a:pPr>
                        <a:defRPr sz="1000"/>
                      </a:pPr>
                      <a:r>
                        <a:rPr sz="1000"/>
                        <a:t>få litt bedre oppfølging før arbeidslivet begynner så kan velge riktig arbeids retning</a:t>
                      </a:r>
                    </a:p>
                  </a:txBody>
                  <a:tcPr>
                    <a:lnL w="0"/>
                    <a:lnR w="0"/>
                    <a:solidFill>
                      <a:prstClr val="black">
                        <a:lumOff val="100000"/>
                        <a:lumOff val="100000"/>
                      </a:prstClr>
                    </a:solidFill>
                  </a:tcPr>
                </a:tc>
              </a:tr>
              <a:tr h="0">
                <a:tc>
                  <a:txBody>
                    <a:bodyPr/>
                    <a:lstStyle/>
                    <a:p>
                      <a:pPr>
                        <a:defRPr sz="1000"/>
                      </a:pPr>
                      <a:r>
                        <a:rPr sz="1000"/>
                        <a:t>Tilrettelegging på inndiviuell grunnlag, slik at det for den enkelte med CP skal kunne fungere i arbeidslivet.</a:t>
                      </a:r>
                    </a:p>
                  </a:txBody>
                  <a:tcPr>
                    <a:lnL w="0"/>
                    <a:lnR w="0"/>
                    <a:solidFill>
                      <a:prstClr val="black">
                        <a:lumOff val="100000"/>
                        <a:lumOff val="100000"/>
                      </a:prstClr>
                    </a:solidFill>
                  </a:tcPr>
                </a:tc>
              </a:tr>
              <a:tr h="0">
                <a:tc>
                  <a:txBody>
                    <a:bodyPr/>
                    <a:lstStyle/>
                    <a:p>
                      <a:pPr>
                        <a:defRPr sz="1000"/>
                      </a:pPr>
                      <a:r>
                        <a:rPr sz="1000"/>
                        <a:t>Slik jeg ser det: </a:t>
                      </a:r>
                    </a:p>
                    <a:p>
                      <a:r>
                        <a:rPr sz="1000"/>
                        <a:t>Arbeidsoppgavene er tilpasset den funksjonsnedsettelsen en har</a:t>
                      </a:r>
                    </a:p>
                    <a:p>
                      <a:r>
                        <a:rPr sz="1000"/>
                        <a:t>Skulle gjerne hatt mer informasjon om hva som er normal slitasje og hvilke ekstra utfordringer cp kan gi </a:t>
                      </a:r>
                    </a:p>
                    <a:p>
                      <a:r>
                        <a:rPr sz="1000"/>
                        <a:t>Ekstra hjelp til å finne alternativ jobb/arbeidsgiver</a:t>
                      </a:r>
                    </a:p>
                  </a:txBody>
                  <a:tcPr>
                    <a:lnL w="0"/>
                    <a:lnR w="0"/>
                    <a:solidFill>
                      <a:prstClr val="black">
                        <a:lumOff val="100000"/>
                        <a:lumOff val="100000"/>
                      </a:prstClr>
                    </a:solidFill>
                  </a:tcPr>
                </a:tc>
              </a:tr>
              <a:tr h="0">
                <a:tc>
                  <a:txBody>
                    <a:bodyPr/>
                    <a:lstStyle/>
                    <a:p>
                      <a:pPr>
                        <a:defRPr sz="1000"/>
                      </a:pPr>
                      <a:r>
                        <a:rPr sz="1000"/>
                        <a:t>Arb giver må vise fleksibilitet i forhold til at tempo reduseres tidligere pga alder og skader når man har cp. Nav og andre off instanser må bidra med ordninger som gjør det mulig. svar er gitt ut fra min egen situasjon har ikke satt meg inn i hvilke utfordringer andre med CP har i forhold til arbeid.</a:t>
                      </a:r>
                    </a:p>
                  </a:txBody>
                  <a:tcPr>
                    <a:lnL w="0"/>
                    <a:lnR w="0"/>
                    <a:solidFill>
                      <a:prstClr val="black">
                        <a:lumOff val="100000"/>
                        <a:lumOff val="100000"/>
                      </a:prstClr>
                    </a:solidFill>
                  </a:tcPr>
                </a:tc>
              </a:tr>
              <a:tr h="0">
                <a:tc>
                  <a:txBody>
                    <a:bodyPr/>
                    <a:lstStyle/>
                    <a:p>
                      <a:pPr>
                        <a:defRPr sz="1000"/>
                      </a:pPr>
                      <a:r>
                        <a:rPr sz="1000"/>
                        <a:t>Vi håper du tar deg tid til å svare</a:t>
                      </a:r>
                    </a:p>
                  </a:txBody>
                  <a:tcPr>
                    <a:lnL w="0"/>
                    <a:lnR w="0"/>
                    <a:solidFill>
                      <a:prstClr val="black">
                        <a:lumOff val="100000"/>
                        <a:lumOff val="100000"/>
                      </a:prstClr>
                    </a:solidFill>
                  </a:tcPr>
                </a:tc>
              </a:tr>
            </a:tbl>
          </a:graphicData>
        </a:graphic>
      </p:graphicFrame>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63. Hva tror du er det viktigste som skal til&lt;br /&gt; for at arbeidstakere med CP skal beholde arbeidstilknytningen sin lengst mulig?</a:t>
            </a:r>
          </a:p>
        </p:txBody>
      </p:sp>
      <p:sp>
        <p:nvSpPr>
          <p:cNvPr id="4" name="PCont"/>
          <p:cNvSpPr>
            <a:spLocks noGrp="1"/>
          </p:cNvSpPr>
          <p:nvPr>
            <p:ph sz="quarter" idx="15"/>
          </p:nvPr>
        </p:nvSpPr>
        <p:spPr/>
        <p:txBody>
          <a:bodyPr/>
          <a:lstStyle/>
          <a:p>
            <a:endParaRPr lang="en-US"/>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New Table"/>
          <p:cNvGraphicFramePr>
            <a:graphicFrameLocks noGrp="1"/>
          </p:cNvGraphicFramePr>
          <p:nvPr>
            <p:ph sz="quarter" idx="14"/>
          </p:nvPr>
        </p:nvGraphicFramePr>
        <p:xfrm>
          <a:off x="467544" y="836712"/>
          <a:ext cx="8207375" cy="2926080"/>
        </p:xfrm>
        <a:graphic>
          <a:graphicData uri="http://schemas.openxmlformats.org/drawingml/2006/table">
            <a:tbl>
              <a:tblPr>
                <a:tableStyleId>{5C22544A-7EE6-4342-B048-85BDC9FD1C3A}</a:tableStyleId>
              </a:tblPr>
              <a:tblGrid>
                <a:gridCol w="8207375"/>
              </a:tblGrid>
              <a:tr h="0">
                <a:tc>
                  <a:txBody>
                    <a:bodyPr/>
                    <a:lstStyle/>
                    <a:p>
                      <a:pPr>
                        <a:defRPr sz="1000"/>
                      </a:pPr>
                      <a:r>
                        <a:rPr sz="1000"/>
                        <a:t>Vi håper du tar deg tid til å svare</a:t>
                      </a:r>
                    </a:p>
                    <a:p>
                      <a:endParaRPr sz="1000"/>
                    </a:p>
                    <a:p>
                      <a:r>
                        <a:rPr sz="1000"/>
                        <a:t>Det viktigste er at folk får arbeid som er tilpasset interesser/ utdanning. Arbeidsutprøving og varig tilretttelagt arbeid gjennom NAV og attføringsbedriftene tar sjelden hensyn til dette. Det eneste tilbudet jeg fikk, var på en bedrift der arbeidstakerne var dårligere enn meg både psykisk og fysisk - og jeg var så sliten av å bli misforstått at jeg takka ja til uføretrygd...</a:t>
                      </a:r>
                    </a:p>
                    <a:p>
                      <a:endParaRPr sz="1000"/>
                    </a:p>
                    <a:p>
                      <a:r>
                        <a:rPr sz="1000"/>
                        <a:t>Kunne gjerne ha tenkt meg å jobbe 50-60% i en ordinær bedrift, men verken NAV eller mulige arbeidsgivere holdt denne muligheten åpen for meg.</a:t>
                      </a:r>
                    </a:p>
                    <a:p>
                      <a:endParaRPr sz="1000"/>
                    </a:p>
                    <a:p>
                      <a:r>
                        <a:rPr sz="1000"/>
                        <a:t>Nå er jeg aktiv på et av de kommunale treffstedene (psykisk helse). Det gir meg mulighet til å holde på med aktiviteter jeg liker, være sosial og få litt struktur i hverdagen. Er også aktiv i Bymisjonen, så jeg holder meg høvelig frisk. Men jeg ville sett svart på det om jeg ikke hadde dette nettverket.</a:t>
                      </a:r>
                    </a:p>
                    <a:p>
                      <a:endParaRPr sz="1000"/>
                    </a:p>
                    <a:p>
                      <a:r>
                        <a:rPr sz="1000"/>
                        <a:t>Synes det er synd at en lett grad av CP skal definere arbeidsevnen, og at jeg derfor ikke er attraktiv nok for arbeidslivet. Trur det er flere som har liknende erfaringer!</a:t>
                      </a:r>
                    </a:p>
                  </a:txBody>
                  <a:tcPr>
                    <a:lnL w="0"/>
                    <a:lnR w="0"/>
                    <a:solidFill>
                      <a:prstClr val="black">
                        <a:lumOff val="100000"/>
                        <a:lumOff val="100000"/>
                      </a:prstClr>
                    </a:solidFill>
                  </a:tcPr>
                </a:tc>
              </a:tr>
              <a:tr h="0">
                <a:tc>
                  <a:txBody>
                    <a:bodyPr/>
                    <a:lstStyle/>
                    <a:p>
                      <a:pPr>
                        <a:defRPr sz="1000"/>
                      </a:pPr>
                      <a:r>
                        <a:rPr sz="1000"/>
                        <a:t>Ta hensyn til at en med cp trenger mer hvile og ikke stress. Vi med lettere grad har en tends til å strekke oss for langt, fordi vi skal vi vise at vi er like flinke og gode som de andre. Til den dagen det smeller fullstendig, slik det gjorde med meg. Nav må bli flinkere til å forstå at når vi sier fra at nå greier ikke kroppen min mer, så gjør den ikke det. Dessverre hørte de ikke på meg, da jeg ringte og sa at nå greier ikke kroppen min mer. "Du som er så flink greier ei uke til, da kan du få sykemelding", og den siste uka ble min siste uka i arbeidslivet. Jeg skulle tilbake i en annen jobb, men ble gradvis dårligere. Har pr. i dag flere tilbud, som står der til den dagen kroppen er klar. Det bør også lønne seg å jobbe for oss, med tanke på lønnen og skattetrekket.</a:t>
                      </a:r>
                    </a:p>
                  </a:txBody>
                  <a:tcPr>
                    <a:lnL w="0"/>
                    <a:lnR w="0"/>
                    <a:solidFill>
                      <a:prstClr val="black">
                        <a:lumOff val="100000"/>
                        <a:lumOff val="100000"/>
                      </a:prstClr>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6. Hva slags type arbeid har du? </a:t>
            </a:r>
          </a:p>
        </p:txBody>
      </p:sp>
      <p:sp>
        <p:nvSpPr>
          <p:cNvPr id="4" name="PCont"/>
          <p:cNvSpPr>
            <a:spLocks noGrp="1"/>
          </p:cNvSpPr>
          <p:nvPr>
            <p:ph sz="quarter" idx="15"/>
          </p:nvPr>
        </p:nvSpPr>
        <p:spPr/>
        <p:txBody>
          <a:bodyPr/>
          <a:lstStyle/>
          <a:p>
            <a:r>
              <a:rPr lang="en-US"/>
              <a:t>Antall:
Ordinært lønnsarbeid: 44
Varig tilrettelagt: 23
Arbeidspraksis: 4
Egen virksomhet: 7
Ingen av de overnevnte: 1
</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6. Hva slags type arbeid har du? </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201168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Antall</a:t>
                      </a:r>
                    </a:p>
                  </a:txBody>
                  <a:tcPr>
                    <a:lnL w="0"/>
                    <a:lnR w="0"/>
                    <a:lnT w="0"/>
                    <a:lnB w="12700">
                      <a:solidFill>
                        <a:srgbClr val="B4B4B4"/>
                      </a:solidFill>
                    </a:lnB>
                    <a:solidFill>
                      <a:prstClr val="black">
                        <a:lumOff val="100000"/>
                        <a:lumOff val="100000"/>
                      </a:prstClr>
                    </a:solidFill>
                  </a:tcPr>
                </a:tc>
              </a:tr>
              <a:tr h="0">
                <a:tc>
                  <a:txBody>
                    <a:bodyPr/>
                    <a:lstStyle/>
                    <a:p>
                      <a:pPr>
                        <a:defRPr sz="1000"/>
                      </a:pPr>
                      <a:r>
                        <a:rPr/>
                        <a:t>Ordinært lønnsarbeid (heltid/deltid/i kombinasjon med trygdeytelse eller lønnstilskudd)</a:t>
                      </a:r>
                    </a:p>
                  </a:txBody>
                  <a:tcPr>
                    <a:lnL w="0"/>
                    <a:lnR w="0"/>
                    <a:lnT w="12700">
                      <a:solidFill>
                        <a:srgbClr val="B4B4B4"/>
                      </a:solidFill>
                    </a:lnT>
                    <a:lnB w="0"/>
                  </a:tcPr>
                </a:tc>
                <a:tc>
                  <a:txBody>
                    <a:bodyPr/>
                    <a:lstStyle/>
                    <a:p>
                      <a:pPr>
                        <a:defRPr sz="1000"/>
                      </a:pPr>
                      <a:r>
                        <a:rPr/>
                        <a:t>44</a:t>
                      </a:r>
                    </a:p>
                  </a:txBody>
                  <a:tcPr>
                    <a:lnL w="0"/>
                    <a:lnR w="0"/>
                    <a:lnT w="12700">
                      <a:solidFill>
                        <a:srgbClr val="B4B4B4"/>
                      </a:solidFill>
                    </a:lnT>
                    <a:lnB w="0"/>
                  </a:tcPr>
                </a:tc>
              </a:tr>
              <a:tr h="0">
                <a:tc>
                  <a:txBody>
                    <a:bodyPr/>
                    <a:lstStyle/>
                    <a:p>
                      <a:pPr>
                        <a:defRPr sz="1000"/>
                      </a:pPr>
                      <a:r>
                        <a:rPr/>
                        <a:t>Varig tilrettelagt arbeid( i ordinær virksomhet, i skjermet virksomhet eller i arbeidsmarkedsbedrift)</a:t>
                      </a:r>
                    </a:p>
                  </a:txBody>
                  <a:tcPr>
                    <a:lnL w="0"/>
                    <a:lnR w="0"/>
                    <a:lnT w="0"/>
                    <a:lnB w="0"/>
                  </a:tcPr>
                </a:tc>
                <a:tc>
                  <a:txBody>
                    <a:bodyPr/>
                    <a:lstStyle/>
                    <a:p>
                      <a:pPr>
                        <a:defRPr sz="1000"/>
                      </a:pPr>
                      <a:r>
                        <a:rPr/>
                        <a:t>23</a:t>
                      </a:r>
                    </a:p>
                  </a:txBody>
                  <a:tcPr>
                    <a:lnL w="0"/>
                    <a:lnR w="0"/>
                    <a:lnT w="0"/>
                    <a:lnB w="0"/>
                  </a:tcPr>
                </a:tc>
              </a:tr>
              <a:tr h="0">
                <a:tc>
                  <a:txBody>
                    <a:bodyPr/>
                    <a:lstStyle/>
                    <a:p>
                      <a:pPr>
                        <a:defRPr sz="1000"/>
                      </a:pPr>
                      <a:r>
                        <a:rPr/>
                        <a:t>Arbeidspraksis, på arbeidsutprøving eller lignende</a:t>
                      </a:r>
                    </a:p>
                  </a:txBody>
                  <a:tcPr>
                    <a:lnL w="0"/>
                    <a:lnR w="0"/>
                    <a:lnT w="0"/>
                    <a:lnB w="0"/>
                  </a:tcPr>
                </a:tc>
                <a:tc>
                  <a:txBody>
                    <a:bodyPr/>
                    <a:lstStyle/>
                    <a:p>
                      <a:pPr>
                        <a:defRPr sz="1000"/>
                      </a:pPr>
                      <a:r>
                        <a:rPr/>
                        <a:t>4</a:t>
                      </a:r>
                    </a:p>
                  </a:txBody>
                  <a:tcPr>
                    <a:lnL w="0"/>
                    <a:lnR w="0"/>
                    <a:lnT w="0"/>
                    <a:lnB w="0"/>
                  </a:tcPr>
                </a:tc>
              </a:tr>
              <a:tr h="0">
                <a:tc>
                  <a:txBody>
                    <a:bodyPr/>
                    <a:lstStyle/>
                    <a:p>
                      <a:pPr>
                        <a:defRPr sz="1000"/>
                      </a:pPr>
                      <a:r>
                        <a:rPr/>
                        <a:t>Egen virksomhet</a:t>
                      </a:r>
                    </a:p>
                  </a:txBody>
                  <a:tcPr>
                    <a:lnL w="0"/>
                    <a:lnR w="0"/>
                    <a:lnT w="0"/>
                    <a:lnB w="0"/>
                  </a:tcPr>
                </a:tc>
                <a:tc>
                  <a:txBody>
                    <a:bodyPr/>
                    <a:lstStyle/>
                    <a:p>
                      <a:pPr>
                        <a:defRPr sz="1000"/>
                      </a:pPr>
                      <a:r>
                        <a:rPr/>
                        <a:t>7</a:t>
                      </a:r>
                    </a:p>
                  </a:txBody>
                  <a:tcPr>
                    <a:lnL w="0"/>
                    <a:lnR w="0"/>
                    <a:lnT w="0"/>
                    <a:lnB w="0"/>
                  </a:tcPr>
                </a:tc>
              </a:tr>
              <a:tr h="0">
                <a:tc>
                  <a:txBody>
                    <a:bodyPr/>
                    <a:lstStyle/>
                    <a:p>
                      <a:pPr>
                        <a:defRPr sz="1000"/>
                      </a:pPr>
                      <a:r>
                        <a:rPr/>
                        <a:t>Ingen av de overnevnte</a:t>
                      </a:r>
                    </a:p>
                  </a:txBody>
                  <a:tcPr>
                    <a:lnL w="0"/>
                    <a:lnR w="0"/>
                    <a:lnT w="0"/>
                    <a:lnB w="12700">
                      <a:solidFill>
                        <a:srgbClr val="B4B4B4"/>
                      </a:solidFill>
                    </a:lnB>
                  </a:tcPr>
                </a:tc>
                <a:tc>
                  <a:txBody>
                    <a:bodyPr/>
                    <a:lstStyle/>
                    <a:p>
                      <a:pPr>
                        <a:defRPr sz="1000"/>
                      </a:pPr>
                      <a:r>
                        <a:rPr/>
                        <a:t>1</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79</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7. Har du tidligere vært i arbeid?</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167640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Ja, jeg har vært i ordinært lønnsarbeid (heltid/deltid/i kombinasjon med en trygdeytelse eller lønnstilkudd)</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Ja, jeg har hatt varig tilrettelagt arbeid  i ordninær virksomhet, i skjermet virksomhet eller i arbeidsmarkedsbedrift</a:t>
                      </a:r>
                    </a:p>
                  </a:txBody>
                  <a:tcPr>
                    <a:lnL w="0"/>
                    <a:lnR w="0"/>
                    <a:lnT w="0"/>
                    <a:lnB w="0"/>
                  </a:tcPr>
                </a:tc>
              </a:tr>
              <a:tr h="0">
                <a:tc>
                  <a:txBody>
                    <a:bodyPr/>
                    <a:lstStyle/>
                    <a:p>
                      <a:pPr>
                        <a:defRPr sz="1000"/>
                      </a:pPr>
                      <a:r>
                        <a:rPr/>
                        <a:t>3</a:t>
                      </a:r>
                    </a:p>
                  </a:txBody>
                  <a:tcPr>
                    <a:lnL w="0"/>
                    <a:lnR w="0"/>
                    <a:lnT w="0"/>
                    <a:lnB w="0"/>
                  </a:tcPr>
                </a:tc>
                <a:tc>
                  <a:txBody>
                    <a:bodyPr/>
                    <a:lstStyle/>
                    <a:p>
                      <a:pPr>
                        <a:defRPr sz="1000"/>
                      </a:pPr>
                      <a:r>
                        <a:rPr/>
                        <a:t>Ja, jeg har hatt arbeidspraksis eller vært på ulike former for arbeidsutprøving </a:t>
                      </a:r>
                    </a:p>
                  </a:txBody>
                  <a:tcPr>
                    <a:lnL w="0"/>
                    <a:lnR w="0"/>
                    <a:lnT w="0"/>
                    <a:lnB w="0"/>
                  </a:tcPr>
                </a:tc>
              </a:tr>
              <a:tr h="0">
                <a:tc>
                  <a:txBody>
                    <a:bodyPr/>
                    <a:lstStyle/>
                    <a:p>
                      <a:pPr>
                        <a:defRPr sz="1000"/>
                      </a:pPr>
                      <a:r>
                        <a:rPr/>
                        <a:t>4</a:t>
                      </a:r>
                    </a:p>
                  </a:txBody>
                  <a:tcPr>
                    <a:lnL w="0"/>
                    <a:lnR w="0"/>
                    <a:lnT w="0"/>
                    <a:lnB w="0"/>
                  </a:tcPr>
                </a:tc>
                <a:tc>
                  <a:txBody>
                    <a:bodyPr/>
                    <a:lstStyle/>
                    <a:p>
                      <a:pPr>
                        <a:defRPr sz="1000"/>
                      </a:pPr>
                      <a:r>
                        <a:rPr/>
                        <a:t>Nei, jeg har ikke vært i arbeid tidligere</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7. Har du tidligere vært i arbeid?</a:t>
            </a:r>
          </a:p>
        </p:txBody>
      </p:sp>
      <p:sp>
        <p:nvSpPr>
          <p:cNvPr id="4" name="PCont"/>
          <p:cNvSpPr>
            <a:spLocks noGrp="1"/>
          </p:cNvSpPr>
          <p:nvPr>
            <p:ph sz="quarter" idx="15"/>
          </p:nvPr>
        </p:nvSpPr>
        <p:spPr/>
        <p:txBody>
          <a:bodyPr/>
          <a:lstStyle/>
          <a:p>
            <a:r>
              <a:rPr lang="en-US"/>
              <a:t>Antall:
21 av 51 har tidligere vært i ordinært lønnsarbeid
6 av 51 har tidligere vært i tilrettelagt arbeid
10 av 51 har tidligere vært i arbeidspraksis
14 av 51 har aldri vært i arbeid</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7. Har du tidligere vært i arbeid?</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92024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Antall</a:t>
                      </a:r>
                    </a:p>
                  </a:txBody>
                  <a:tcPr>
                    <a:lnL w="0"/>
                    <a:lnR w="0"/>
                    <a:lnT w="0"/>
                    <a:lnB w="12700">
                      <a:solidFill>
                        <a:srgbClr val="B4B4B4"/>
                      </a:solidFill>
                    </a:lnB>
                    <a:solidFill>
                      <a:prstClr val="black">
                        <a:lumOff val="100000"/>
                        <a:lumOff val="100000"/>
                      </a:prstClr>
                    </a:solidFill>
                  </a:tcPr>
                </a:tc>
              </a:tr>
              <a:tr h="0">
                <a:tc>
                  <a:txBody>
                    <a:bodyPr/>
                    <a:lstStyle/>
                    <a:p>
                      <a:pPr>
                        <a:defRPr sz="1000"/>
                      </a:pPr>
                      <a:r>
                        <a:rPr/>
                        <a:t>Ja, jeg har vært i ordinært lønnsarbeid (heltid/deltid/i kombinasjon med en trygdeytelse eller lønnstilkudd)</a:t>
                      </a:r>
                    </a:p>
                  </a:txBody>
                  <a:tcPr>
                    <a:lnL w="0"/>
                    <a:lnR w="0"/>
                    <a:lnT w="12700">
                      <a:solidFill>
                        <a:srgbClr val="B4B4B4"/>
                      </a:solidFill>
                    </a:lnT>
                    <a:lnB w="0"/>
                  </a:tcPr>
                </a:tc>
                <a:tc>
                  <a:txBody>
                    <a:bodyPr/>
                    <a:lstStyle/>
                    <a:p>
                      <a:pPr>
                        <a:defRPr sz="1000"/>
                      </a:pPr>
                      <a:r>
                        <a:rPr/>
                        <a:t>21</a:t>
                      </a:r>
                    </a:p>
                  </a:txBody>
                  <a:tcPr>
                    <a:lnL w="0"/>
                    <a:lnR w="0"/>
                    <a:lnT w="12700">
                      <a:solidFill>
                        <a:srgbClr val="B4B4B4"/>
                      </a:solidFill>
                    </a:lnT>
                    <a:lnB w="0"/>
                  </a:tcPr>
                </a:tc>
              </a:tr>
              <a:tr h="0">
                <a:tc>
                  <a:txBody>
                    <a:bodyPr/>
                    <a:lstStyle/>
                    <a:p>
                      <a:pPr>
                        <a:defRPr sz="1000"/>
                      </a:pPr>
                      <a:r>
                        <a:rPr/>
                        <a:t>Ja, jeg har hatt varig tilrettelagt arbeid  i ordninær virksomhet, i skjermet virksomhet eller i arbeidsmarkedsbedrift</a:t>
                      </a:r>
                    </a:p>
                  </a:txBody>
                  <a:tcPr>
                    <a:lnL w="0"/>
                    <a:lnR w="0"/>
                    <a:lnT w="0"/>
                    <a:lnB w="0"/>
                  </a:tcPr>
                </a:tc>
                <a:tc>
                  <a:txBody>
                    <a:bodyPr/>
                    <a:lstStyle/>
                    <a:p>
                      <a:pPr>
                        <a:defRPr sz="1000"/>
                      </a:pPr>
                      <a:r>
                        <a:rPr/>
                        <a:t>6</a:t>
                      </a:r>
                    </a:p>
                  </a:txBody>
                  <a:tcPr>
                    <a:lnL w="0"/>
                    <a:lnR w="0"/>
                    <a:lnT w="0"/>
                    <a:lnB w="0"/>
                  </a:tcPr>
                </a:tc>
              </a:tr>
              <a:tr h="0">
                <a:tc>
                  <a:txBody>
                    <a:bodyPr/>
                    <a:lstStyle/>
                    <a:p>
                      <a:pPr>
                        <a:defRPr sz="1000"/>
                      </a:pPr>
                      <a:r>
                        <a:rPr/>
                        <a:t>Ja, jeg har hatt arbeidspraksis eller vært på ulike former for arbeidsutprøving </a:t>
                      </a:r>
                    </a:p>
                  </a:txBody>
                  <a:tcPr>
                    <a:lnL w="0"/>
                    <a:lnR w="0"/>
                    <a:lnT w="0"/>
                    <a:lnB w="0"/>
                  </a:tcPr>
                </a:tc>
                <a:tc>
                  <a:txBody>
                    <a:bodyPr/>
                    <a:lstStyle/>
                    <a:p>
                      <a:pPr>
                        <a:defRPr sz="1000"/>
                      </a:pPr>
                      <a:r>
                        <a:rPr/>
                        <a:t>10</a:t>
                      </a:r>
                    </a:p>
                  </a:txBody>
                  <a:tcPr>
                    <a:lnL w="0"/>
                    <a:lnR w="0"/>
                    <a:lnT w="0"/>
                    <a:lnB w="0"/>
                  </a:tcPr>
                </a:tc>
              </a:tr>
              <a:tr h="0">
                <a:tc>
                  <a:txBody>
                    <a:bodyPr/>
                    <a:lstStyle/>
                    <a:p>
                      <a:pPr>
                        <a:defRPr sz="1000"/>
                      </a:pPr>
                      <a:r>
                        <a:rPr/>
                        <a:t>Nei, jeg har ikke vært i arbeid tidligere</a:t>
                      </a:r>
                    </a:p>
                  </a:txBody>
                  <a:tcPr>
                    <a:lnL w="0"/>
                    <a:lnR w="0"/>
                    <a:lnT w="0"/>
                    <a:lnB w="12700">
                      <a:solidFill>
                        <a:srgbClr val="B4B4B4"/>
                      </a:solidFill>
                    </a:lnB>
                  </a:tcPr>
                </a:tc>
                <a:tc>
                  <a:txBody>
                    <a:bodyPr/>
                    <a:lstStyle/>
                    <a:p>
                      <a:pPr>
                        <a:defRPr sz="1000"/>
                      </a:pPr>
                      <a:r>
                        <a:rPr/>
                        <a:t>14</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51</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8. I hvor mange år har du vært i arbeid?</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121920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1-5 år</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6-10 år</a:t>
                      </a:r>
                    </a:p>
                  </a:txBody>
                  <a:tcPr>
                    <a:lnL w="0"/>
                    <a:lnR w="0"/>
                    <a:lnT w="0"/>
                    <a:lnB w="0"/>
                  </a:tcPr>
                </a:tc>
              </a:tr>
              <a:tr h="0">
                <a:tc>
                  <a:txBody>
                    <a:bodyPr/>
                    <a:lstStyle/>
                    <a:p>
                      <a:pPr>
                        <a:defRPr sz="1000"/>
                      </a:pPr>
                      <a:r>
                        <a:rPr/>
                        <a:t>3</a:t>
                      </a:r>
                    </a:p>
                  </a:txBody>
                  <a:tcPr>
                    <a:lnL w="0"/>
                    <a:lnR w="0"/>
                    <a:lnT w="0"/>
                    <a:lnB w="0"/>
                  </a:tcPr>
                </a:tc>
                <a:tc>
                  <a:txBody>
                    <a:bodyPr/>
                    <a:lstStyle/>
                    <a:p>
                      <a:pPr>
                        <a:defRPr sz="1000"/>
                      </a:pPr>
                      <a:r>
                        <a:rPr/>
                        <a:t>11-20 år</a:t>
                      </a:r>
                    </a:p>
                  </a:txBody>
                  <a:tcPr>
                    <a:lnL w="0"/>
                    <a:lnR w="0"/>
                    <a:lnT w="0"/>
                    <a:lnB w="0"/>
                  </a:tcPr>
                </a:tc>
              </a:tr>
              <a:tr h="0">
                <a:tc>
                  <a:txBody>
                    <a:bodyPr/>
                    <a:lstStyle/>
                    <a:p>
                      <a:pPr>
                        <a:defRPr sz="1000"/>
                      </a:pPr>
                      <a:r>
                        <a:rPr/>
                        <a:t>4</a:t>
                      </a:r>
                    </a:p>
                  </a:txBody>
                  <a:tcPr>
                    <a:lnL w="0"/>
                    <a:lnR w="0"/>
                    <a:lnT w="0"/>
                    <a:lnB w="0"/>
                  </a:tcPr>
                </a:tc>
                <a:tc>
                  <a:txBody>
                    <a:bodyPr/>
                    <a:lstStyle/>
                    <a:p>
                      <a:pPr>
                        <a:defRPr sz="1000"/>
                      </a:pPr>
                      <a:r>
                        <a:rPr/>
                        <a:t>Mer enn 20 år</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1. Kjønn?</a:t>
            </a:r>
          </a:p>
        </p:txBody>
      </p:sp>
      <p:sp>
        <p:nvSpPr>
          <p:cNvPr id="4" name="PCont"/>
          <p:cNvSpPr>
            <a:spLocks noGrp="1"/>
          </p:cNvSpPr>
          <p:nvPr>
            <p:ph sz="quarter" idx="15"/>
          </p:nvPr>
        </p:nvSpPr>
        <p:spPr/>
        <p:txBody>
          <a:bodyPr/>
          <a:lstStyle/>
          <a:p>
            <a:r>
              <a:rPr lang="en-US"/>
              <a:t>Antall:
65 menn
69 kvinner</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8. I hvor mange år har du vært i arbeid?</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5" cy="640080"/>
        </p:xfrm>
        <a:graphic>
          <a:graphicData uri="http://schemas.openxmlformats.org/drawingml/2006/table">
            <a:tbl>
              <a:tblPr bandRow="1">
                <a:tableStyleId>{5C22544A-7EE6-4342-B048-85BDC9FD1C3A}</a:tableStyleId>
              </a:tblPr>
              <a:tblGrid>
                <a:gridCol w="1641475"/>
                <a:gridCol w="1641475"/>
                <a:gridCol w="1641475"/>
                <a:gridCol w="1641475"/>
                <a:gridCol w="1641475"/>
              </a:tblGrid>
              <a:tr h="0">
                <a:tc>
                  <a:txBody>
                    <a:bodyPr/>
                    <a:lstStyle/>
                    <a:p>
                      <a:pPr>
                        <a:defRPr sz="1000"/>
                      </a:pPr>
                      <a:r>
                        <a:rPr b="1"/>
                        <a:t>Spørsmål</a:t>
                      </a:r>
                    </a:p>
                  </a:txBody>
                  <a:tcPr>
                    <a:lnL w="0"/>
                    <a:lnR w="0"/>
                    <a:lnT w="0"/>
                    <a:lnB w="12700">
                      <a:solidFill>
                        <a:srgbClr val="B4B4B4"/>
                      </a:solidFill>
                    </a:lnB>
                    <a:solidFill>
                      <a:prstClr val="black">
                        <a:lumOff val="100000"/>
                        <a:lumOff val="100000"/>
                      </a:prstClr>
                    </a:solidFill>
                  </a:tcPr>
                </a:tc>
                <a:tc>
                  <a:txBody>
                    <a:bodyPr/>
                    <a:lstStyle/>
                    <a:p>
                      <a:pPr>
                        <a:defRPr sz="1000"/>
                      </a:pPr>
                      <a:r>
                        <a:rPr b="1"/>
                        <a:t>N</a:t>
                      </a:r>
                    </a:p>
                  </a:txBody>
                  <a:tcPr>
                    <a:lnL w="0"/>
                    <a:lnR w="0"/>
                    <a:lnT w="0"/>
                    <a:lnB w="12700">
                      <a:solidFill>
                        <a:srgbClr val="B4B4B4"/>
                      </a:solidFill>
                    </a:lnB>
                    <a:solidFill>
                      <a:prstClr val="black">
                        <a:lumOff val="100000"/>
                        <a:lumOff val="100000"/>
                      </a:prstClr>
                    </a:solidFill>
                  </a:tcPr>
                </a:tc>
                <a:tc>
                  <a:txBody>
                    <a:bodyPr/>
                    <a:lstStyle/>
                    <a:p>
                      <a:pPr>
                        <a:defRPr sz="1000"/>
                      </a:pPr>
                      <a:r>
                        <a:rPr b="1"/>
                        <a:t>Gjennomsnitt</a:t>
                      </a:r>
                    </a:p>
                  </a:txBody>
                  <a:tcPr>
                    <a:lnL w="0"/>
                    <a:lnR w="0"/>
                    <a:lnT w="0"/>
                    <a:lnB w="12700">
                      <a:solidFill>
                        <a:srgbClr val="B4B4B4"/>
                      </a:solidFill>
                    </a:lnB>
                    <a:solidFill>
                      <a:prstClr val="black">
                        <a:lumOff val="100000"/>
                        <a:lumOff val="100000"/>
                      </a:prstClr>
                    </a:solidFill>
                  </a:tcPr>
                </a:tc>
                <a:tc>
                  <a:txBody>
                    <a:bodyPr/>
                    <a:lstStyle/>
                    <a:p>
                      <a:pPr>
                        <a:defRPr sz="1000"/>
                      </a:pPr>
                      <a:r>
                        <a:rPr b="1"/>
                        <a:t>Standardavvik</a:t>
                      </a:r>
                    </a:p>
                  </a:txBody>
                  <a:tcPr>
                    <a:lnL w="0"/>
                    <a:lnR w="0"/>
                    <a:lnT w="0"/>
                    <a:lnB w="12700">
                      <a:solidFill>
                        <a:srgbClr val="B4B4B4"/>
                      </a:solidFill>
                    </a:lnB>
                    <a:solidFill>
                      <a:prstClr val="black">
                        <a:lumOff val="100000"/>
                        <a:lumOff val="100000"/>
                      </a:prstClr>
                    </a:solidFill>
                  </a:tcPr>
                </a:tc>
                <a:tc>
                  <a:txBody>
                    <a:bodyPr/>
                    <a:lstStyle/>
                    <a:p>
                      <a:pPr>
                        <a:defRPr sz="1000"/>
                      </a:pPr>
                      <a:r>
                        <a:rPr b="1"/>
                        <a:t>Median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I hvor mange år har du vært i arbeid?</a:t>
                      </a:r>
                    </a:p>
                  </a:txBody>
                  <a:tcPr>
                    <a:lnL w="0"/>
                    <a:lnR w="0"/>
                    <a:lnT w="12700">
                      <a:solidFill>
                        <a:srgbClr val="B4B4B4"/>
                      </a:solidFill>
                    </a:lnT>
                    <a:lnB w="0"/>
                  </a:tcPr>
                </a:tc>
                <a:tc>
                  <a:txBody>
                    <a:bodyPr/>
                    <a:lstStyle/>
                    <a:p>
                      <a:pPr>
                        <a:defRPr sz="1000"/>
                      </a:pPr>
                      <a:r>
                        <a:rPr/>
                        <a:t>67</a:t>
                      </a:r>
                    </a:p>
                  </a:txBody>
                  <a:tcPr>
                    <a:lnL w="0"/>
                    <a:lnR w="0"/>
                    <a:lnT w="12700">
                      <a:solidFill>
                        <a:srgbClr val="B4B4B4"/>
                      </a:solidFill>
                    </a:lnT>
                    <a:lnB w="0"/>
                  </a:tcPr>
                </a:tc>
                <a:tc>
                  <a:txBody>
                    <a:bodyPr/>
                    <a:lstStyle/>
                    <a:p>
                      <a:pPr>
                        <a:defRPr sz="1000"/>
                      </a:pPr>
                      <a:r>
                        <a:rPr/>
                        <a:t>2,61</a:t>
                      </a:r>
                    </a:p>
                  </a:txBody>
                  <a:tcPr>
                    <a:lnL w="0"/>
                    <a:lnR w="0"/>
                    <a:lnT w="12700">
                      <a:solidFill>
                        <a:srgbClr val="B4B4B4"/>
                      </a:solidFill>
                    </a:lnT>
                    <a:lnB w="0"/>
                  </a:tcPr>
                </a:tc>
                <a:tc>
                  <a:txBody>
                    <a:bodyPr/>
                    <a:lstStyle/>
                    <a:p>
                      <a:pPr>
                        <a:defRPr sz="1000"/>
                      </a:pPr>
                      <a:r>
                        <a:rPr/>
                        <a:t>0,99</a:t>
                      </a:r>
                    </a:p>
                  </a:txBody>
                  <a:tcPr>
                    <a:lnL w="0"/>
                    <a:lnR w="0"/>
                    <a:lnT w="12700">
                      <a:solidFill>
                        <a:srgbClr val="B4B4B4"/>
                      </a:solidFill>
                    </a:lnT>
                    <a:lnB w="0"/>
                  </a:tcPr>
                </a:tc>
                <a:tc>
                  <a:txBody>
                    <a:bodyPr/>
                    <a:lstStyle/>
                    <a:p>
                      <a:pPr>
                        <a:defRPr sz="1000"/>
                      </a:pPr>
                      <a:r>
                        <a:rPr/>
                        <a:t>3,00</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8. I hvor mange år har du vært i arbeid?</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46304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1-5 år</a:t>
                      </a:r>
                    </a:p>
                  </a:txBody>
                  <a:tcPr>
                    <a:lnL w="0"/>
                    <a:lnR w="0"/>
                    <a:lnT w="12700">
                      <a:solidFill>
                        <a:srgbClr val="B4B4B4"/>
                      </a:solidFill>
                    </a:lnT>
                    <a:lnB w="0"/>
                  </a:tcPr>
                </a:tc>
                <a:tc>
                  <a:txBody>
                    <a:bodyPr/>
                    <a:lstStyle/>
                    <a:p>
                      <a:pPr>
                        <a:defRPr sz="1000"/>
                      </a:pPr>
                      <a:r>
                        <a:rPr/>
                        <a:t>17,9%</a:t>
                      </a:r>
                    </a:p>
                  </a:txBody>
                  <a:tcPr>
                    <a:lnL w="0"/>
                    <a:lnR w="0"/>
                    <a:lnT w="12700">
                      <a:solidFill>
                        <a:srgbClr val="B4B4B4"/>
                      </a:solidFill>
                    </a:lnT>
                    <a:lnB w="0"/>
                  </a:tcPr>
                </a:tc>
              </a:tr>
              <a:tr h="0">
                <a:tc>
                  <a:txBody>
                    <a:bodyPr/>
                    <a:lstStyle/>
                    <a:p>
                      <a:pPr>
                        <a:defRPr sz="1000"/>
                      </a:pPr>
                      <a:r>
                        <a:rPr/>
                        <a:t>6-10 år</a:t>
                      </a:r>
                    </a:p>
                  </a:txBody>
                  <a:tcPr>
                    <a:lnL w="0"/>
                    <a:lnR w="0"/>
                    <a:lnT w="0"/>
                    <a:lnB w="0"/>
                  </a:tcPr>
                </a:tc>
                <a:tc>
                  <a:txBody>
                    <a:bodyPr/>
                    <a:lstStyle/>
                    <a:p>
                      <a:pPr>
                        <a:defRPr sz="1000"/>
                      </a:pPr>
                      <a:r>
                        <a:rPr/>
                        <a:t>22,4%</a:t>
                      </a:r>
                    </a:p>
                  </a:txBody>
                  <a:tcPr>
                    <a:lnL w="0"/>
                    <a:lnR w="0"/>
                    <a:lnT w="0"/>
                    <a:lnB w="0"/>
                  </a:tcPr>
                </a:tc>
              </a:tr>
              <a:tr h="0">
                <a:tc>
                  <a:txBody>
                    <a:bodyPr/>
                    <a:lstStyle/>
                    <a:p>
                      <a:pPr>
                        <a:defRPr sz="1000"/>
                      </a:pPr>
                      <a:r>
                        <a:rPr/>
                        <a:t>11-20 år</a:t>
                      </a:r>
                    </a:p>
                  </a:txBody>
                  <a:tcPr>
                    <a:lnL w="0"/>
                    <a:lnR w="0"/>
                    <a:lnT w="0"/>
                    <a:lnB w="0"/>
                  </a:tcPr>
                </a:tc>
                <a:tc>
                  <a:txBody>
                    <a:bodyPr/>
                    <a:lstStyle/>
                    <a:p>
                      <a:pPr>
                        <a:defRPr sz="1000"/>
                      </a:pPr>
                      <a:r>
                        <a:rPr/>
                        <a:t>40,3%</a:t>
                      </a:r>
                    </a:p>
                  </a:txBody>
                  <a:tcPr>
                    <a:lnL w="0"/>
                    <a:lnR w="0"/>
                    <a:lnT w="0"/>
                    <a:lnB w="0"/>
                  </a:tcPr>
                </a:tc>
              </a:tr>
              <a:tr h="0">
                <a:tc>
                  <a:txBody>
                    <a:bodyPr/>
                    <a:lstStyle/>
                    <a:p>
                      <a:pPr>
                        <a:defRPr sz="1000"/>
                      </a:pPr>
                      <a:r>
                        <a:rPr/>
                        <a:t>Mer enn 20 år</a:t>
                      </a:r>
                    </a:p>
                  </a:txBody>
                  <a:tcPr>
                    <a:lnL w="0"/>
                    <a:lnR w="0"/>
                    <a:lnT w="0"/>
                    <a:lnB w="12700">
                      <a:solidFill>
                        <a:srgbClr val="B4B4B4"/>
                      </a:solidFill>
                    </a:lnB>
                  </a:tcPr>
                </a:tc>
                <a:tc>
                  <a:txBody>
                    <a:bodyPr/>
                    <a:lstStyle/>
                    <a:p>
                      <a:pPr>
                        <a:defRPr sz="1000"/>
                      </a:pPr>
                      <a:r>
                        <a:rPr/>
                        <a:t>19,4%</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67</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9. Hvor lenge har du vært i arbeidspraksis eller på arbeidsutprøving?</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121920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1-6 måneder</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7-12 måneder</a:t>
                      </a:r>
                    </a:p>
                  </a:txBody>
                  <a:tcPr>
                    <a:lnL w="0"/>
                    <a:lnR w="0"/>
                    <a:lnT w="0"/>
                    <a:lnB w="0"/>
                  </a:tcPr>
                </a:tc>
              </a:tr>
              <a:tr h="0">
                <a:tc>
                  <a:txBody>
                    <a:bodyPr/>
                    <a:lstStyle/>
                    <a:p>
                      <a:pPr>
                        <a:defRPr sz="1000"/>
                      </a:pPr>
                      <a:r>
                        <a:rPr/>
                        <a:t>3</a:t>
                      </a:r>
                    </a:p>
                  </a:txBody>
                  <a:tcPr>
                    <a:lnL w="0"/>
                    <a:lnR w="0"/>
                    <a:lnT w="0"/>
                    <a:lnB w="0"/>
                  </a:tcPr>
                </a:tc>
                <a:tc>
                  <a:txBody>
                    <a:bodyPr/>
                    <a:lstStyle/>
                    <a:p>
                      <a:pPr>
                        <a:defRPr sz="1000"/>
                      </a:pPr>
                      <a:r>
                        <a:rPr/>
                        <a:t>1-2 år</a:t>
                      </a:r>
                    </a:p>
                  </a:txBody>
                  <a:tcPr>
                    <a:lnL w="0"/>
                    <a:lnR w="0"/>
                    <a:lnT w="0"/>
                    <a:lnB w="0"/>
                  </a:tcPr>
                </a:tc>
              </a:tr>
              <a:tr h="0">
                <a:tc>
                  <a:txBody>
                    <a:bodyPr/>
                    <a:lstStyle/>
                    <a:p>
                      <a:pPr>
                        <a:defRPr sz="1000"/>
                      </a:pPr>
                      <a:r>
                        <a:rPr/>
                        <a:t>4</a:t>
                      </a:r>
                    </a:p>
                  </a:txBody>
                  <a:tcPr>
                    <a:lnL w="0"/>
                    <a:lnR w="0"/>
                    <a:lnT w="0"/>
                    <a:lnB w="0"/>
                  </a:tcPr>
                </a:tc>
                <a:tc>
                  <a:txBody>
                    <a:bodyPr/>
                    <a:lstStyle/>
                    <a:p>
                      <a:pPr>
                        <a:defRPr sz="1000"/>
                      </a:pPr>
                      <a:r>
                        <a:rPr/>
                        <a:t>Mer enn 2 år</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9. Hvor lenge har du vært i arbeidspraksis eller på arbeidsutprøving?</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5" cy="792480"/>
        </p:xfrm>
        <a:graphic>
          <a:graphicData uri="http://schemas.openxmlformats.org/drawingml/2006/table">
            <a:tbl>
              <a:tblPr bandRow="1">
                <a:tableStyleId>{5C22544A-7EE6-4342-B048-85BDC9FD1C3A}</a:tableStyleId>
              </a:tblPr>
              <a:tblGrid>
                <a:gridCol w="1641475"/>
                <a:gridCol w="1641475"/>
                <a:gridCol w="1641475"/>
                <a:gridCol w="1641475"/>
                <a:gridCol w="1641475"/>
              </a:tblGrid>
              <a:tr h="0">
                <a:tc>
                  <a:txBody>
                    <a:bodyPr/>
                    <a:lstStyle/>
                    <a:p>
                      <a:pPr>
                        <a:defRPr sz="1000"/>
                      </a:pPr>
                      <a:r>
                        <a:rPr b="1"/>
                        <a:t>Spørsmål</a:t>
                      </a:r>
                    </a:p>
                  </a:txBody>
                  <a:tcPr>
                    <a:lnL w="0"/>
                    <a:lnR w="0"/>
                    <a:lnT w="0"/>
                    <a:lnB w="12700">
                      <a:solidFill>
                        <a:srgbClr val="B4B4B4"/>
                      </a:solidFill>
                    </a:lnB>
                    <a:solidFill>
                      <a:prstClr val="black">
                        <a:lumOff val="100000"/>
                        <a:lumOff val="100000"/>
                      </a:prstClr>
                    </a:solidFill>
                  </a:tcPr>
                </a:tc>
                <a:tc>
                  <a:txBody>
                    <a:bodyPr/>
                    <a:lstStyle/>
                    <a:p>
                      <a:pPr>
                        <a:defRPr sz="1000"/>
                      </a:pPr>
                      <a:r>
                        <a:rPr b="1"/>
                        <a:t>N</a:t>
                      </a:r>
                    </a:p>
                  </a:txBody>
                  <a:tcPr>
                    <a:lnL w="0"/>
                    <a:lnR w="0"/>
                    <a:lnT w="0"/>
                    <a:lnB w="12700">
                      <a:solidFill>
                        <a:srgbClr val="B4B4B4"/>
                      </a:solidFill>
                    </a:lnB>
                    <a:solidFill>
                      <a:prstClr val="black">
                        <a:lumOff val="100000"/>
                        <a:lumOff val="100000"/>
                      </a:prstClr>
                    </a:solidFill>
                  </a:tcPr>
                </a:tc>
                <a:tc>
                  <a:txBody>
                    <a:bodyPr/>
                    <a:lstStyle/>
                    <a:p>
                      <a:pPr>
                        <a:defRPr sz="1000"/>
                      </a:pPr>
                      <a:r>
                        <a:rPr b="1"/>
                        <a:t>Gjennomsnitt</a:t>
                      </a:r>
                    </a:p>
                  </a:txBody>
                  <a:tcPr>
                    <a:lnL w="0"/>
                    <a:lnR w="0"/>
                    <a:lnT w="0"/>
                    <a:lnB w="12700">
                      <a:solidFill>
                        <a:srgbClr val="B4B4B4"/>
                      </a:solidFill>
                    </a:lnB>
                    <a:solidFill>
                      <a:prstClr val="black">
                        <a:lumOff val="100000"/>
                        <a:lumOff val="100000"/>
                      </a:prstClr>
                    </a:solidFill>
                  </a:tcPr>
                </a:tc>
                <a:tc>
                  <a:txBody>
                    <a:bodyPr/>
                    <a:lstStyle/>
                    <a:p>
                      <a:pPr>
                        <a:defRPr sz="1000"/>
                      </a:pPr>
                      <a:r>
                        <a:rPr b="1"/>
                        <a:t>Standardavvik</a:t>
                      </a:r>
                    </a:p>
                  </a:txBody>
                  <a:tcPr>
                    <a:lnL w="0"/>
                    <a:lnR w="0"/>
                    <a:lnT w="0"/>
                    <a:lnB w="12700">
                      <a:solidFill>
                        <a:srgbClr val="B4B4B4"/>
                      </a:solidFill>
                    </a:lnB>
                    <a:solidFill>
                      <a:prstClr val="black">
                        <a:lumOff val="100000"/>
                        <a:lumOff val="100000"/>
                      </a:prstClr>
                    </a:solidFill>
                  </a:tcPr>
                </a:tc>
                <a:tc>
                  <a:txBody>
                    <a:bodyPr/>
                    <a:lstStyle/>
                    <a:p>
                      <a:pPr>
                        <a:defRPr sz="1000"/>
                      </a:pPr>
                      <a:r>
                        <a:rPr b="1"/>
                        <a:t>Median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Hvor lenge har du vært i arbeidspraksis eller på arbeidsutprøving?</a:t>
                      </a:r>
                    </a:p>
                  </a:txBody>
                  <a:tcPr>
                    <a:lnL w="0"/>
                    <a:lnR w="0"/>
                    <a:lnT w="12700">
                      <a:solidFill>
                        <a:srgbClr val="B4B4B4"/>
                      </a:solidFill>
                    </a:lnT>
                    <a:lnB w="0"/>
                  </a:tcPr>
                </a:tc>
                <a:tc>
                  <a:txBody>
                    <a:bodyPr/>
                    <a:lstStyle/>
                    <a:p>
                      <a:pPr>
                        <a:defRPr sz="1000"/>
                      </a:pPr>
                      <a:r>
                        <a:rPr/>
                        <a:t>4</a:t>
                      </a:r>
                    </a:p>
                  </a:txBody>
                  <a:tcPr>
                    <a:lnL w="0"/>
                    <a:lnR w="0"/>
                    <a:lnT w="12700">
                      <a:solidFill>
                        <a:srgbClr val="B4B4B4"/>
                      </a:solidFill>
                    </a:lnT>
                    <a:lnB w="0"/>
                  </a:tcPr>
                </a:tc>
                <a:tc>
                  <a:txBody>
                    <a:bodyPr/>
                    <a:lstStyle/>
                    <a:p>
                      <a:pPr>
                        <a:defRPr sz="1000"/>
                      </a:pPr>
                      <a:r>
                        <a:rPr/>
                        <a:t>2,00</a:t>
                      </a:r>
                    </a:p>
                  </a:txBody>
                  <a:tcPr>
                    <a:lnL w="0"/>
                    <a:lnR w="0"/>
                    <a:lnT w="12700">
                      <a:solidFill>
                        <a:srgbClr val="B4B4B4"/>
                      </a:solidFill>
                    </a:lnT>
                    <a:lnB w="0"/>
                  </a:tcPr>
                </a:tc>
                <a:tc>
                  <a:txBody>
                    <a:bodyPr/>
                    <a:lstStyle/>
                    <a:p>
                      <a:pPr>
                        <a:defRPr sz="1000"/>
                      </a:pPr>
                      <a:r>
                        <a:rPr/>
                        <a:t>1,22</a:t>
                      </a:r>
                    </a:p>
                  </a:txBody>
                  <a:tcPr>
                    <a:lnL w="0"/>
                    <a:lnR w="0"/>
                    <a:lnT w="12700">
                      <a:solidFill>
                        <a:srgbClr val="B4B4B4"/>
                      </a:solidFill>
                    </a:lnT>
                    <a:lnB w="0"/>
                  </a:tcPr>
                </a:tc>
                <a:tc>
                  <a:txBody>
                    <a:bodyPr/>
                    <a:lstStyle/>
                    <a:p>
                      <a:pPr>
                        <a:defRPr sz="1000"/>
                      </a:pPr>
                      <a:r>
                        <a:rPr/>
                        <a:t>1,50</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9. Hvor lenge har du vært i arbeidspraksis eller på arbeidsutprøving?</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46304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1-6 måneder</a:t>
                      </a:r>
                    </a:p>
                  </a:txBody>
                  <a:tcPr>
                    <a:lnL w="0"/>
                    <a:lnR w="0"/>
                    <a:lnT w="12700">
                      <a:solidFill>
                        <a:srgbClr val="B4B4B4"/>
                      </a:solidFill>
                    </a:lnT>
                    <a:lnB w="0"/>
                  </a:tcPr>
                </a:tc>
                <a:tc>
                  <a:txBody>
                    <a:bodyPr/>
                    <a:lstStyle/>
                    <a:p>
                      <a:pPr>
                        <a:defRPr sz="1000"/>
                      </a:pPr>
                      <a:r>
                        <a:rPr/>
                        <a:t>50,0%</a:t>
                      </a:r>
                    </a:p>
                  </a:txBody>
                  <a:tcPr>
                    <a:lnL w="0"/>
                    <a:lnR w="0"/>
                    <a:lnT w="12700">
                      <a:solidFill>
                        <a:srgbClr val="B4B4B4"/>
                      </a:solidFill>
                    </a:lnT>
                    <a:lnB w="0"/>
                  </a:tcPr>
                </a:tc>
              </a:tr>
              <a:tr h="0">
                <a:tc>
                  <a:txBody>
                    <a:bodyPr/>
                    <a:lstStyle/>
                    <a:p>
                      <a:pPr>
                        <a:defRPr sz="1000"/>
                      </a:pPr>
                      <a:r>
                        <a:rPr/>
                        <a:t>7-12 måneder</a:t>
                      </a:r>
                    </a:p>
                  </a:txBody>
                  <a:tcPr>
                    <a:lnL w="0"/>
                    <a:lnR w="0"/>
                    <a:lnT w="0"/>
                    <a:lnB w="0"/>
                  </a:tcPr>
                </a:tc>
                <a:tc>
                  <a:txBody>
                    <a:bodyPr/>
                    <a:lstStyle/>
                    <a:p>
                      <a:pPr>
                        <a:defRPr sz="1000"/>
                      </a:pPr>
                      <a:r>
                        <a:rPr/>
                        <a:t>25,0%</a:t>
                      </a:r>
                    </a:p>
                  </a:txBody>
                  <a:tcPr>
                    <a:lnL w="0"/>
                    <a:lnR w="0"/>
                    <a:lnT w="0"/>
                    <a:lnB w="0"/>
                  </a:tcPr>
                </a:tc>
              </a:tr>
              <a:tr h="0">
                <a:tc>
                  <a:txBody>
                    <a:bodyPr/>
                    <a:lstStyle/>
                    <a:p>
                      <a:pPr>
                        <a:defRPr sz="1000"/>
                      </a:pPr>
                      <a:r>
                        <a:rPr/>
                        <a:t>1-2 år</a:t>
                      </a:r>
                    </a:p>
                  </a:txBody>
                  <a:tcPr>
                    <a:lnL w="0"/>
                    <a:lnR w="0"/>
                    <a:lnT w="0"/>
                    <a:lnB w="0"/>
                  </a:tcPr>
                </a:tc>
                <a:tc>
                  <a:txBody>
                    <a:bodyPr/>
                    <a:lstStyle/>
                    <a:p>
                      <a:pPr>
                        <a:defRPr sz="1000"/>
                      </a:pPr>
                      <a:r>
                        <a:rPr/>
                        <a:t>0,0%</a:t>
                      </a:r>
                    </a:p>
                  </a:txBody>
                  <a:tcPr>
                    <a:lnL w="0"/>
                    <a:lnR w="0"/>
                    <a:lnT w="0"/>
                    <a:lnB w="0"/>
                  </a:tcPr>
                </a:tc>
              </a:tr>
              <a:tr h="0">
                <a:tc>
                  <a:txBody>
                    <a:bodyPr/>
                    <a:lstStyle/>
                    <a:p>
                      <a:pPr>
                        <a:defRPr sz="1000"/>
                      </a:pPr>
                      <a:r>
                        <a:rPr/>
                        <a:t>Mer enn 2 år</a:t>
                      </a:r>
                    </a:p>
                  </a:txBody>
                  <a:tcPr>
                    <a:lnL w="0"/>
                    <a:lnR w="0"/>
                    <a:lnT w="0"/>
                    <a:lnB w="12700">
                      <a:solidFill>
                        <a:srgbClr val="B4B4B4"/>
                      </a:solidFill>
                    </a:lnB>
                  </a:tcPr>
                </a:tc>
                <a:tc>
                  <a:txBody>
                    <a:bodyPr/>
                    <a:lstStyle/>
                    <a:p>
                      <a:pPr>
                        <a:defRPr sz="1000"/>
                      </a:pPr>
                      <a:r>
                        <a:rPr/>
                        <a:t>25,0%</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4</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10. I hvilken grad er målsetningen din å komme i ordinært lønnsarbeid &lt;br /&gt;etter endt arbeidspraksis eller arbeidsutprøving?</a:t>
            </a:r>
          </a:p>
        </p:txBody>
      </p:sp>
      <p:sp>
        <p:nvSpPr>
          <p:cNvPr id="3" name="Pre"/>
          <p:cNvSpPr>
            <a:spLocks noGrp="1"/>
          </p:cNvSpPr>
          <p:nvPr>
            <p:ph sz="quarter" idx="16"/>
          </p:nvPr>
        </p:nvSpPr>
        <p:spPr/>
        <p:txBody>
          <a:bodyPr/>
          <a:lstStyle/>
          <a:p>
            <a:r>
              <a:rPr lang="en-US"/>
              <a:t>
Jobbframtiden 
På en skala fra 1-6, der 1 er i svært liten grad og 6 er i svært stor grad</a:t>
            </a:r>
          </a:p>
        </p:txBody>
      </p:sp>
      <p:sp>
        <p:nvSpPr>
          <p:cNvPr id="7" name="RepTitle"/>
          <p:cNvSpPr>
            <a:spLocks noGrp="1"/>
          </p:cNvSpPr>
          <p:nvPr>
            <p:ph sz="quarter" idx="17"/>
          </p:nvPr>
        </p:nvSpPr>
        <p:spPr/>
        <p:txBody>
          <a:bodyPr/>
          <a:lstStyle/>
          <a:p>
            <a:r>
              <a:rPr lang="en-US"/>
              <a:t>Spørreundersøkelse om arbeid</a:t>
            </a:r>
          </a:p>
        </p:txBody>
      </p:sp>
      <p:sp>
        <p:nvSpPr>
          <p:cNvPr id="8" name="MetaFoot"/>
          <p:cNvSpPr>
            <a:spLocks noGrp="1"/>
          </p:cNvSpPr>
          <p:nvPr>
            <p:ph sz="quarter" idx="18"/>
          </p:nvPr>
        </p:nvSpPr>
        <p:spPr/>
        <p:txBody>
          <a:bodyPr/>
          <a:lstStyle/>
          <a:p>
            <a:endParaRPr lang="en-US"/>
          </a:p>
        </p:txBody>
      </p:sp>
      <p:graphicFrame>
        <p:nvGraphicFramePr>
          <p:cNvPr id="9" name="ChartObject"/>
          <p:cNvGraphicFramePr>
            <a:graphicFrameLocks noGrp="1"/>
          </p:cNvGraphicFramePr>
          <p:nvPr>
            <p:ph sz="quarter" idx="15"/>
          </p:nvPr>
        </p:nvGraphicFramePr>
        <p:xfrm>
          <a:off x="467544" y="1556792"/>
          <a:ext cx="8207375" cy="32403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New Table"/>
          <p:cNvGraphicFramePr>
            <a:graphicFrameLocks noGrp="1"/>
          </p:cNvGraphicFramePr>
          <p:nvPr>
            <p:ph sz="quarter" idx="14"/>
          </p:nvPr>
        </p:nvGraphicFramePr>
        <p:xfrm>
          <a:off x="467544" y="4869160"/>
          <a:ext cx="8207376" cy="170688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1 svært liten grad</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2</a:t>
                      </a:r>
                    </a:p>
                  </a:txBody>
                  <a:tcPr>
                    <a:lnL w="0"/>
                    <a:lnR w="0"/>
                    <a:lnT w="0"/>
                    <a:lnB w="0"/>
                  </a:tcPr>
                </a:tc>
              </a:tr>
              <a:tr h="0">
                <a:tc>
                  <a:txBody>
                    <a:bodyPr/>
                    <a:lstStyle/>
                    <a:p>
                      <a:pPr>
                        <a:defRPr sz="1000"/>
                      </a:pPr>
                      <a:r>
                        <a:rPr/>
                        <a:t>3</a:t>
                      </a:r>
                    </a:p>
                  </a:txBody>
                  <a:tcPr>
                    <a:lnL w="0"/>
                    <a:lnR w="0"/>
                    <a:lnT w="0"/>
                    <a:lnB w="0"/>
                  </a:tcPr>
                </a:tc>
                <a:tc>
                  <a:txBody>
                    <a:bodyPr/>
                    <a:lstStyle/>
                    <a:p>
                      <a:pPr>
                        <a:defRPr sz="1000"/>
                      </a:pPr>
                      <a:r>
                        <a:rPr/>
                        <a:t>3</a:t>
                      </a:r>
                    </a:p>
                  </a:txBody>
                  <a:tcPr>
                    <a:lnL w="0"/>
                    <a:lnR w="0"/>
                    <a:lnT w="0"/>
                    <a:lnB w="0"/>
                  </a:tcPr>
                </a:tc>
              </a:tr>
              <a:tr h="0">
                <a:tc>
                  <a:txBody>
                    <a:bodyPr/>
                    <a:lstStyle/>
                    <a:p>
                      <a:pPr>
                        <a:defRPr sz="1000"/>
                      </a:pPr>
                      <a:r>
                        <a:rPr/>
                        <a:t>4</a:t>
                      </a:r>
                    </a:p>
                  </a:txBody>
                  <a:tcPr>
                    <a:lnL w="0"/>
                    <a:lnR w="0"/>
                    <a:lnT w="0"/>
                    <a:lnB w="0"/>
                  </a:tcPr>
                </a:tc>
                <a:tc>
                  <a:txBody>
                    <a:bodyPr/>
                    <a:lstStyle/>
                    <a:p>
                      <a:pPr>
                        <a:defRPr sz="1000"/>
                      </a:pPr>
                      <a:r>
                        <a:rPr/>
                        <a:t>4</a:t>
                      </a:r>
                    </a:p>
                  </a:txBody>
                  <a:tcPr>
                    <a:lnL w="0"/>
                    <a:lnR w="0"/>
                    <a:lnT w="0"/>
                    <a:lnB w="0"/>
                  </a:tcPr>
                </a:tc>
              </a:tr>
              <a:tr h="0">
                <a:tc>
                  <a:txBody>
                    <a:bodyPr/>
                    <a:lstStyle/>
                    <a:p>
                      <a:pPr>
                        <a:defRPr sz="1000"/>
                      </a:pPr>
                      <a:r>
                        <a:rPr/>
                        <a:t>5</a:t>
                      </a:r>
                    </a:p>
                  </a:txBody>
                  <a:tcPr>
                    <a:lnL w="0"/>
                    <a:lnR w="0"/>
                    <a:lnT w="0"/>
                    <a:lnB w="0"/>
                  </a:tcPr>
                </a:tc>
                <a:tc>
                  <a:txBody>
                    <a:bodyPr/>
                    <a:lstStyle/>
                    <a:p>
                      <a:pPr>
                        <a:defRPr sz="1000"/>
                      </a:pPr>
                      <a:r>
                        <a:rPr/>
                        <a:t>5</a:t>
                      </a:r>
                    </a:p>
                  </a:txBody>
                  <a:tcPr>
                    <a:lnL w="0"/>
                    <a:lnR w="0"/>
                    <a:lnT w="0"/>
                    <a:lnB w="0"/>
                  </a:tcPr>
                </a:tc>
              </a:tr>
              <a:tr h="0">
                <a:tc>
                  <a:txBody>
                    <a:bodyPr/>
                    <a:lstStyle/>
                    <a:p>
                      <a:pPr>
                        <a:defRPr sz="1000"/>
                      </a:pPr>
                      <a:r>
                        <a:rPr/>
                        <a:t>6</a:t>
                      </a:r>
                    </a:p>
                  </a:txBody>
                  <a:tcPr>
                    <a:lnL w="0"/>
                    <a:lnR w="0"/>
                    <a:lnT w="0"/>
                    <a:lnB w="0"/>
                  </a:tcPr>
                </a:tc>
                <a:tc>
                  <a:txBody>
                    <a:bodyPr/>
                    <a:lstStyle/>
                    <a:p>
                      <a:pPr>
                        <a:defRPr sz="1000"/>
                      </a:pPr>
                      <a:r>
                        <a:rPr/>
                        <a:t>6 svært stor grad</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10. I hvilken grad er målsetningen din å komme i ordinært lønnsarbeid &lt;br /&gt;etter endt arbeidspraksis eller arbeidsutprøving?</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95072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 svært liten grad</a:t>
                      </a:r>
                    </a:p>
                  </a:txBody>
                  <a:tcPr>
                    <a:lnL w="0"/>
                    <a:lnR w="0"/>
                    <a:lnT w="12700">
                      <a:solidFill>
                        <a:srgbClr val="B4B4B4"/>
                      </a:solidFill>
                    </a:lnT>
                    <a:lnB w="0"/>
                  </a:tcPr>
                </a:tc>
                <a:tc>
                  <a:txBody>
                    <a:bodyPr/>
                    <a:lstStyle/>
                    <a:p>
                      <a:pPr>
                        <a:defRPr sz="1000"/>
                      </a:pPr>
                      <a:r>
                        <a:rPr/>
                        <a:t>25,0%</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0,0%</a:t>
                      </a:r>
                    </a:p>
                  </a:txBody>
                  <a:tcPr>
                    <a:lnL w="0"/>
                    <a:lnR w="0"/>
                    <a:lnT w="0"/>
                    <a:lnB w="0"/>
                  </a:tcPr>
                </a:tc>
              </a:tr>
              <a:tr h="0">
                <a:tc>
                  <a:txBody>
                    <a:bodyPr/>
                    <a:lstStyle/>
                    <a:p>
                      <a:pPr>
                        <a:defRPr sz="1000"/>
                      </a:pPr>
                      <a:r>
                        <a:rPr/>
                        <a:t>3</a:t>
                      </a:r>
                    </a:p>
                  </a:txBody>
                  <a:tcPr>
                    <a:lnL w="0"/>
                    <a:lnR w="0"/>
                    <a:lnT w="0"/>
                    <a:lnB w="0"/>
                  </a:tcPr>
                </a:tc>
                <a:tc>
                  <a:txBody>
                    <a:bodyPr/>
                    <a:lstStyle/>
                    <a:p>
                      <a:pPr>
                        <a:defRPr sz="1000"/>
                      </a:pPr>
                      <a:r>
                        <a:rPr/>
                        <a:t>0,0%</a:t>
                      </a:r>
                    </a:p>
                  </a:txBody>
                  <a:tcPr>
                    <a:lnL w="0"/>
                    <a:lnR w="0"/>
                    <a:lnT w="0"/>
                    <a:lnB w="0"/>
                  </a:tcPr>
                </a:tc>
              </a:tr>
              <a:tr h="0">
                <a:tc>
                  <a:txBody>
                    <a:bodyPr/>
                    <a:lstStyle/>
                    <a:p>
                      <a:pPr>
                        <a:defRPr sz="1000"/>
                      </a:pPr>
                      <a:r>
                        <a:rPr/>
                        <a:t>4</a:t>
                      </a:r>
                    </a:p>
                  </a:txBody>
                  <a:tcPr>
                    <a:lnL w="0"/>
                    <a:lnR w="0"/>
                    <a:lnT w="0"/>
                    <a:lnB w="0"/>
                  </a:tcPr>
                </a:tc>
                <a:tc>
                  <a:txBody>
                    <a:bodyPr/>
                    <a:lstStyle/>
                    <a:p>
                      <a:pPr>
                        <a:defRPr sz="1000"/>
                      </a:pPr>
                      <a:r>
                        <a:rPr/>
                        <a:t>25,0%</a:t>
                      </a:r>
                    </a:p>
                  </a:txBody>
                  <a:tcPr>
                    <a:lnL w="0"/>
                    <a:lnR w="0"/>
                    <a:lnT w="0"/>
                    <a:lnB w="0"/>
                  </a:tcPr>
                </a:tc>
              </a:tr>
              <a:tr h="0">
                <a:tc>
                  <a:txBody>
                    <a:bodyPr/>
                    <a:lstStyle/>
                    <a:p>
                      <a:pPr>
                        <a:defRPr sz="1000"/>
                      </a:pPr>
                      <a:r>
                        <a:rPr/>
                        <a:t>5</a:t>
                      </a:r>
                    </a:p>
                  </a:txBody>
                  <a:tcPr>
                    <a:lnL w="0"/>
                    <a:lnR w="0"/>
                    <a:lnT w="0"/>
                    <a:lnB w="0"/>
                  </a:tcPr>
                </a:tc>
                <a:tc>
                  <a:txBody>
                    <a:bodyPr/>
                    <a:lstStyle/>
                    <a:p>
                      <a:pPr>
                        <a:defRPr sz="1000"/>
                      </a:pPr>
                      <a:r>
                        <a:rPr/>
                        <a:t>0,0%</a:t>
                      </a:r>
                    </a:p>
                  </a:txBody>
                  <a:tcPr>
                    <a:lnL w="0"/>
                    <a:lnR w="0"/>
                    <a:lnT w="0"/>
                    <a:lnB w="0"/>
                  </a:tcPr>
                </a:tc>
              </a:tr>
              <a:tr h="0">
                <a:tc>
                  <a:txBody>
                    <a:bodyPr/>
                    <a:lstStyle/>
                    <a:p>
                      <a:pPr>
                        <a:defRPr sz="1000"/>
                      </a:pPr>
                      <a:r>
                        <a:rPr/>
                        <a:t>6 svært stor grad</a:t>
                      </a:r>
                    </a:p>
                  </a:txBody>
                  <a:tcPr>
                    <a:lnL w="0"/>
                    <a:lnR w="0"/>
                    <a:lnT w="0"/>
                    <a:lnB w="12700">
                      <a:solidFill>
                        <a:srgbClr val="B4B4B4"/>
                      </a:solidFill>
                    </a:lnB>
                  </a:tcPr>
                </a:tc>
                <a:tc>
                  <a:txBody>
                    <a:bodyPr/>
                    <a:lstStyle/>
                    <a:p>
                      <a:pPr>
                        <a:defRPr sz="1000"/>
                      </a:pPr>
                      <a:r>
                        <a:rPr/>
                        <a:t>50,0%</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4</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11. Hva er det viktigste som skal til for å oppnå denne målsetningen?</a:t>
            </a:r>
          </a:p>
        </p:txBody>
      </p:sp>
      <p:sp>
        <p:nvSpPr>
          <p:cNvPr id="4" name="PCont"/>
          <p:cNvSpPr>
            <a:spLocks noGrp="1"/>
          </p:cNvSpPr>
          <p:nvPr>
            <p:ph sz="quarter" idx="15"/>
          </p:nvPr>
        </p:nvSpPr>
        <p:spPr/>
        <p:txBody>
          <a:bodyPr/>
          <a:lstStyle/>
          <a:p>
            <a:endParaRPr lang="en-US"/>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New Table"/>
          <p:cNvGraphicFramePr>
            <a:graphicFrameLocks noGrp="1"/>
          </p:cNvGraphicFramePr>
          <p:nvPr>
            <p:ph sz="quarter" idx="14"/>
          </p:nvPr>
        </p:nvGraphicFramePr>
        <p:xfrm>
          <a:off x="467544" y="836712"/>
          <a:ext cx="8207375" cy="640080"/>
        </p:xfrm>
        <a:graphic>
          <a:graphicData uri="http://schemas.openxmlformats.org/drawingml/2006/table">
            <a:tbl>
              <a:tblPr>
                <a:tableStyleId>{5C22544A-7EE6-4342-B048-85BDC9FD1C3A}</a:tableStyleId>
              </a:tblPr>
              <a:tblGrid>
                <a:gridCol w="8207375"/>
              </a:tblGrid>
              <a:tr h="0">
                <a:tc>
                  <a:txBody>
                    <a:bodyPr/>
                    <a:lstStyle/>
                    <a:p>
                      <a:pPr>
                        <a:defRPr sz="1000"/>
                      </a:pPr>
                      <a:r>
                        <a:rPr sz="1000"/>
                        <a:t>Har ordinært arbeid om 14 dager.</a:t>
                      </a:r>
                    </a:p>
                  </a:txBody>
                  <a:tcPr>
                    <a:lnL w="0"/>
                    <a:lnR w="0"/>
                    <a:solidFill>
                      <a:prstClr val="black">
                        <a:lumOff val="100000"/>
                        <a:lumOff val="100000"/>
                      </a:prstClr>
                    </a:solidFill>
                  </a:tcPr>
                </a:tc>
              </a:tr>
              <a:tr h="0">
                <a:tc>
                  <a:txBody>
                    <a:bodyPr/>
                    <a:lstStyle/>
                    <a:p>
                      <a:pPr>
                        <a:defRPr sz="1000"/>
                      </a:pPr>
                      <a:r>
                        <a:rPr sz="1000"/>
                        <a:t>At fremtidige arbeidsgivere gir meg en sjanse. Jeg fungerer like godt som en funksjonsfrisk arbeidstaker, viss jeg fÃ¥r muligheten. ðŸ˜Š Har fagbrev innen kontor og administrasjonsfaget.</a:t>
                      </a:r>
                    </a:p>
                  </a:txBody>
                  <a:tcPr>
                    <a:lnL w="0"/>
                    <a:lnR w="0"/>
                    <a:solidFill>
                      <a:prstClr val="black">
                        <a:lumOff val="100000"/>
                        <a:lumOff val="100000"/>
                      </a:prstClr>
                    </a:solidFill>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12. Hva er stillingsprosenten din idag?</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170688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100 % (heltid)</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81 - 99 %</a:t>
                      </a:r>
                    </a:p>
                  </a:txBody>
                  <a:tcPr>
                    <a:lnL w="0"/>
                    <a:lnR w="0"/>
                    <a:lnT w="0"/>
                    <a:lnB w="0"/>
                  </a:tcPr>
                </a:tc>
              </a:tr>
              <a:tr h="0">
                <a:tc>
                  <a:txBody>
                    <a:bodyPr/>
                    <a:lstStyle/>
                    <a:p>
                      <a:pPr>
                        <a:defRPr sz="1000"/>
                      </a:pPr>
                      <a:r>
                        <a:rPr/>
                        <a:t>3</a:t>
                      </a:r>
                    </a:p>
                  </a:txBody>
                  <a:tcPr>
                    <a:lnL w="0"/>
                    <a:lnR w="0"/>
                    <a:lnT w="0"/>
                    <a:lnB w="0"/>
                  </a:tcPr>
                </a:tc>
                <a:tc>
                  <a:txBody>
                    <a:bodyPr/>
                    <a:lstStyle/>
                    <a:p>
                      <a:pPr>
                        <a:defRPr sz="1000"/>
                      </a:pPr>
                      <a:r>
                        <a:rPr/>
                        <a:t>61 - 80 %</a:t>
                      </a:r>
                    </a:p>
                  </a:txBody>
                  <a:tcPr>
                    <a:lnL w="0"/>
                    <a:lnR w="0"/>
                    <a:lnT w="0"/>
                    <a:lnB w="0"/>
                  </a:tcPr>
                </a:tc>
              </a:tr>
              <a:tr h="0">
                <a:tc>
                  <a:txBody>
                    <a:bodyPr/>
                    <a:lstStyle/>
                    <a:p>
                      <a:pPr>
                        <a:defRPr sz="1000"/>
                      </a:pPr>
                      <a:r>
                        <a:rPr/>
                        <a:t>4</a:t>
                      </a:r>
                    </a:p>
                  </a:txBody>
                  <a:tcPr>
                    <a:lnL w="0"/>
                    <a:lnR w="0"/>
                    <a:lnT w="0"/>
                    <a:lnB w="0"/>
                  </a:tcPr>
                </a:tc>
                <a:tc>
                  <a:txBody>
                    <a:bodyPr/>
                    <a:lstStyle/>
                    <a:p>
                      <a:pPr>
                        <a:defRPr sz="1000"/>
                      </a:pPr>
                      <a:r>
                        <a:rPr/>
                        <a:t>41 - 60 %</a:t>
                      </a:r>
                    </a:p>
                  </a:txBody>
                  <a:tcPr>
                    <a:lnL w="0"/>
                    <a:lnR w="0"/>
                    <a:lnT w="0"/>
                    <a:lnB w="0"/>
                  </a:tcPr>
                </a:tc>
              </a:tr>
              <a:tr h="0">
                <a:tc>
                  <a:txBody>
                    <a:bodyPr/>
                    <a:lstStyle/>
                    <a:p>
                      <a:pPr>
                        <a:defRPr sz="1000"/>
                      </a:pPr>
                      <a:r>
                        <a:rPr/>
                        <a:t>5</a:t>
                      </a:r>
                    </a:p>
                  </a:txBody>
                  <a:tcPr>
                    <a:lnL w="0"/>
                    <a:lnR w="0"/>
                    <a:lnT w="0"/>
                    <a:lnB w="0"/>
                  </a:tcPr>
                </a:tc>
                <a:tc>
                  <a:txBody>
                    <a:bodyPr/>
                    <a:lstStyle/>
                    <a:p>
                      <a:pPr>
                        <a:defRPr sz="1000"/>
                      </a:pPr>
                      <a:r>
                        <a:rPr/>
                        <a:t>21 - 40 %</a:t>
                      </a:r>
                    </a:p>
                  </a:txBody>
                  <a:tcPr>
                    <a:lnL w="0"/>
                    <a:lnR w="0"/>
                    <a:lnT w="0"/>
                    <a:lnB w="0"/>
                  </a:tcPr>
                </a:tc>
              </a:tr>
              <a:tr h="0">
                <a:tc>
                  <a:txBody>
                    <a:bodyPr/>
                    <a:lstStyle/>
                    <a:p>
                      <a:pPr>
                        <a:defRPr sz="1000"/>
                      </a:pPr>
                      <a:r>
                        <a:rPr/>
                        <a:t>6</a:t>
                      </a:r>
                    </a:p>
                  </a:txBody>
                  <a:tcPr>
                    <a:lnL w="0"/>
                    <a:lnR w="0"/>
                    <a:lnT w="0"/>
                    <a:lnB w="0"/>
                  </a:tcPr>
                </a:tc>
                <a:tc>
                  <a:txBody>
                    <a:bodyPr/>
                    <a:lstStyle/>
                    <a:p>
                      <a:pPr>
                        <a:defRPr sz="1000"/>
                      </a:pPr>
                      <a:r>
                        <a:rPr/>
                        <a:t>0 - 20 %</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12. Hva er stillingsprosenten din idag?</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95072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100 % (heltid)</a:t>
                      </a:r>
                    </a:p>
                  </a:txBody>
                  <a:tcPr>
                    <a:lnL w="0"/>
                    <a:lnR w="0"/>
                    <a:lnT w="12700">
                      <a:solidFill>
                        <a:srgbClr val="B4B4B4"/>
                      </a:solidFill>
                    </a:lnT>
                    <a:lnB w="0"/>
                  </a:tcPr>
                </a:tc>
                <a:tc>
                  <a:txBody>
                    <a:bodyPr/>
                    <a:lstStyle/>
                    <a:p>
                      <a:pPr>
                        <a:defRPr sz="1000"/>
                      </a:pPr>
                      <a:r>
                        <a:rPr/>
                        <a:t>29,7%</a:t>
                      </a:r>
                    </a:p>
                  </a:txBody>
                  <a:tcPr>
                    <a:lnL w="0"/>
                    <a:lnR w="0"/>
                    <a:lnT w="12700">
                      <a:solidFill>
                        <a:srgbClr val="B4B4B4"/>
                      </a:solidFill>
                    </a:lnT>
                    <a:lnB w="0"/>
                  </a:tcPr>
                </a:tc>
              </a:tr>
              <a:tr h="0">
                <a:tc>
                  <a:txBody>
                    <a:bodyPr/>
                    <a:lstStyle/>
                    <a:p>
                      <a:pPr>
                        <a:defRPr sz="1000"/>
                      </a:pPr>
                      <a:r>
                        <a:rPr/>
                        <a:t>81 - 99 %</a:t>
                      </a:r>
                    </a:p>
                  </a:txBody>
                  <a:tcPr>
                    <a:lnL w="0"/>
                    <a:lnR w="0"/>
                    <a:lnT w="0"/>
                    <a:lnB w="0"/>
                  </a:tcPr>
                </a:tc>
                <a:tc>
                  <a:txBody>
                    <a:bodyPr/>
                    <a:lstStyle/>
                    <a:p>
                      <a:pPr>
                        <a:defRPr sz="1000"/>
                      </a:pPr>
                      <a:r>
                        <a:rPr/>
                        <a:t>5,4%</a:t>
                      </a:r>
                    </a:p>
                  </a:txBody>
                  <a:tcPr>
                    <a:lnL w="0"/>
                    <a:lnR w="0"/>
                    <a:lnT w="0"/>
                    <a:lnB w="0"/>
                  </a:tcPr>
                </a:tc>
              </a:tr>
              <a:tr h="0">
                <a:tc>
                  <a:txBody>
                    <a:bodyPr/>
                    <a:lstStyle/>
                    <a:p>
                      <a:pPr>
                        <a:defRPr sz="1000"/>
                      </a:pPr>
                      <a:r>
                        <a:rPr/>
                        <a:t>61 - 80 %</a:t>
                      </a:r>
                    </a:p>
                  </a:txBody>
                  <a:tcPr>
                    <a:lnL w="0"/>
                    <a:lnR w="0"/>
                    <a:lnT w="0"/>
                    <a:lnB w="0"/>
                  </a:tcPr>
                </a:tc>
                <a:tc>
                  <a:txBody>
                    <a:bodyPr/>
                    <a:lstStyle/>
                    <a:p>
                      <a:pPr>
                        <a:defRPr sz="1000"/>
                      </a:pPr>
                      <a:r>
                        <a:rPr/>
                        <a:t>14,9%</a:t>
                      </a:r>
                    </a:p>
                  </a:txBody>
                  <a:tcPr>
                    <a:lnL w="0"/>
                    <a:lnR w="0"/>
                    <a:lnT w="0"/>
                    <a:lnB w="0"/>
                  </a:tcPr>
                </a:tc>
              </a:tr>
              <a:tr h="0">
                <a:tc>
                  <a:txBody>
                    <a:bodyPr/>
                    <a:lstStyle/>
                    <a:p>
                      <a:pPr>
                        <a:defRPr sz="1000"/>
                      </a:pPr>
                      <a:r>
                        <a:rPr/>
                        <a:t>41 - 60 %</a:t>
                      </a:r>
                    </a:p>
                  </a:txBody>
                  <a:tcPr>
                    <a:lnL w="0"/>
                    <a:lnR w="0"/>
                    <a:lnT w="0"/>
                    <a:lnB w="0"/>
                  </a:tcPr>
                </a:tc>
                <a:tc>
                  <a:txBody>
                    <a:bodyPr/>
                    <a:lstStyle/>
                    <a:p>
                      <a:pPr>
                        <a:defRPr sz="1000"/>
                      </a:pPr>
                      <a:r>
                        <a:rPr/>
                        <a:t>36,5%</a:t>
                      </a:r>
                    </a:p>
                  </a:txBody>
                  <a:tcPr>
                    <a:lnL w="0"/>
                    <a:lnR w="0"/>
                    <a:lnT w="0"/>
                    <a:lnB w="0"/>
                  </a:tcPr>
                </a:tc>
              </a:tr>
              <a:tr h="0">
                <a:tc>
                  <a:txBody>
                    <a:bodyPr/>
                    <a:lstStyle/>
                    <a:p>
                      <a:pPr>
                        <a:defRPr sz="1000"/>
                      </a:pPr>
                      <a:r>
                        <a:rPr/>
                        <a:t>21 - 40 %</a:t>
                      </a:r>
                    </a:p>
                  </a:txBody>
                  <a:tcPr>
                    <a:lnL w="0"/>
                    <a:lnR w="0"/>
                    <a:lnT w="0"/>
                    <a:lnB w="0"/>
                  </a:tcPr>
                </a:tc>
                <a:tc>
                  <a:txBody>
                    <a:bodyPr/>
                    <a:lstStyle/>
                    <a:p>
                      <a:pPr>
                        <a:defRPr sz="1000"/>
                      </a:pPr>
                      <a:r>
                        <a:rPr/>
                        <a:t>10,8%</a:t>
                      </a:r>
                    </a:p>
                  </a:txBody>
                  <a:tcPr>
                    <a:lnL w="0"/>
                    <a:lnR w="0"/>
                    <a:lnT w="0"/>
                    <a:lnB w="0"/>
                  </a:tcPr>
                </a:tc>
              </a:tr>
              <a:tr h="0">
                <a:tc>
                  <a:txBody>
                    <a:bodyPr/>
                    <a:lstStyle/>
                    <a:p>
                      <a:pPr>
                        <a:defRPr sz="1000"/>
                      </a:pPr>
                      <a:r>
                        <a:rPr/>
                        <a:t>0 - 20 %</a:t>
                      </a:r>
                    </a:p>
                  </a:txBody>
                  <a:tcPr>
                    <a:lnL w="0"/>
                    <a:lnR w="0"/>
                    <a:lnT w="0"/>
                    <a:lnB w="12700">
                      <a:solidFill>
                        <a:srgbClr val="B4B4B4"/>
                      </a:solidFill>
                    </a:lnB>
                  </a:tcPr>
                </a:tc>
                <a:tc>
                  <a:txBody>
                    <a:bodyPr/>
                    <a:lstStyle/>
                    <a:p>
                      <a:pPr>
                        <a:defRPr sz="1000"/>
                      </a:pPr>
                      <a:r>
                        <a:rPr/>
                        <a:t>2,7%</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74</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1. Kjønn?</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97536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Mann</a:t>
                      </a:r>
                    </a:p>
                  </a:txBody>
                  <a:tcPr>
                    <a:lnL w="0"/>
                    <a:lnR w="0"/>
                    <a:lnT w="12700">
                      <a:solidFill>
                        <a:srgbClr val="B4B4B4"/>
                      </a:solidFill>
                    </a:lnT>
                    <a:lnB w="0"/>
                  </a:tcPr>
                </a:tc>
                <a:tc>
                  <a:txBody>
                    <a:bodyPr/>
                    <a:lstStyle/>
                    <a:p>
                      <a:pPr>
                        <a:defRPr sz="1000"/>
                      </a:pPr>
                      <a:r>
                        <a:rPr/>
                        <a:t>48,5%</a:t>
                      </a:r>
                    </a:p>
                  </a:txBody>
                  <a:tcPr>
                    <a:lnL w="0"/>
                    <a:lnR w="0"/>
                    <a:lnT w="12700">
                      <a:solidFill>
                        <a:srgbClr val="B4B4B4"/>
                      </a:solidFill>
                    </a:lnT>
                    <a:lnB w="0"/>
                  </a:tcPr>
                </a:tc>
              </a:tr>
              <a:tr h="0">
                <a:tc>
                  <a:txBody>
                    <a:bodyPr/>
                    <a:lstStyle/>
                    <a:p>
                      <a:pPr>
                        <a:defRPr sz="1000"/>
                      </a:pPr>
                      <a:r>
                        <a:rPr/>
                        <a:t>Kvinne</a:t>
                      </a:r>
                    </a:p>
                  </a:txBody>
                  <a:tcPr>
                    <a:lnL w="0"/>
                    <a:lnR w="0"/>
                    <a:lnT w="0"/>
                    <a:lnB w="12700">
                      <a:solidFill>
                        <a:srgbClr val="B4B4B4"/>
                      </a:solidFill>
                    </a:lnB>
                  </a:tcPr>
                </a:tc>
                <a:tc>
                  <a:txBody>
                    <a:bodyPr/>
                    <a:lstStyle/>
                    <a:p>
                      <a:pPr>
                        <a:defRPr sz="1000"/>
                      </a:pPr>
                      <a:r>
                        <a:rPr/>
                        <a:t>51,5%</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134</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13. Har du hatt en annen stillingsprosent tidligere?</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121920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Ja, jeg hadde høyere tidligere</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Ja, jeg hadde lavere tidligere</a:t>
                      </a:r>
                    </a:p>
                  </a:txBody>
                  <a:tcPr>
                    <a:lnL w="0"/>
                    <a:lnR w="0"/>
                    <a:lnT w="0"/>
                    <a:lnB w="0"/>
                  </a:tcPr>
                </a:tc>
              </a:tr>
              <a:tr h="0">
                <a:tc>
                  <a:txBody>
                    <a:bodyPr/>
                    <a:lstStyle/>
                    <a:p>
                      <a:pPr>
                        <a:defRPr sz="1000"/>
                      </a:pPr>
                      <a:r>
                        <a:rPr/>
                        <a:t>3</a:t>
                      </a:r>
                    </a:p>
                  </a:txBody>
                  <a:tcPr>
                    <a:lnL w="0"/>
                    <a:lnR w="0"/>
                    <a:lnT w="0"/>
                    <a:lnB w="0"/>
                  </a:tcPr>
                </a:tc>
                <a:tc>
                  <a:txBody>
                    <a:bodyPr/>
                    <a:lstStyle/>
                    <a:p>
                      <a:pPr>
                        <a:defRPr sz="1000"/>
                      </a:pPr>
                      <a:r>
                        <a:rPr/>
                        <a:t>Ja, den varierer veldig</a:t>
                      </a:r>
                    </a:p>
                  </a:txBody>
                  <a:tcPr>
                    <a:lnL w="0"/>
                    <a:lnR w="0"/>
                    <a:lnT w="0"/>
                    <a:lnB w="0"/>
                  </a:tcPr>
                </a:tc>
              </a:tr>
              <a:tr h="0">
                <a:tc>
                  <a:txBody>
                    <a:bodyPr/>
                    <a:lstStyle/>
                    <a:p>
                      <a:pPr>
                        <a:defRPr sz="1000"/>
                      </a:pPr>
                      <a:r>
                        <a:rPr/>
                        <a:t>4</a:t>
                      </a:r>
                    </a:p>
                  </a:txBody>
                  <a:tcPr>
                    <a:lnL w="0"/>
                    <a:lnR w="0"/>
                    <a:lnT w="0"/>
                    <a:lnB w="0"/>
                  </a:tcPr>
                </a:tc>
                <a:tc>
                  <a:txBody>
                    <a:bodyPr/>
                    <a:lstStyle/>
                    <a:p>
                      <a:pPr>
                        <a:defRPr sz="1000"/>
                      </a:pPr>
                      <a:r>
                        <a:rPr/>
                        <a:t>Nei, jeg har hatt samme stillingsprosenten hele tiden</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13. Har du hatt en annen stillingsprosent tidligere?</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46304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Ja, jeg hadde høyere tidligere</a:t>
                      </a:r>
                    </a:p>
                  </a:txBody>
                  <a:tcPr>
                    <a:lnL w="0"/>
                    <a:lnR w="0"/>
                    <a:lnT w="12700">
                      <a:solidFill>
                        <a:srgbClr val="B4B4B4"/>
                      </a:solidFill>
                    </a:lnT>
                    <a:lnB w="0"/>
                  </a:tcPr>
                </a:tc>
                <a:tc>
                  <a:txBody>
                    <a:bodyPr/>
                    <a:lstStyle/>
                    <a:p>
                      <a:pPr>
                        <a:defRPr sz="1000"/>
                      </a:pPr>
                      <a:r>
                        <a:rPr/>
                        <a:t>45,1%</a:t>
                      </a:r>
                    </a:p>
                  </a:txBody>
                  <a:tcPr>
                    <a:lnL w="0"/>
                    <a:lnR w="0"/>
                    <a:lnT w="12700">
                      <a:solidFill>
                        <a:srgbClr val="B4B4B4"/>
                      </a:solidFill>
                    </a:lnT>
                    <a:lnB w="0"/>
                  </a:tcPr>
                </a:tc>
              </a:tr>
              <a:tr h="0">
                <a:tc>
                  <a:txBody>
                    <a:bodyPr/>
                    <a:lstStyle/>
                    <a:p>
                      <a:pPr>
                        <a:defRPr sz="1000"/>
                      </a:pPr>
                      <a:r>
                        <a:rPr/>
                        <a:t>Ja, jeg hadde lavere tidligere</a:t>
                      </a:r>
                    </a:p>
                  </a:txBody>
                  <a:tcPr>
                    <a:lnL w="0"/>
                    <a:lnR w="0"/>
                    <a:lnT w="0"/>
                    <a:lnB w="0"/>
                  </a:tcPr>
                </a:tc>
                <a:tc>
                  <a:txBody>
                    <a:bodyPr/>
                    <a:lstStyle/>
                    <a:p>
                      <a:pPr>
                        <a:defRPr sz="1000"/>
                      </a:pPr>
                      <a:r>
                        <a:rPr/>
                        <a:t>13,7%</a:t>
                      </a:r>
                    </a:p>
                  </a:txBody>
                  <a:tcPr>
                    <a:lnL w="0"/>
                    <a:lnR w="0"/>
                    <a:lnT w="0"/>
                    <a:lnB w="0"/>
                  </a:tcPr>
                </a:tc>
              </a:tr>
              <a:tr h="0">
                <a:tc>
                  <a:txBody>
                    <a:bodyPr/>
                    <a:lstStyle/>
                    <a:p>
                      <a:pPr>
                        <a:defRPr sz="1000"/>
                      </a:pPr>
                      <a:r>
                        <a:rPr/>
                        <a:t>Ja, den varierer veldig</a:t>
                      </a:r>
                    </a:p>
                  </a:txBody>
                  <a:tcPr>
                    <a:lnL w="0"/>
                    <a:lnR w="0"/>
                    <a:lnT w="0"/>
                    <a:lnB w="0"/>
                  </a:tcPr>
                </a:tc>
                <a:tc>
                  <a:txBody>
                    <a:bodyPr/>
                    <a:lstStyle/>
                    <a:p>
                      <a:pPr>
                        <a:defRPr sz="1000"/>
                      </a:pPr>
                      <a:r>
                        <a:rPr/>
                        <a:t>5,9%</a:t>
                      </a:r>
                    </a:p>
                  </a:txBody>
                  <a:tcPr>
                    <a:lnL w="0"/>
                    <a:lnR w="0"/>
                    <a:lnT w="0"/>
                    <a:lnB w="0"/>
                  </a:tcPr>
                </a:tc>
              </a:tr>
              <a:tr h="0">
                <a:tc>
                  <a:txBody>
                    <a:bodyPr/>
                    <a:lstStyle/>
                    <a:p>
                      <a:pPr>
                        <a:defRPr sz="1000"/>
                      </a:pPr>
                      <a:r>
                        <a:rPr/>
                        <a:t>Nei, jeg har hatt samme stillingsprosenten hele tiden</a:t>
                      </a:r>
                    </a:p>
                  </a:txBody>
                  <a:tcPr>
                    <a:lnL w="0"/>
                    <a:lnR w="0"/>
                    <a:lnT w="0"/>
                    <a:lnB w="12700">
                      <a:solidFill>
                        <a:srgbClr val="B4B4B4"/>
                      </a:solidFill>
                    </a:lnB>
                  </a:tcPr>
                </a:tc>
                <a:tc>
                  <a:txBody>
                    <a:bodyPr/>
                    <a:lstStyle/>
                    <a:p>
                      <a:pPr>
                        <a:defRPr sz="1000"/>
                      </a:pPr>
                      <a:r>
                        <a:rPr/>
                        <a:t>35,3%</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51</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14. Hvor enig eller uenig er du i følgende påstander?</a:t>
            </a:r>
          </a:p>
        </p:txBody>
      </p:sp>
      <p:sp>
        <p:nvSpPr>
          <p:cNvPr id="3" name="Pre"/>
          <p:cNvSpPr>
            <a:spLocks noGrp="1"/>
          </p:cNvSpPr>
          <p:nvPr>
            <p:ph sz="quarter" idx="16"/>
          </p:nvPr>
        </p:nvSpPr>
        <p:spPr/>
        <p:txBody>
          <a:bodyPr/>
          <a:lstStyle/>
          <a:p>
            <a:r>
              <a:rPr lang="en-US"/>
              <a:t>
   Trivsel på arbeidsplassen
   På en skala fra 1 til 6, der 1 er svært uenig og 6 er svært enig.
   </a:t>
            </a:r>
          </a:p>
        </p:txBody>
      </p:sp>
      <p:sp>
        <p:nvSpPr>
          <p:cNvPr id="7" name="RepTitle"/>
          <p:cNvSpPr>
            <a:spLocks noGrp="1"/>
          </p:cNvSpPr>
          <p:nvPr>
            <p:ph sz="quarter" idx="17"/>
          </p:nvPr>
        </p:nvSpPr>
        <p:spPr/>
        <p:txBody>
          <a:bodyPr/>
          <a:lstStyle/>
          <a:p>
            <a:r>
              <a:rPr lang="en-US"/>
              <a:t>Spørreundersøkelse om arbeid</a:t>
            </a:r>
          </a:p>
        </p:txBody>
      </p:sp>
      <p:sp>
        <p:nvSpPr>
          <p:cNvPr id="8" name="MetaFoot"/>
          <p:cNvSpPr>
            <a:spLocks noGrp="1"/>
          </p:cNvSpPr>
          <p:nvPr>
            <p:ph sz="quarter" idx="18"/>
          </p:nvPr>
        </p:nvSpPr>
        <p:spPr/>
        <p:txBody>
          <a:bodyPr/>
          <a:lstStyle/>
          <a:p>
            <a:endParaRPr lang="en-US"/>
          </a:p>
        </p:txBody>
      </p:sp>
      <p:graphicFrame>
        <p:nvGraphicFramePr>
          <p:cNvPr id="9" name="ChartObject"/>
          <p:cNvGraphicFramePr>
            <a:graphicFrameLocks noGrp="1"/>
          </p:cNvGraphicFramePr>
          <p:nvPr>
            <p:ph sz="quarter" idx="15"/>
          </p:nvPr>
        </p:nvGraphicFramePr>
        <p:xfrm>
          <a:off x="467544" y="1556792"/>
          <a:ext cx="8207375" cy="32403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New Table"/>
          <p:cNvGraphicFramePr>
            <a:graphicFrameLocks noGrp="1"/>
          </p:cNvGraphicFramePr>
          <p:nvPr>
            <p:ph sz="quarter" idx="14"/>
          </p:nvPr>
        </p:nvGraphicFramePr>
        <p:xfrm>
          <a:off x="467544" y="4869160"/>
          <a:ext cx="8207376" cy="161544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Jeg stortrives i jobben min </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Jeg har en jobb som er relevant for min utdannelse</a:t>
                      </a:r>
                    </a:p>
                  </a:txBody>
                  <a:tcPr>
                    <a:lnL w="0"/>
                    <a:lnR w="0"/>
                    <a:lnT w="0"/>
                    <a:lnB w="0"/>
                  </a:tcPr>
                </a:tc>
              </a:tr>
              <a:tr h="0">
                <a:tc>
                  <a:txBody>
                    <a:bodyPr/>
                    <a:lstStyle/>
                    <a:p>
                      <a:pPr>
                        <a:defRPr sz="1000"/>
                      </a:pPr>
                      <a:r>
                        <a:rPr/>
                        <a:t>3</a:t>
                      </a:r>
                    </a:p>
                  </a:txBody>
                  <a:tcPr>
                    <a:lnL w="0"/>
                    <a:lnR w="0"/>
                    <a:lnT w="0"/>
                    <a:lnB w="0"/>
                  </a:tcPr>
                </a:tc>
                <a:tc>
                  <a:txBody>
                    <a:bodyPr/>
                    <a:lstStyle/>
                    <a:p>
                      <a:pPr>
                        <a:defRPr sz="1000"/>
                      </a:pPr>
                      <a:r>
                        <a:rPr/>
                        <a:t>Jeg har en forståelsesfull arbeidsgiver &lt;br /&gt;som det er lett å ta opp problemer med</a:t>
                      </a:r>
                    </a:p>
                  </a:txBody>
                  <a:tcPr>
                    <a:lnL w="0"/>
                    <a:lnR w="0"/>
                    <a:lnT w="0"/>
                    <a:lnB w="0"/>
                  </a:tcPr>
                </a:tc>
              </a:tr>
              <a:tr h="0">
                <a:tc>
                  <a:txBody>
                    <a:bodyPr/>
                    <a:lstStyle/>
                    <a:p>
                      <a:pPr>
                        <a:defRPr sz="1000"/>
                      </a:pPr>
                      <a:r>
                        <a:rPr/>
                        <a:t>4</a:t>
                      </a:r>
                    </a:p>
                  </a:txBody>
                  <a:tcPr>
                    <a:lnL w="0"/>
                    <a:lnR w="0"/>
                    <a:lnT w="0"/>
                    <a:lnB w="0"/>
                  </a:tcPr>
                </a:tc>
                <a:tc>
                  <a:txBody>
                    <a:bodyPr/>
                    <a:lstStyle/>
                    <a:p>
                      <a:pPr>
                        <a:defRPr sz="1000"/>
                      </a:pPr>
                      <a:r>
                        <a:rPr/>
                        <a:t>Jeg har arbeidsoppgaver som jeg trives godt med</a:t>
                      </a:r>
                    </a:p>
                  </a:txBody>
                  <a:tcPr>
                    <a:lnL w="0"/>
                    <a:lnR w="0"/>
                    <a:lnT w="0"/>
                    <a:lnB w="0"/>
                  </a:tcPr>
                </a:tc>
              </a:tr>
              <a:tr h="0">
                <a:tc>
                  <a:txBody>
                    <a:bodyPr/>
                    <a:lstStyle/>
                    <a:p>
                      <a:pPr>
                        <a:defRPr sz="1000"/>
                      </a:pPr>
                      <a:r>
                        <a:rPr/>
                        <a:t>5</a:t>
                      </a:r>
                    </a:p>
                  </a:txBody>
                  <a:tcPr>
                    <a:lnL w="0"/>
                    <a:lnR w="0"/>
                    <a:lnT w="0"/>
                    <a:lnB w="0"/>
                  </a:tcPr>
                </a:tc>
                <a:tc>
                  <a:txBody>
                    <a:bodyPr/>
                    <a:lstStyle/>
                    <a:p>
                      <a:pPr>
                        <a:defRPr sz="1000"/>
                      </a:pPr>
                      <a:r>
                        <a:rPr/>
                        <a:t>Jeg jobber i et inkluderende arbeidsmiljø</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14. Hvor enig eller uenig er du i følgende påstander?</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767840"/>
        </p:xfrm>
        <a:graphic>
          <a:graphicData uri="http://schemas.openxmlformats.org/drawingml/2006/table">
            <a:tbl>
              <a:tblPr bandRow="1">
                <a:tableStyleId>{5C22544A-7EE6-4342-B048-85BDC9FD1C3A}</a:tableStyleId>
              </a:tblPr>
              <a:tblGrid>
                <a:gridCol w="2735792"/>
                <a:gridCol w="2735792"/>
                <a:gridCol w="2735792"/>
              </a:tblGrid>
              <a:tr h="0">
                <a:tc>
                  <a:txBody>
                    <a:bodyPr/>
                    <a:lstStyle/>
                    <a:p>
                      <a:pPr>
                        <a:defRPr sz="1000"/>
                      </a:pPr>
                      <a:r>
                        <a:rPr b="1"/>
                        <a:t>Spørsmål</a:t>
                      </a:r>
                    </a:p>
                  </a:txBody>
                  <a:tcPr>
                    <a:lnL w="0"/>
                    <a:lnR w="0"/>
                    <a:lnT w="0"/>
                    <a:lnB w="12700">
                      <a:solidFill>
                        <a:srgbClr val="B4B4B4"/>
                      </a:solidFill>
                    </a:lnB>
                    <a:solidFill>
                      <a:prstClr val="black">
                        <a:lumOff val="100000"/>
                        <a:lumOff val="100000"/>
                      </a:prstClr>
                    </a:solidFill>
                  </a:tcPr>
                </a:tc>
                <a:tc>
                  <a:txBody>
                    <a:bodyPr/>
                    <a:lstStyle/>
                    <a:p>
                      <a:pPr>
                        <a:defRPr sz="1000"/>
                      </a:pPr>
                      <a:r>
                        <a:rPr b="1"/>
                        <a:t>Gjennomsnitt</a:t>
                      </a:r>
                    </a:p>
                  </a:txBody>
                  <a:tcPr>
                    <a:lnL w="0"/>
                    <a:lnR w="0"/>
                    <a:lnT w="0"/>
                    <a:lnB w="12700">
                      <a:solidFill>
                        <a:srgbClr val="B4B4B4"/>
                      </a:solidFill>
                    </a:lnB>
                    <a:solidFill>
                      <a:prstClr val="black">
                        <a:lumOff val="100000"/>
                        <a:lumOff val="100000"/>
                      </a:prstClr>
                    </a:solidFill>
                  </a:tcPr>
                </a:tc>
                <a:tc>
                  <a:txBody>
                    <a:bodyPr/>
                    <a:lstStyle/>
                    <a:p>
                      <a:pPr>
                        <a:defRPr sz="1000"/>
                      </a:pPr>
                      <a:r>
                        <a:rPr b="1"/>
                        <a:t>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Jeg stortrives i jobben min </a:t>
                      </a:r>
                    </a:p>
                  </a:txBody>
                  <a:tcPr>
                    <a:lnL w="0"/>
                    <a:lnR w="0"/>
                    <a:lnT w="12700">
                      <a:solidFill>
                        <a:srgbClr val="B4B4B4"/>
                      </a:solidFill>
                    </a:lnT>
                    <a:lnB w="0"/>
                  </a:tcPr>
                </a:tc>
                <a:tc>
                  <a:txBody>
                    <a:bodyPr/>
                    <a:lstStyle/>
                    <a:p>
                      <a:pPr>
                        <a:defRPr sz="1000"/>
                      </a:pPr>
                      <a:r>
                        <a:rPr/>
                        <a:t>5,02</a:t>
                      </a:r>
                    </a:p>
                  </a:txBody>
                  <a:tcPr>
                    <a:lnL w="0"/>
                    <a:lnR w="0"/>
                    <a:lnT w="12700">
                      <a:solidFill>
                        <a:srgbClr val="B4B4B4"/>
                      </a:solidFill>
                    </a:lnT>
                    <a:lnB w="0"/>
                  </a:tcPr>
                </a:tc>
                <a:tc>
                  <a:txBody>
                    <a:bodyPr/>
                    <a:lstStyle/>
                    <a:p>
                      <a:pPr>
                        <a:defRPr sz="1000"/>
                      </a:pPr>
                      <a:r>
                        <a:rPr/>
                        <a:t>44</a:t>
                      </a:r>
                    </a:p>
                  </a:txBody>
                  <a:tcPr>
                    <a:lnL w="0"/>
                    <a:lnR w="0"/>
                    <a:lnT w="12700">
                      <a:solidFill>
                        <a:srgbClr val="B4B4B4"/>
                      </a:solidFill>
                    </a:lnT>
                    <a:lnB w="0"/>
                  </a:tcPr>
                </a:tc>
              </a:tr>
              <a:tr h="0">
                <a:tc>
                  <a:txBody>
                    <a:bodyPr/>
                    <a:lstStyle/>
                    <a:p>
                      <a:pPr>
                        <a:defRPr sz="1000"/>
                      </a:pPr>
                      <a:r>
                        <a:rPr/>
                        <a:t>Jeg har en jobb som er relevant for min utdannelse</a:t>
                      </a:r>
                    </a:p>
                  </a:txBody>
                  <a:tcPr>
                    <a:lnL w="0"/>
                    <a:lnR w="0"/>
                    <a:lnT w="0"/>
                    <a:lnB w="0"/>
                  </a:tcPr>
                </a:tc>
                <a:tc>
                  <a:txBody>
                    <a:bodyPr/>
                    <a:lstStyle/>
                    <a:p>
                      <a:pPr>
                        <a:defRPr sz="1000"/>
                      </a:pPr>
                      <a:r>
                        <a:rPr/>
                        <a:t>4,93</a:t>
                      </a:r>
                    </a:p>
                  </a:txBody>
                  <a:tcPr>
                    <a:lnL w="0"/>
                    <a:lnR w="0"/>
                    <a:lnT w="0"/>
                    <a:lnB w="0"/>
                  </a:tcPr>
                </a:tc>
                <a:tc>
                  <a:txBody>
                    <a:bodyPr/>
                    <a:lstStyle/>
                    <a:p>
                      <a:pPr>
                        <a:defRPr sz="1000"/>
                      </a:pPr>
                      <a:r>
                        <a:rPr/>
                        <a:t>43</a:t>
                      </a:r>
                    </a:p>
                  </a:txBody>
                  <a:tcPr>
                    <a:lnL w="0"/>
                    <a:lnR w="0"/>
                    <a:lnT w="0"/>
                    <a:lnB w="0"/>
                  </a:tcPr>
                </a:tc>
              </a:tr>
              <a:tr h="0">
                <a:tc>
                  <a:txBody>
                    <a:bodyPr/>
                    <a:lstStyle/>
                    <a:p>
                      <a:pPr>
                        <a:defRPr sz="1000"/>
                      </a:pPr>
                      <a:r>
                        <a:rPr/>
                        <a:t>Jeg har en forståelsesfull arbeidsgiver &lt;br /&gt;som det er lett å ta opp problemer med</a:t>
                      </a:r>
                    </a:p>
                  </a:txBody>
                  <a:tcPr>
                    <a:lnL w="0"/>
                    <a:lnR w="0"/>
                    <a:lnT w="0"/>
                    <a:lnB w="0"/>
                  </a:tcPr>
                </a:tc>
                <a:tc>
                  <a:txBody>
                    <a:bodyPr/>
                    <a:lstStyle/>
                    <a:p>
                      <a:pPr>
                        <a:defRPr sz="1000"/>
                      </a:pPr>
                      <a:r>
                        <a:rPr/>
                        <a:t>5,02</a:t>
                      </a:r>
                    </a:p>
                  </a:txBody>
                  <a:tcPr>
                    <a:lnL w="0"/>
                    <a:lnR w="0"/>
                    <a:lnT w="0"/>
                    <a:lnB w="0"/>
                  </a:tcPr>
                </a:tc>
                <a:tc>
                  <a:txBody>
                    <a:bodyPr/>
                    <a:lstStyle/>
                    <a:p>
                      <a:pPr>
                        <a:defRPr sz="1000"/>
                      </a:pPr>
                      <a:r>
                        <a:rPr/>
                        <a:t>44</a:t>
                      </a:r>
                    </a:p>
                  </a:txBody>
                  <a:tcPr>
                    <a:lnL w="0"/>
                    <a:lnR w="0"/>
                    <a:lnT w="0"/>
                    <a:lnB w="0"/>
                  </a:tcPr>
                </a:tc>
              </a:tr>
              <a:tr h="0">
                <a:tc>
                  <a:txBody>
                    <a:bodyPr/>
                    <a:lstStyle/>
                    <a:p>
                      <a:pPr>
                        <a:defRPr sz="1000"/>
                      </a:pPr>
                      <a:r>
                        <a:rPr/>
                        <a:t>Jeg har arbeidsoppgaver som jeg trives godt med</a:t>
                      </a:r>
                    </a:p>
                  </a:txBody>
                  <a:tcPr>
                    <a:lnL w="0"/>
                    <a:lnR w="0"/>
                    <a:lnT w="0"/>
                    <a:lnB w="0"/>
                  </a:tcPr>
                </a:tc>
                <a:tc>
                  <a:txBody>
                    <a:bodyPr/>
                    <a:lstStyle/>
                    <a:p>
                      <a:pPr>
                        <a:defRPr sz="1000"/>
                      </a:pPr>
                      <a:r>
                        <a:rPr/>
                        <a:t>5,02</a:t>
                      </a:r>
                    </a:p>
                  </a:txBody>
                  <a:tcPr>
                    <a:lnL w="0"/>
                    <a:lnR w="0"/>
                    <a:lnT w="0"/>
                    <a:lnB w="0"/>
                  </a:tcPr>
                </a:tc>
                <a:tc>
                  <a:txBody>
                    <a:bodyPr/>
                    <a:lstStyle/>
                    <a:p>
                      <a:pPr>
                        <a:defRPr sz="1000"/>
                      </a:pPr>
                      <a:r>
                        <a:rPr/>
                        <a:t>44</a:t>
                      </a:r>
                    </a:p>
                  </a:txBody>
                  <a:tcPr>
                    <a:lnL w="0"/>
                    <a:lnR w="0"/>
                    <a:lnT w="0"/>
                    <a:lnB w="0"/>
                  </a:tcPr>
                </a:tc>
              </a:tr>
              <a:tr h="0">
                <a:tc>
                  <a:txBody>
                    <a:bodyPr/>
                    <a:lstStyle/>
                    <a:p>
                      <a:pPr>
                        <a:defRPr sz="1000"/>
                      </a:pPr>
                      <a:r>
                        <a:rPr/>
                        <a:t>Jeg jobber i et inkluderende arbeidsmiljø</a:t>
                      </a:r>
                    </a:p>
                  </a:txBody>
                  <a:tcPr>
                    <a:lnL w="0"/>
                    <a:lnR w="0"/>
                    <a:lnT w="0"/>
                    <a:lnB w="0"/>
                  </a:tcPr>
                </a:tc>
                <a:tc>
                  <a:txBody>
                    <a:bodyPr/>
                    <a:lstStyle/>
                    <a:p>
                      <a:pPr>
                        <a:defRPr sz="1000"/>
                      </a:pPr>
                      <a:r>
                        <a:rPr/>
                        <a:t>5,36</a:t>
                      </a:r>
                    </a:p>
                  </a:txBody>
                  <a:tcPr>
                    <a:lnL w="0"/>
                    <a:lnR w="0"/>
                    <a:lnT w="0"/>
                    <a:lnB w="0"/>
                  </a:tcPr>
                </a:tc>
                <a:tc>
                  <a:txBody>
                    <a:bodyPr/>
                    <a:lstStyle/>
                    <a:p>
                      <a:pPr>
                        <a:defRPr sz="1000"/>
                      </a:pPr>
                      <a:r>
                        <a:rPr/>
                        <a:t>44</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15. Jeg stortrives i jobben min </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170688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svært uenig1</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2</a:t>
                      </a:r>
                    </a:p>
                  </a:txBody>
                  <a:tcPr>
                    <a:lnL w="0"/>
                    <a:lnR w="0"/>
                    <a:lnT w="0"/>
                    <a:lnB w="0"/>
                  </a:tcPr>
                </a:tc>
              </a:tr>
              <a:tr h="0">
                <a:tc>
                  <a:txBody>
                    <a:bodyPr/>
                    <a:lstStyle/>
                    <a:p>
                      <a:pPr>
                        <a:defRPr sz="1000"/>
                      </a:pPr>
                      <a:r>
                        <a:rPr/>
                        <a:t>3</a:t>
                      </a:r>
                    </a:p>
                  </a:txBody>
                  <a:tcPr>
                    <a:lnL w="0"/>
                    <a:lnR w="0"/>
                    <a:lnT w="0"/>
                    <a:lnB w="0"/>
                  </a:tcPr>
                </a:tc>
                <a:tc>
                  <a:txBody>
                    <a:bodyPr/>
                    <a:lstStyle/>
                    <a:p>
                      <a:pPr>
                        <a:defRPr sz="1000"/>
                      </a:pPr>
                      <a:r>
                        <a:rPr/>
                        <a:t>3</a:t>
                      </a:r>
                    </a:p>
                  </a:txBody>
                  <a:tcPr>
                    <a:lnL w="0"/>
                    <a:lnR w="0"/>
                    <a:lnT w="0"/>
                    <a:lnB w="0"/>
                  </a:tcPr>
                </a:tc>
              </a:tr>
              <a:tr h="0">
                <a:tc>
                  <a:txBody>
                    <a:bodyPr/>
                    <a:lstStyle/>
                    <a:p>
                      <a:pPr>
                        <a:defRPr sz="1000"/>
                      </a:pPr>
                      <a:r>
                        <a:rPr/>
                        <a:t>4</a:t>
                      </a:r>
                    </a:p>
                  </a:txBody>
                  <a:tcPr>
                    <a:lnL w="0"/>
                    <a:lnR w="0"/>
                    <a:lnT w="0"/>
                    <a:lnB w="0"/>
                  </a:tcPr>
                </a:tc>
                <a:tc>
                  <a:txBody>
                    <a:bodyPr/>
                    <a:lstStyle/>
                    <a:p>
                      <a:pPr>
                        <a:defRPr sz="1000"/>
                      </a:pPr>
                      <a:r>
                        <a:rPr/>
                        <a:t>4</a:t>
                      </a:r>
                    </a:p>
                  </a:txBody>
                  <a:tcPr>
                    <a:lnL w="0"/>
                    <a:lnR w="0"/>
                    <a:lnT w="0"/>
                    <a:lnB w="0"/>
                  </a:tcPr>
                </a:tc>
              </a:tr>
              <a:tr h="0">
                <a:tc>
                  <a:txBody>
                    <a:bodyPr/>
                    <a:lstStyle/>
                    <a:p>
                      <a:pPr>
                        <a:defRPr sz="1000"/>
                      </a:pPr>
                      <a:r>
                        <a:rPr/>
                        <a:t>5</a:t>
                      </a:r>
                    </a:p>
                  </a:txBody>
                  <a:tcPr>
                    <a:lnL w="0"/>
                    <a:lnR w="0"/>
                    <a:lnT w="0"/>
                    <a:lnB w="0"/>
                  </a:tcPr>
                </a:tc>
                <a:tc>
                  <a:txBody>
                    <a:bodyPr/>
                    <a:lstStyle/>
                    <a:p>
                      <a:pPr>
                        <a:defRPr sz="1000"/>
                      </a:pPr>
                      <a:r>
                        <a:rPr/>
                        <a:t>5</a:t>
                      </a:r>
                    </a:p>
                  </a:txBody>
                  <a:tcPr>
                    <a:lnL w="0"/>
                    <a:lnR w="0"/>
                    <a:lnT w="0"/>
                    <a:lnB w="0"/>
                  </a:tcPr>
                </a:tc>
              </a:tr>
              <a:tr h="0">
                <a:tc>
                  <a:txBody>
                    <a:bodyPr/>
                    <a:lstStyle/>
                    <a:p>
                      <a:pPr>
                        <a:defRPr sz="1000"/>
                      </a:pPr>
                      <a:r>
                        <a:rPr/>
                        <a:t>6</a:t>
                      </a:r>
                    </a:p>
                  </a:txBody>
                  <a:tcPr>
                    <a:lnL w="0"/>
                    <a:lnR w="0"/>
                    <a:lnT w="0"/>
                    <a:lnB w="0"/>
                  </a:tcPr>
                </a:tc>
                <a:tc>
                  <a:txBody>
                    <a:bodyPr/>
                    <a:lstStyle/>
                    <a:p>
                      <a:pPr>
                        <a:defRPr sz="1000"/>
                      </a:pPr>
                      <a:r>
                        <a:rPr/>
                        <a:t>svært enig 6</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15. Jeg stortrives i jobben min </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95072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svært uenig1</a:t>
                      </a:r>
                    </a:p>
                  </a:txBody>
                  <a:tcPr>
                    <a:lnL w="0"/>
                    <a:lnR w="0"/>
                    <a:lnT w="12700">
                      <a:solidFill>
                        <a:srgbClr val="B4B4B4"/>
                      </a:solidFill>
                    </a:lnT>
                    <a:lnB w="0"/>
                  </a:tcPr>
                </a:tc>
                <a:tc>
                  <a:txBody>
                    <a:bodyPr/>
                    <a:lstStyle/>
                    <a:p>
                      <a:pPr>
                        <a:defRPr sz="1000"/>
                      </a:pPr>
                      <a:r>
                        <a:rPr/>
                        <a:t>2,3%</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0,0%</a:t>
                      </a:r>
                    </a:p>
                  </a:txBody>
                  <a:tcPr>
                    <a:lnL w="0"/>
                    <a:lnR w="0"/>
                    <a:lnT w="0"/>
                    <a:lnB w="0"/>
                  </a:tcPr>
                </a:tc>
              </a:tr>
              <a:tr h="0">
                <a:tc>
                  <a:txBody>
                    <a:bodyPr/>
                    <a:lstStyle/>
                    <a:p>
                      <a:pPr>
                        <a:defRPr sz="1000"/>
                      </a:pPr>
                      <a:r>
                        <a:rPr/>
                        <a:t>3</a:t>
                      </a:r>
                    </a:p>
                  </a:txBody>
                  <a:tcPr>
                    <a:lnL w="0"/>
                    <a:lnR w="0"/>
                    <a:lnT w="0"/>
                    <a:lnB w="0"/>
                  </a:tcPr>
                </a:tc>
                <a:tc>
                  <a:txBody>
                    <a:bodyPr/>
                    <a:lstStyle/>
                    <a:p>
                      <a:pPr>
                        <a:defRPr sz="1000"/>
                      </a:pPr>
                      <a:r>
                        <a:rPr/>
                        <a:t>2,3%</a:t>
                      </a:r>
                    </a:p>
                  </a:txBody>
                  <a:tcPr>
                    <a:lnL w="0"/>
                    <a:lnR w="0"/>
                    <a:lnT w="0"/>
                    <a:lnB w="0"/>
                  </a:tcPr>
                </a:tc>
              </a:tr>
              <a:tr h="0">
                <a:tc>
                  <a:txBody>
                    <a:bodyPr/>
                    <a:lstStyle/>
                    <a:p>
                      <a:pPr>
                        <a:defRPr sz="1000"/>
                      </a:pPr>
                      <a:r>
                        <a:rPr/>
                        <a:t>4</a:t>
                      </a:r>
                    </a:p>
                  </a:txBody>
                  <a:tcPr>
                    <a:lnL w="0"/>
                    <a:lnR w="0"/>
                    <a:lnT w="0"/>
                    <a:lnB w="0"/>
                  </a:tcPr>
                </a:tc>
                <a:tc>
                  <a:txBody>
                    <a:bodyPr/>
                    <a:lstStyle/>
                    <a:p>
                      <a:pPr>
                        <a:defRPr sz="1000"/>
                      </a:pPr>
                      <a:r>
                        <a:rPr/>
                        <a:t>22,7%</a:t>
                      </a:r>
                    </a:p>
                  </a:txBody>
                  <a:tcPr>
                    <a:lnL w="0"/>
                    <a:lnR w="0"/>
                    <a:lnT w="0"/>
                    <a:lnB w="0"/>
                  </a:tcPr>
                </a:tc>
              </a:tr>
              <a:tr h="0">
                <a:tc>
                  <a:txBody>
                    <a:bodyPr/>
                    <a:lstStyle/>
                    <a:p>
                      <a:pPr>
                        <a:defRPr sz="1000"/>
                      </a:pPr>
                      <a:r>
                        <a:rPr/>
                        <a:t>5</a:t>
                      </a:r>
                    </a:p>
                  </a:txBody>
                  <a:tcPr>
                    <a:lnL w="0"/>
                    <a:lnR w="0"/>
                    <a:lnT w="0"/>
                    <a:lnB w="0"/>
                  </a:tcPr>
                </a:tc>
                <a:tc>
                  <a:txBody>
                    <a:bodyPr/>
                    <a:lstStyle/>
                    <a:p>
                      <a:pPr>
                        <a:defRPr sz="1000"/>
                      </a:pPr>
                      <a:r>
                        <a:rPr/>
                        <a:t>34,1%</a:t>
                      </a:r>
                    </a:p>
                  </a:txBody>
                  <a:tcPr>
                    <a:lnL w="0"/>
                    <a:lnR w="0"/>
                    <a:lnT w="0"/>
                    <a:lnB w="0"/>
                  </a:tcPr>
                </a:tc>
              </a:tr>
              <a:tr h="0">
                <a:tc>
                  <a:txBody>
                    <a:bodyPr/>
                    <a:lstStyle/>
                    <a:p>
                      <a:pPr>
                        <a:defRPr sz="1000"/>
                      </a:pPr>
                      <a:r>
                        <a:rPr/>
                        <a:t>svært enig 6</a:t>
                      </a:r>
                    </a:p>
                  </a:txBody>
                  <a:tcPr>
                    <a:lnL w="0"/>
                    <a:lnR w="0"/>
                    <a:lnT w="0"/>
                    <a:lnB w="12700">
                      <a:solidFill>
                        <a:srgbClr val="B4B4B4"/>
                      </a:solidFill>
                    </a:lnB>
                  </a:tcPr>
                </a:tc>
                <a:tc>
                  <a:txBody>
                    <a:bodyPr/>
                    <a:lstStyle/>
                    <a:p>
                      <a:pPr>
                        <a:defRPr sz="1000"/>
                      </a:pPr>
                      <a:r>
                        <a:rPr/>
                        <a:t>38,6%</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44</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16. Jeg har en jobb som er relevant for min utdannelse</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170688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svært uenig1</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2</a:t>
                      </a:r>
                    </a:p>
                  </a:txBody>
                  <a:tcPr>
                    <a:lnL w="0"/>
                    <a:lnR w="0"/>
                    <a:lnT w="0"/>
                    <a:lnB w="0"/>
                  </a:tcPr>
                </a:tc>
              </a:tr>
              <a:tr h="0">
                <a:tc>
                  <a:txBody>
                    <a:bodyPr/>
                    <a:lstStyle/>
                    <a:p>
                      <a:pPr>
                        <a:defRPr sz="1000"/>
                      </a:pPr>
                      <a:r>
                        <a:rPr/>
                        <a:t>3</a:t>
                      </a:r>
                    </a:p>
                  </a:txBody>
                  <a:tcPr>
                    <a:lnL w="0"/>
                    <a:lnR w="0"/>
                    <a:lnT w="0"/>
                    <a:lnB w="0"/>
                  </a:tcPr>
                </a:tc>
                <a:tc>
                  <a:txBody>
                    <a:bodyPr/>
                    <a:lstStyle/>
                    <a:p>
                      <a:pPr>
                        <a:defRPr sz="1000"/>
                      </a:pPr>
                      <a:r>
                        <a:rPr/>
                        <a:t>3</a:t>
                      </a:r>
                    </a:p>
                  </a:txBody>
                  <a:tcPr>
                    <a:lnL w="0"/>
                    <a:lnR w="0"/>
                    <a:lnT w="0"/>
                    <a:lnB w="0"/>
                  </a:tcPr>
                </a:tc>
              </a:tr>
              <a:tr h="0">
                <a:tc>
                  <a:txBody>
                    <a:bodyPr/>
                    <a:lstStyle/>
                    <a:p>
                      <a:pPr>
                        <a:defRPr sz="1000"/>
                      </a:pPr>
                      <a:r>
                        <a:rPr/>
                        <a:t>4</a:t>
                      </a:r>
                    </a:p>
                  </a:txBody>
                  <a:tcPr>
                    <a:lnL w="0"/>
                    <a:lnR w="0"/>
                    <a:lnT w="0"/>
                    <a:lnB w="0"/>
                  </a:tcPr>
                </a:tc>
                <a:tc>
                  <a:txBody>
                    <a:bodyPr/>
                    <a:lstStyle/>
                    <a:p>
                      <a:pPr>
                        <a:defRPr sz="1000"/>
                      </a:pPr>
                      <a:r>
                        <a:rPr/>
                        <a:t>4</a:t>
                      </a:r>
                    </a:p>
                  </a:txBody>
                  <a:tcPr>
                    <a:lnL w="0"/>
                    <a:lnR w="0"/>
                    <a:lnT w="0"/>
                    <a:lnB w="0"/>
                  </a:tcPr>
                </a:tc>
              </a:tr>
              <a:tr h="0">
                <a:tc>
                  <a:txBody>
                    <a:bodyPr/>
                    <a:lstStyle/>
                    <a:p>
                      <a:pPr>
                        <a:defRPr sz="1000"/>
                      </a:pPr>
                      <a:r>
                        <a:rPr/>
                        <a:t>5</a:t>
                      </a:r>
                    </a:p>
                  </a:txBody>
                  <a:tcPr>
                    <a:lnL w="0"/>
                    <a:lnR w="0"/>
                    <a:lnT w="0"/>
                    <a:lnB w="0"/>
                  </a:tcPr>
                </a:tc>
                <a:tc>
                  <a:txBody>
                    <a:bodyPr/>
                    <a:lstStyle/>
                    <a:p>
                      <a:pPr>
                        <a:defRPr sz="1000"/>
                      </a:pPr>
                      <a:r>
                        <a:rPr/>
                        <a:t>5</a:t>
                      </a:r>
                    </a:p>
                  </a:txBody>
                  <a:tcPr>
                    <a:lnL w="0"/>
                    <a:lnR w="0"/>
                    <a:lnT w="0"/>
                    <a:lnB w="0"/>
                  </a:tcPr>
                </a:tc>
              </a:tr>
              <a:tr h="0">
                <a:tc>
                  <a:txBody>
                    <a:bodyPr/>
                    <a:lstStyle/>
                    <a:p>
                      <a:pPr>
                        <a:defRPr sz="1000"/>
                      </a:pPr>
                      <a:r>
                        <a:rPr/>
                        <a:t>6</a:t>
                      </a:r>
                    </a:p>
                  </a:txBody>
                  <a:tcPr>
                    <a:lnL w="0"/>
                    <a:lnR w="0"/>
                    <a:lnT w="0"/>
                    <a:lnB w="0"/>
                  </a:tcPr>
                </a:tc>
                <a:tc>
                  <a:txBody>
                    <a:bodyPr/>
                    <a:lstStyle/>
                    <a:p>
                      <a:pPr>
                        <a:defRPr sz="1000"/>
                      </a:pPr>
                      <a:r>
                        <a:rPr/>
                        <a:t>svært enig 6</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16. Jeg har en jobb som er relevant for min utdannelse</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95072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svært uenig1</a:t>
                      </a:r>
                    </a:p>
                  </a:txBody>
                  <a:tcPr>
                    <a:lnL w="0"/>
                    <a:lnR w="0"/>
                    <a:lnT w="12700">
                      <a:solidFill>
                        <a:srgbClr val="B4B4B4"/>
                      </a:solidFill>
                    </a:lnT>
                    <a:lnB w="0"/>
                  </a:tcPr>
                </a:tc>
                <a:tc>
                  <a:txBody>
                    <a:bodyPr/>
                    <a:lstStyle/>
                    <a:p>
                      <a:pPr>
                        <a:defRPr sz="1000"/>
                      </a:pPr>
                      <a:r>
                        <a:rPr/>
                        <a:t>7,0%</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4,7%</a:t>
                      </a:r>
                    </a:p>
                  </a:txBody>
                  <a:tcPr>
                    <a:lnL w="0"/>
                    <a:lnR w="0"/>
                    <a:lnT w="0"/>
                    <a:lnB w="0"/>
                  </a:tcPr>
                </a:tc>
              </a:tr>
              <a:tr h="0">
                <a:tc>
                  <a:txBody>
                    <a:bodyPr/>
                    <a:lstStyle/>
                    <a:p>
                      <a:pPr>
                        <a:defRPr sz="1000"/>
                      </a:pPr>
                      <a:r>
                        <a:rPr/>
                        <a:t>3</a:t>
                      </a:r>
                    </a:p>
                  </a:txBody>
                  <a:tcPr>
                    <a:lnL w="0"/>
                    <a:lnR w="0"/>
                    <a:lnT w="0"/>
                    <a:lnB w="0"/>
                  </a:tcPr>
                </a:tc>
                <a:tc>
                  <a:txBody>
                    <a:bodyPr/>
                    <a:lstStyle/>
                    <a:p>
                      <a:pPr>
                        <a:defRPr sz="1000"/>
                      </a:pPr>
                      <a:r>
                        <a:rPr/>
                        <a:t>7,0%</a:t>
                      </a:r>
                    </a:p>
                  </a:txBody>
                  <a:tcPr>
                    <a:lnL w="0"/>
                    <a:lnR w="0"/>
                    <a:lnT w="0"/>
                    <a:lnB w="0"/>
                  </a:tcPr>
                </a:tc>
              </a:tr>
              <a:tr h="0">
                <a:tc>
                  <a:txBody>
                    <a:bodyPr/>
                    <a:lstStyle/>
                    <a:p>
                      <a:pPr>
                        <a:defRPr sz="1000"/>
                      </a:pPr>
                      <a:r>
                        <a:rPr/>
                        <a:t>4</a:t>
                      </a:r>
                    </a:p>
                  </a:txBody>
                  <a:tcPr>
                    <a:lnL w="0"/>
                    <a:lnR w="0"/>
                    <a:lnT w="0"/>
                    <a:lnB w="0"/>
                  </a:tcPr>
                </a:tc>
                <a:tc>
                  <a:txBody>
                    <a:bodyPr/>
                    <a:lstStyle/>
                    <a:p>
                      <a:pPr>
                        <a:defRPr sz="1000"/>
                      </a:pPr>
                      <a:r>
                        <a:rPr/>
                        <a:t>9,3%</a:t>
                      </a:r>
                    </a:p>
                  </a:txBody>
                  <a:tcPr>
                    <a:lnL w="0"/>
                    <a:lnR w="0"/>
                    <a:lnT w="0"/>
                    <a:lnB w="0"/>
                  </a:tcPr>
                </a:tc>
              </a:tr>
              <a:tr h="0">
                <a:tc>
                  <a:txBody>
                    <a:bodyPr/>
                    <a:lstStyle/>
                    <a:p>
                      <a:pPr>
                        <a:defRPr sz="1000"/>
                      </a:pPr>
                      <a:r>
                        <a:rPr/>
                        <a:t>5</a:t>
                      </a:r>
                    </a:p>
                  </a:txBody>
                  <a:tcPr>
                    <a:lnL w="0"/>
                    <a:lnR w="0"/>
                    <a:lnT w="0"/>
                    <a:lnB w="0"/>
                  </a:tcPr>
                </a:tc>
                <a:tc>
                  <a:txBody>
                    <a:bodyPr/>
                    <a:lstStyle/>
                    <a:p>
                      <a:pPr>
                        <a:defRPr sz="1000"/>
                      </a:pPr>
                      <a:r>
                        <a:rPr/>
                        <a:t>14,0%</a:t>
                      </a:r>
                    </a:p>
                  </a:txBody>
                  <a:tcPr>
                    <a:lnL w="0"/>
                    <a:lnR w="0"/>
                    <a:lnT w="0"/>
                    <a:lnB w="0"/>
                  </a:tcPr>
                </a:tc>
              </a:tr>
              <a:tr h="0">
                <a:tc>
                  <a:txBody>
                    <a:bodyPr/>
                    <a:lstStyle/>
                    <a:p>
                      <a:pPr>
                        <a:defRPr sz="1000"/>
                      </a:pPr>
                      <a:r>
                        <a:rPr/>
                        <a:t>svært enig 6</a:t>
                      </a:r>
                    </a:p>
                  </a:txBody>
                  <a:tcPr>
                    <a:lnL w="0"/>
                    <a:lnR w="0"/>
                    <a:lnT w="0"/>
                    <a:lnB w="12700">
                      <a:solidFill>
                        <a:srgbClr val="B4B4B4"/>
                      </a:solidFill>
                    </a:lnB>
                  </a:tcPr>
                </a:tc>
                <a:tc>
                  <a:txBody>
                    <a:bodyPr/>
                    <a:lstStyle/>
                    <a:p>
                      <a:pPr>
                        <a:defRPr sz="1000"/>
                      </a:pPr>
                      <a:r>
                        <a:rPr/>
                        <a:t>58,1%</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43</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17. Jeg har en forståelsesfull arbeidsgiver &lt;br /&gt;som det er lett å ta opp problemer med</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170688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svært uenig1</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2</a:t>
                      </a:r>
                    </a:p>
                  </a:txBody>
                  <a:tcPr>
                    <a:lnL w="0"/>
                    <a:lnR w="0"/>
                    <a:lnT w="0"/>
                    <a:lnB w="0"/>
                  </a:tcPr>
                </a:tc>
              </a:tr>
              <a:tr h="0">
                <a:tc>
                  <a:txBody>
                    <a:bodyPr/>
                    <a:lstStyle/>
                    <a:p>
                      <a:pPr>
                        <a:defRPr sz="1000"/>
                      </a:pPr>
                      <a:r>
                        <a:rPr/>
                        <a:t>3</a:t>
                      </a:r>
                    </a:p>
                  </a:txBody>
                  <a:tcPr>
                    <a:lnL w="0"/>
                    <a:lnR w="0"/>
                    <a:lnT w="0"/>
                    <a:lnB w="0"/>
                  </a:tcPr>
                </a:tc>
                <a:tc>
                  <a:txBody>
                    <a:bodyPr/>
                    <a:lstStyle/>
                    <a:p>
                      <a:pPr>
                        <a:defRPr sz="1000"/>
                      </a:pPr>
                      <a:r>
                        <a:rPr/>
                        <a:t>3</a:t>
                      </a:r>
                    </a:p>
                  </a:txBody>
                  <a:tcPr>
                    <a:lnL w="0"/>
                    <a:lnR w="0"/>
                    <a:lnT w="0"/>
                    <a:lnB w="0"/>
                  </a:tcPr>
                </a:tc>
              </a:tr>
              <a:tr h="0">
                <a:tc>
                  <a:txBody>
                    <a:bodyPr/>
                    <a:lstStyle/>
                    <a:p>
                      <a:pPr>
                        <a:defRPr sz="1000"/>
                      </a:pPr>
                      <a:r>
                        <a:rPr/>
                        <a:t>4</a:t>
                      </a:r>
                    </a:p>
                  </a:txBody>
                  <a:tcPr>
                    <a:lnL w="0"/>
                    <a:lnR w="0"/>
                    <a:lnT w="0"/>
                    <a:lnB w="0"/>
                  </a:tcPr>
                </a:tc>
                <a:tc>
                  <a:txBody>
                    <a:bodyPr/>
                    <a:lstStyle/>
                    <a:p>
                      <a:pPr>
                        <a:defRPr sz="1000"/>
                      </a:pPr>
                      <a:r>
                        <a:rPr/>
                        <a:t>4</a:t>
                      </a:r>
                    </a:p>
                  </a:txBody>
                  <a:tcPr>
                    <a:lnL w="0"/>
                    <a:lnR w="0"/>
                    <a:lnT w="0"/>
                    <a:lnB w="0"/>
                  </a:tcPr>
                </a:tc>
              </a:tr>
              <a:tr h="0">
                <a:tc>
                  <a:txBody>
                    <a:bodyPr/>
                    <a:lstStyle/>
                    <a:p>
                      <a:pPr>
                        <a:defRPr sz="1000"/>
                      </a:pPr>
                      <a:r>
                        <a:rPr/>
                        <a:t>5</a:t>
                      </a:r>
                    </a:p>
                  </a:txBody>
                  <a:tcPr>
                    <a:lnL w="0"/>
                    <a:lnR w="0"/>
                    <a:lnT w="0"/>
                    <a:lnB w="0"/>
                  </a:tcPr>
                </a:tc>
                <a:tc>
                  <a:txBody>
                    <a:bodyPr/>
                    <a:lstStyle/>
                    <a:p>
                      <a:pPr>
                        <a:defRPr sz="1000"/>
                      </a:pPr>
                      <a:r>
                        <a:rPr/>
                        <a:t>5</a:t>
                      </a:r>
                    </a:p>
                  </a:txBody>
                  <a:tcPr>
                    <a:lnL w="0"/>
                    <a:lnR w="0"/>
                    <a:lnT w="0"/>
                    <a:lnB w="0"/>
                  </a:tcPr>
                </a:tc>
              </a:tr>
              <a:tr h="0">
                <a:tc>
                  <a:txBody>
                    <a:bodyPr/>
                    <a:lstStyle/>
                    <a:p>
                      <a:pPr>
                        <a:defRPr sz="1000"/>
                      </a:pPr>
                      <a:r>
                        <a:rPr/>
                        <a:t>6</a:t>
                      </a:r>
                    </a:p>
                  </a:txBody>
                  <a:tcPr>
                    <a:lnL w="0"/>
                    <a:lnR w="0"/>
                    <a:lnT w="0"/>
                    <a:lnB w="0"/>
                  </a:tcPr>
                </a:tc>
                <a:tc>
                  <a:txBody>
                    <a:bodyPr/>
                    <a:lstStyle/>
                    <a:p>
                      <a:pPr>
                        <a:defRPr sz="1000"/>
                      </a:pPr>
                      <a:r>
                        <a:rPr/>
                        <a:t>svært enig 6</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17. Jeg har en forståelsesfull arbeidsgiver &lt;br /&gt;som det er lett å ta opp problemer med</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95072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svært uenig1</a:t>
                      </a:r>
                    </a:p>
                  </a:txBody>
                  <a:tcPr>
                    <a:lnL w="0"/>
                    <a:lnR w="0"/>
                    <a:lnT w="12700">
                      <a:solidFill>
                        <a:srgbClr val="B4B4B4"/>
                      </a:solidFill>
                    </a:lnT>
                    <a:lnB w="0"/>
                  </a:tcPr>
                </a:tc>
                <a:tc>
                  <a:txBody>
                    <a:bodyPr/>
                    <a:lstStyle/>
                    <a:p>
                      <a:pPr>
                        <a:defRPr sz="1000"/>
                      </a:pPr>
                      <a:r>
                        <a:rPr/>
                        <a:t>2,3%</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2,3%</a:t>
                      </a:r>
                    </a:p>
                  </a:txBody>
                  <a:tcPr>
                    <a:lnL w="0"/>
                    <a:lnR w="0"/>
                    <a:lnT w="0"/>
                    <a:lnB w="0"/>
                  </a:tcPr>
                </a:tc>
              </a:tr>
              <a:tr h="0">
                <a:tc>
                  <a:txBody>
                    <a:bodyPr/>
                    <a:lstStyle/>
                    <a:p>
                      <a:pPr>
                        <a:defRPr sz="1000"/>
                      </a:pPr>
                      <a:r>
                        <a:rPr/>
                        <a:t>3</a:t>
                      </a:r>
                    </a:p>
                  </a:txBody>
                  <a:tcPr>
                    <a:lnL w="0"/>
                    <a:lnR w="0"/>
                    <a:lnT w="0"/>
                    <a:lnB w="0"/>
                  </a:tcPr>
                </a:tc>
                <a:tc>
                  <a:txBody>
                    <a:bodyPr/>
                    <a:lstStyle/>
                    <a:p>
                      <a:pPr>
                        <a:defRPr sz="1000"/>
                      </a:pPr>
                      <a:r>
                        <a:rPr/>
                        <a:t>6,8%</a:t>
                      </a:r>
                    </a:p>
                  </a:txBody>
                  <a:tcPr>
                    <a:lnL w="0"/>
                    <a:lnR w="0"/>
                    <a:lnT w="0"/>
                    <a:lnB w="0"/>
                  </a:tcPr>
                </a:tc>
              </a:tr>
              <a:tr h="0">
                <a:tc>
                  <a:txBody>
                    <a:bodyPr/>
                    <a:lstStyle/>
                    <a:p>
                      <a:pPr>
                        <a:defRPr sz="1000"/>
                      </a:pPr>
                      <a:r>
                        <a:rPr/>
                        <a:t>4</a:t>
                      </a:r>
                    </a:p>
                  </a:txBody>
                  <a:tcPr>
                    <a:lnL w="0"/>
                    <a:lnR w="0"/>
                    <a:lnT w="0"/>
                    <a:lnB w="0"/>
                  </a:tcPr>
                </a:tc>
                <a:tc>
                  <a:txBody>
                    <a:bodyPr/>
                    <a:lstStyle/>
                    <a:p>
                      <a:pPr>
                        <a:defRPr sz="1000"/>
                      </a:pPr>
                      <a:r>
                        <a:rPr/>
                        <a:t>11,4%</a:t>
                      </a:r>
                    </a:p>
                  </a:txBody>
                  <a:tcPr>
                    <a:lnL w="0"/>
                    <a:lnR w="0"/>
                    <a:lnT w="0"/>
                    <a:lnB w="0"/>
                  </a:tcPr>
                </a:tc>
              </a:tr>
              <a:tr h="0">
                <a:tc>
                  <a:txBody>
                    <a:bodyPr/>
                    <a:lstStyle/>
                    <a:p>
                      <a:pPr>
                        <a:defRPr sz="1000"/>
                      </a:pPr>
                      <a:r>
                        <a:rPr/>
                        <a:t>5</a:t>
                      </a:r>
                    </a:p>
                  </a:txBody>
                  <a:tcPr>
                    <a:lnL w="0"/>
                    <a:lnR w="0"/>
                    <a:lnT w="0"/>
                    <a:lnB w="0"/>
                  </a:tcPr>
                </a:tc>
                <a:tc>
                  <a:txBody>
                    <a:bodyPr/>
                    <a:lstStyle/>
                    <a:p>
                      <a:pPr>
                        <a:defRPr sz="1000"/>
                      </a:pPr>
                      <a:r>
                        <a:rPr/>
                        <a:t>34,1%</a:t>
                      </a:r>
                    </a:p>
                  </a:txBody>
                  <a:tcPr>
                    <a:lnL w="0"/>
                    <a:lnR w="0"/>
                    <a:lnT w="0"/>
                    <a:lnB w="0"/>
                  </a:tcPr>
                </a:tc>
              </a:tr>
              <a:tr h="0">
                <a:tc>
                  <a:txBody>
                    <a:bodyPr/>
                    <a:lstStyle/>
                    <a:p>
                      <a:pPr>
                        <a:defRPr sz="1000"/>
                      </a:pPr>
                      <a:r>
                        <a:rPr/>
                        <a:t>svært enig 6</a:t>
                      </a:r>
                    </a:p>
                  </a:txBody>
                  <a:tcPr>
                    <a:lnL w="0"/>
                    <a:lnR w="0"/>
                    <a:lnT w="0"/>
                    <a:lnB w="12700">
                      <a:solidFill>
                        <a:srgbClr val="B4B4B4"/>
                      </a:solidFill>
                    </a:lnB>
                  </a:tcPr>
                </a:tc>
                <a:tc>
                  <a:txBody>
                    <a:bodyPr/>
                    <a:lstStyle/>
                    <a:p>
                      <a:pPr>
                        <a:defRPr sz="1000"/>
                      </a:pPr>
                      <a:r>
                        <a:rPr/>
                        <a:t>43,2%</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44</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2. Hvilken aldersgruppe tilhører du?</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146304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30-34 år</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35-39 år</a:t>
                      </a:r>
                    </a:p>
                  </a:txBody>
                  <a:tcPr>
                    <a:lnL w="0"/>
                    <a:lnR w="0"/>
                    <a:lnT w="0"/>
                    <a:lnB w="0"/>
                  </a:tcPr>
                </a:tc>
              </a:tr>
              <a:tr h="0">
                <a:tc>
                  <a:txBody>
                    <a:bodyPr/>
                    <a:lstStyle/>
                    <a:p>
                      <a:pPr>
                        <a:defRPr sz="1000"/>
                      </a:pPr>
                      <a:r>
                        <a:rPr/>
                        <a:t>3</a:t>
                      </a:r>
                    </a:p>
                  </a:txBody>
                  <a:tcPr>
                    <a:lnL w="0"/>
                    <a:lnR w="0"/>
                    <a:lnT w="0"/>
                    <a:lnB w="0"/>
                  </a:tcPr>
                </a:tc>
                <a:tc>
                  <a:txBody>
                    <a:bodyPr/>
                    <a:lstStyle/>
                    <a:p>
                      <a:pPr>
                        <a:defRPr sz="1000"/>
                      </a:pPr>
                      <a:r>
                        <a:rPr/>
                        <a:t>40-44 år</a:t>
                      </a:r>
                    </a:p>
                  </a:txBody>
                  <a:tcPr>
                    <a:lnL w="0"/>
                    <a:lnR w="0"/>
                    <a:lnT w="0"/>
                    <a:lnB w="0"/>
                  </a:tcPr>
                </a:tc>
              </a:tr>
              <a:tr h="0">
                <a:tc>
                  <a:txBody>
                    <a:bodyPr/>
                    <a:lstStyle/>
                    <a:p>
                      <a:pPr>
                        <a:defRPr sz="1000"/>
                      </a:pPr>
                      <a:r>
                        <a:rPr/>
                        <a:t>4</a:t>
                      </a:r>
                    </a:p>
                  </a:txBody>
                  <a:tcPr>
                    <a:lnL w="0"/>
                    <a:lnR w="0"/>
                    <a:lnT w="0"/>
                    <a:lnB w="0"/>
                  </a:tcPr>
                </a:tc>
                <a:tc>
                  <a:txBody>
                    <a:bodyPr/>
                    <a:lstStyle/>
                    <a:p>
                      <a:pPr>
                        <a:defRPr sz="1000"/>
                      </a:pPr>
                      <a:r>
                        <a:rPr/>
                        <a:t>45-50 år</a:t>
                      </a:r>
                    </a:p>
                  </a:txBody>
                  <a:tcPr>
                    <a:lnL w="0"/>
                    <a:lnR w="0"/>
                    <a:lnT w="0"/>
                    <a:lnB w="0"/>
                  </a:tcPr>
                </a:tc>
              </a:tr>
              <a:tr h="0">
                <a:tc>
                  <a:txBody>
                    <a:bodyPr/>
                    <a:lstStyle/>
                    <a:p>
                      <a:pPr>
                        <a:defRPr sz="1000"/>
                      </a:pPr>
                      <a:r>
                        <a:rPr/>
                        <a:t>5</a:t>
                      </a:r>
                    </a:p>
                  </a:txBody>
                  <a:tcPr>
                    <a:lnL w="0"/>
                    <a:lnR w="0"/>
                    <a:lnT w="0"/>
                    <a:lnB w="0"/>
                  </a:tcPr>
                </a:tc>
                <a:tc>
                  <a:txBody>
                    <a:bodyPr/>
                    <a:lstStyle/>
                    <a:p>
                      <a:pPr>
                        <a:defRPr sz="1000"/>
                      </a:pPr>
                      <a:r>
                        <a:rPr/>
                        <a:t>Ingen av disse aldersgruppene</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18. Jeg har arbeidsoppgaver som jeg trives godt med</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170688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svært uenig1</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2</a:t>
                      </a:r>
                    </a:p>
                  </a:txBody>
                  <a:tcPr>
                    <a:lnL w="0"/>
                    <a:lnR w="0"/>
                    <a:lnT w="0"/>
                    <a:lnB w="0"/>
                  </a:tcPr>
                </a:tc>
              </a:tr>
              <a:tr h="0">
                <a:tc>
                  <a:txBody>
                    <a:bodyPr/>
                    <a:lstStyle/>
                    <a:p>
                      <a:pPr>
                        <a:defRPr sz="1000"/>
                      </a:pPr>
                      <a:r>
                        <a:rPr/>
                        <a:t>3</a:t>
                      </a:r>
                    </a:p>
                  </a:txBody>
                  <a:tcPr>
                    <a:lnL w="0"/>
                    <a:lnR w="0"/>
                    <a:lnT w="0"/>
                    <a:lnB w="0"/>
                  </a:tcPr>
                </a:tc>
                <a:tc>
                  <a:txBody>
                    <a:bodyPr/>
                    <a:lstStyle/>
                    <a:p>
                      <a:pPr>
                        <a:defRPr sz="1000"/>
                      </a:pPr>
                      <a:r>
                        <a:rPr/>
                        <a:t>3</a:t>
                      </a:r>
                    </a:p>
                  </a:txBody>
                  <a:tcPr>
                    <a:lnL w="0"/>
                    <a:lnR w="0"/>
                    <a:lnT w="0"/>
                    <a:lnB w="0"/>
                  </a:tcPr>
                </a:tc>
              </a:tr>
              <a:tr h="0">
                <a:tc>
                  <a:txBody>
                    <a:bodyPr/>
                    <a:lstStyle/>
                    <a:p>
                      <a:pPr>
                        <a:defRPr sz="1000"/>
                      </a:pPr>
                      <a:r>
                        <a:rPr/>
                        <a:t>4</a:t>
                      </a:r>
                    </a:p>
                  </a:txBody>
                  <a:tcPr>
                    <a:lnL w="0"/>
                    <a:lnR w="0"/>
                    <a:lnT w="0"/>
                    <a:lnB w="0"/>
                  </a:tcPr>
                </a:tc>
                <a:tc>
                  <a:txBody>
                    <a:bodyPr/>
                    <a:lstStyle/>
                    <a:p>
                      <a:pPr>
                        <a:defRPr sz="1000"/>
                      </a:pPr>
                      <a:r>
                        <a:rPr/>
                        <a:t>4</a:t>
                      </a:r>
                    </a:p>
                  </a:txBody>
                  <a:tcPr>
                    <a:lnL w="0"/>
                    <a:lnR w="0"/>
                    <a:lnT w="0"/>
                    <a:lnB w="0"/>
                  </a:tcPr>
                </a:tc>
              </a:tr>
              <a:tr h="0">
                <a:tc>
                  <a:txBody>
                    <a:bodyPr/>
                    <a:lstStyle/>
                    <a:p>
                      <a:pPr>
                        <a:defRPr sz="1000"/>
                      </a:pPr>
                      <a:r>
                        <a:rPr/>
                        <a:t>5</a:t>
                      </a:r>
                    </a:p>
                  </a:txBody>
                  <a:tcPr>
                    <a:lnL w="0"/>
                    <a:lnR w="0"/>
                    <a:lnT w="0"/>
                    <a:lnB w="0"/>
                  </a:tcPr>
                </a:tc>
                <a:tc>
                  <a:txBody>
                    <a:bodyPr/>
                    <a:lstStyle/>
                    <a:p>
                      <a:pPr>
                        <a:defRPr sz="1000"/>
                      </a:pPr>
                      <a:r>
                        <a:rPr/>
                        <a:t>5</a:t>
                      </a:r>
                    </a:p>
                  </a:txBody>
                  <a:tcPr>
                    <a:lnL w="0"/>
                    <a:lnR w="0"/>
                    <a:lnT w="0"/>
                    <a:lnB w="0"/>
                  </a:tcPr>
                </a:tc>
              </a:tr>
              <a:tr h="0">
                <a:tc>
                  <a:txBody>
                    <a:bodyPr/>
                    <a:lstStyle/>
                    <a:p>
                      <a:pPr>
                        <a:defRPr sz="1000"/>
                      </a:pPr>
                      <a:r>
                        <a:rPr/>
                        <a:t>6</a:t>
                      </a:r>
                    </a:p>
                  </a:txBody>
                  <a:tcPr>
                    <a:lnL w="0"/>
                    <a:lnR w="0"/>
                    <a:lnT w="0"/>
                    <a:lnB w="0"/>
                  </a:tcPr>
                </a:tc>
                <a:tc>
                  <a:txBody>
                    <a:bodyPr/>
                    <a:lstStyle/>
                    <a:p>
                      <a:pPr>
                        <a:defRPr sz="1000"/>
                      </a:pPr>
                      <a:r>
                        <a:rPr/>
                        <a:t>svært enig 6</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18. Jeg har arbeidsoppgaver som jeg trives godt med</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95072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svært uenig1</a:t>
                      </a:r>
                    </a:p>
                  </a:txBody>
                  <a:tcPr>
                    <a:lnL w="0"/>
                    <a:lnR w="0"/>
                    <a:lnT w="12700">
                      <a:solidFill>
                        <a:srgbClr val="B4B4B4"/>
                      </a:solidFill>
                    </a:lnT>
                    <a:lnB w="0"/>
                  </a:tcPr>
                </a:tc>
                <a:tc>
                  <a:txBody>
                    <a:bodyPr/>
                    <a:lstStyle/>
                    <a:p>
                      <a:pPr>
                        <a:defRPr sz="1000"/>
                      </a:pPr>
                      <a:r>
                        <a:rPr/>
                        <a:t>0,0%</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2,3%</a:t>
                      </a:r>
                    </a:p>
                  </a:txBody>
                  <a:tcPr>
                    <a:lnL w="0"/>
                    <a:lnR w="0"/>
                    <a:lnT w="0"/>
                    <a:lnB w="0"/>
                  </a:tcPr>
                </a:tc>
              </a:tr>
              <a:tr h="0">
                <a:tc>
                  <a:txBody>
                    <a:bodyPr/>
                    <a:lstStyle/>
                    <a:p>
                      <a:pPr>
                        <a:defRPr sz="1000"/>
                      </a:pPr>
                      <a:r>
                        <a:rPr/>
                        <a:t>3</a:t>
                      </a:r>
                    </a:p>
                  </a:txBody>
                  <a:tcPr>
                    <a:lnL w="0"/>
                    <a:lnR w="0"/>
                    <a:lnT w="0"/>
                    <a:lnB w="0"/>
                  </a:tcPr>
                </a:tc>
                <a:tc>
                  <a:txBody>
                    <a:bodyPr/>
                    <a:lstStyle/>
                    <a:p>
                      <a:pPr>
                        <a:defRPr sz="1000"/>
                      </a:pPr>
                      <a:r>
                        <a:rPr/>
                        <a:t>4,5%</a:t>
                      </a:r>
                    </a:p>
                  </a:txBody>
                  <a:tcPr>
                    <a:lnL w="0"/>
                    <a:lnR w="0"/>
                    <a:lnT w="0"/>
                    <a:lnB w="0"/>
                  </a:tcPr>
                </a:tc>
              </a:tr>
              <a:tr h="0">
                <a:tc>
                  <a:txBody>
                    <a:bodyPr/>
                    <a:lstStyle/>
                    <a:p>
                      <a:pPr>
                        <a:defRPr sz="1000"/>
                      </a:pPr>
                      <a:r>
                        <a:rPr/>
                        <a:t>4</a:t>
                      </a:r>
                    </a:p>
                  </a:txBody>
                  <a:tcPr>
                    <a:lnL w="0"/>
                    <a:lnR w="0"/>
                    <a:lnT w="0"/>
                    <a:lnB w="0"/>
                  </a:tcPr>
                </a:tc>
                <a:tc>
                  <a:txBody>
                    <a:bodyPr/>
                    <a:lstStyle/>
                    <a:p>
                      <a:pPr>
                        <a:defRPr sz="1000"/>
                      </a:pPr>
                      <a:r>
                        <a:rPr/>
                        <a:t>13,6%</a:t>
                      </a:r>
                    </a:p>
                  </a:txBody>
                  <a:tcPr>
                    <a:lnL w="0"/>
                    <a:lnR w="0"/>
                    <a:lnT w="0"/>
                    <a:lnB w="0"/>
                  </a:tcPr>
                </a:tc>
              </a:tr>
              <a:tr h="0">
                <a:tc>
                  <a:txBody>
                    <a:bodyPr/>
                    <a:lstStyle/>
                    <a:p>
                      <a:pPr>
                        <a:defRPr sz="1000"/>
                      </a:pPr>
                      <a:r>
                        <a:rPr/>
                        <a:t>5</a:t>
                      </a:r>
                    </a:p>
                  </a:txBody>
                  <a:tcPr>
                    <a:lnL w="0"/>
                    <a:lnR w="0"/>
                    <a:lnT w="0"/>
                    <a:lnB w="0"/>
                  </a:tcPr>
                </a:tc>
                <a:tc>
                  <a:txBody>
                    <a:bodyPr/>
                    <a:lstStyle/>
                    <a:p>
                      <a:pPr>
                        <a:defRPr sz="1000"/>
                      </a:pPr>
                      <a:r>
                        <a:rPr/>
                        <a:t>47,7%</a:t>
                      </a:r>
                    </a:p>
                  </a:txBody>
                  <a:tcPr>
                    <a:lnL w="0"/>
                    <a:lnR w="0"/>
                    <a:lnT w="0"/>
                    <a:lnB w="0"/>
                  </a:tcPr>
                </a:tc>
              </a:tr>
              <a:tr h="0">
                <a:tc>
                  <a:txBody>
                    <a:bodyPr/>
                    <a:lstStyle/>
                    <a:p>
                      <a:pPr>
                        <a:defRPr sz="1000"/>
                      </a:pPr>
                      <a:r>
                        <a:rPr/>
                        <a:t>svært enig 6</a:t>
                      </a:r>
                    </a:p>
                  </a:txBody>
                  <a:tcPr>
                    <a:lnL w="0"/>
                    <a:lnR w="0"/>
                    <a:lnT w="0"/>
                    <a:lnB w="12700">
                      <a:solidFill>
                        <a:srgbClr val="B4B4B4"/>
                      </a:solidFill>
                    </a:lnB>
                  </a:tcPr>
                </a:tc>
                <a:tc>
                  <a:txBody>
                    <a:bodyPr/>
                    <a:lstStyle/>
                    <a:p>
                      <a:pPr>
                        <a:defRPr sz="1000"/>
                      </a:pPr>
                      <a:r>
                        <a:rPr/>
                        <a:t>31,8%</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44</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19. Jeg jobber i et inkluderende arbeidsmiljø</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170688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svært uenig1</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2</a:t>
                      </a:r>
                    </a:p>
                  </a:txBody>
                  <a:tcPr>
                    <a:lnL w="0"/>
                    <a:lnR w="0"/>
                    <a:lnT w="0"/>
                    <a:lnB w="0"/>
                  </a:tcPr>
                </a:tc>
              </a:tr>
              <a:tr h="0">
                <a:tc>
                  <a:txBody>
                    <a:bodyPr/>
                    <a:lstStyle/>
                    <a:p>
                      <a:pPr>
                        <a:defRPr sz="1000"/>
                      </a:pPr>
                      <a:r>
                        <a:rPr/>
                        <a:t>3</a:t>
                      </a:r>
                    </a:p>
                  </a:txBody>
                  <a:tcPr>
                    <a:lnL w="0"/>
                    <a:lnR w="0"/>
                    <a:lnT w="0"/>
                    <a:lnB w="0"/>
                  </a:tcPr>
                </a:tc>
                <a:tc>
                  <a:txBody>
                    <a:bodyPr/>
                    <a:lstStyle/>
                    <a:p>
                      <a:pPr>
                        <a:defRPr sz="1000"/>
                      </a:pPr>
                      <a:r>
                        <a:rPr/>
                        <a:t>3</a:t>
                      </a:r>
                    </a:p>
                  </a:txBody>
                  <a:tcPr>
                    <a:lnL w="0"/>
                    <a:lnR w="0"/>
                    <a:lnT w="0"/>
                    <a:lnB w="0"/>
                  </a:tcPr>
                </a:tc>
              </a:tr>
              <a:tr h="0">
                <a:tc>
                  <a:txBody>
                    <a:bodyPr/>
                    <a:lstStyle/>
                    <a:p>
                      <a:pPr>
                        <a:defRPr sz="1000"/>
                      </a:pPr>
                      <a:r>
                        <a:rPr/>
                        <a:t>4</a:t>
                      </a:r>
                    </a:p>
                  </a:txBody>
                  <a:tcPr>
                    <a:lnL w="0"/>
                    <a:lnR w="0"/>
                    <a:lnT w="0"/>
                    <a:lnB w="0"/>
                  </a:tcPr>
                </a:tc>
                <a:tc>
                  <a:txBody>
                    <a:bodyPr/>
                    <a:lstStyle/>
                    <a:p>
                      <a:pPr>
                        <a:defRPr sz="1000"/>
                      </a:pPr>
                      <a:r>
                        <a:rPr/>
                        <a:t>4</a:t>
                      </a:r>
                    </a:p>
                  </a:txBody>
                  <a:tcPr>
                    <a:lnL w="0"/>
                    <a:lnR w="0"/>
                    <a:lnT w="0"/>
                    <a:lnB w="0"/>
                  </a:tcPr>
                </a:tc>
              </a:tr>
              <a:tr h="0">
                <a:tc>
                  <a:txBody>
                    <a:bodyPr/>
                    <a:lstStyle/>
                    <a:p>
                      <a:pPr>
                        <a:defRPr sz="1000"/>
                      </a:pPr>
                      <a:r>
                        <a:rPr/>
                        <a:t>5</a:t>
                      </a:r>
                    </a:p>
                  </a:txBody>
                  <a:tcPr>
                    <a:lnL w="0"/>
                    <a:lnR w="0"/>
                    <a:lnT w="0"/>
                    <a:lnB w="0"/>
                  </a:tcPr>
                </a:tc>
                <a:tc>
                  <a:txBody>
                    <a:bodyPr/>
                    <a:lstStyle/>
                    <a:p>
                      <a:pPr>
                        <a:defRPr sz="1000"/>
                      </a:pPr>
                      <a:r>
                        <a:rPr/>
                        <a:t>5</a:t>
                      </a:r>
                    </a:p>
                  </a:txBody>
                  <a:tcPr>
                    <a:lnL w="0"/>
                    <a:lnR w="0"/>
                    <a:lnT w="0"/>
                    <a:lnB w="0"/>
                  </a:tcPr>
                </a:tc>
              </a:tr>
              <a:tr h="0">
                <a:tc>
                  <a:txBody>
                    <a:bodyPr/>
                    <a:lstStyle/>
                    <a:p>
                      <a:pPr>
                        <a:defRPr sz="1000"/>
                      </a:pPr>
                      <a:r>
                        <a:rPr/>
                        <a:t>6</a:t>
                      </a:r>
                    </a:p>
                  </a:txBody>
                  <a:tcPr>
                    <a:lnL w="0"/>
                    <a:lnR w="0"/>
                    <a:lnT w="0"/>
                    <a:lnB w="0"/>
                  </a:tcPr>
                </a:tc>
                <a:tc>
                  <a:txBody>
                    <a:bodyPr/>
                    <a:lstStyle/>
                    <a:p>
                      <a:pPr>
                        <a:defRPr sz="1000"/>
                      </a:pPr>
                      <a:r>
                        <a:rPr/>
                        <a:t>svært enig 6</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19. Jeg jobber i et inkluderende arbeidsmiljø</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95072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svært uenig1</a:t>
                      </a:r>
                    </a:p>
                  </a:txBody>
                  <a:tcPr>
                    <a:lnL w="0"/>
                    <a:lnR w="0"/>
                    <a:lnT w="12700">
                      <a:solidFill>
                        <a:srgbClr val="B4B4B4"/>
                      </a:solidFill>
                    </a:lnT>
                    <a:lnB w="0"/>
                  </a:tcPr>
                </a:tc>
                <a:tc>
                  <a:txBody>
                    <a:bodyPr/>
                    <a:lstStyle/>
                    <a:p>
                      <a:pPr>
                        <a:defRPr sz="1000"/>
                      </a:pPr>
                      <a:r>
                        <a:rPr/>
                        <a:t>0,0%</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2,3%</a:t>
                      </a:r>
                    </a:p>
                  </a:txBody>
                  <a:tcPr>
                    <a:lnL w="0"/>
                    <a:lnR w="0"/>
                    <a:lnT w="0"/>
                    <a:lnB w="0"/>
                  </a:tcPr>
                </a:tc>
              </a:tr>
              <a:tr h="0">
                <a:tc>
                  <a:txBody>
                    <a:bodyPr/>
                    <a:lstStyle/>
                    <a:p>
                      <a:pPr>
                        <a:defRPr sz="1000"/>
                      </a:pPr>
                      <a:r>
                        <a:rPr/>
                        <a:t>3</a:t>
                      </a:r>
                    </a:p>
                  </a:txBody>
                  <a:tcPr>
                    <a:lnL w="0"/>
                    <a:lnR w="0"/>
                    <a:lnT w="0"/>
                    <a:lnB w="0"/>
                  </a:tcPr>
                </a:tc>
                <a:tc>
                  <a:txBody>
                    <a:bodyPr/>
                    <a:lstStyle/>
                    <a:p>
                      <a:pPr>
                        <a:defRPr sz="1000"/>
                      </a:pPr>
                      <a:r>
                        <a:rPr/>
                        <a:t>2,3%</a:t>
                      </a:r>
                    </a:p>
                  </a:txBody>
                  <a:tcPr>
                    <a:lnL w="0"/>
                    <a:lnR w="0"/>
                    <a:lnT w="0"/>
                    <a:lnB w="0"/>
                  </a:tcPr>
                </a:tc>
              </a:tr>
              <a:tr h="0">
                <a:tc>
                  <a:txBody>
                    <a:bodyPr/>
                    <a:lstStyle/>
                    <a:p>
                      <a:pPr>
                        <a:defRPr sz="1000"/>
                      </a:pPr>
                      <a:r>
                        <a:rPr/>
                        <a:t>4</a:t>
                      </a:r>
                    </a:p>
                  </a:txBody>
                  <a:tcPr>
                    <a:lnL w="0"/>
                    <a:lnR w="0"/>
                    <a:lnT w="0"/>
                    <a:lnB w="0"/>
                  </a:tcPr>
                </a:tc>
                <a:tc>
                  <a:txBody>
                    <a:bodyPr/>
                    <a:lstStyle/>
                    <a:p>
                      <a:pPr>
                        <a:defRPr sz="1000"/>
                      </a:pPr>
                      <a:r>
                        <a:rPr/>
                        <a:t>11,4%</a:t>
                      </a:r>
                    </a:p>
                  </a:txBody>
                  <a:tcPr>
                    <a:lnL w="0"/>
                    <a:lnR w="0"/>
                    <a:lnT w="0"/>
                    <a:lnB w="0"/>
                  </a:tcPr>
                </a:tc>
              </a:tr>
              <a:tr h="0">
                <a:tc>
                  <a:txBody>
                    <a:bodyPr/>
                    <a:lstStyle/>
                    <a:p>
                      <a:pPr>
                        <a:defRPr sz="1000"/>
                      </a:pPr>
                      <a:r>
                        <a:rPr/>
                        <a:t>5</a:t>
                      </a:r>
                    </a:p>
                  </a:txBody>
                  <a:tcPr>
                    <a:lnL w="0"/>
                    <a:lnR w="0"/>
                    <a:lnT w="0"/>
                    <a:lnB w="0"/>
                  </a:tcPr>
                </a:tc>
                <a:tc>
                  <a:txBody>
                    <a:bodyPr/>
                    <a:lstStyle/>
                    <a:p>
                      <a:pPr>
                        <a:defRPr sz="1000"/>
                      </a:pPr>
                      <a:r>
                        <a:rPr/>
                        <a:t>25,0%</a:t>
                      </a:r>
                    </a:p>
                  </a:txBody>
                  <a:tcPr>
                    <a:lnL w="0"/>
                    <a:lnR w="0"/>
                    <a:lnT w="0"/>
                    <a:lnB w="0"/>
                  </a:tcPr>
                </a:tc>
              </a:tr>
              <a:tr h="0">
                <a:tc>
                  <a:txBody>
                    <a:bodyPr/>
                    <a:lstStyle/>
                    <a:p>
                      <a:pPr>
                        <a:defRPr sz="1000"/>
                      </a:pPr>
                      <a:r>
                        <a:rPr/>
                        <a:t>svært enig 6</a:t>
                      </a:r>
                    </a:p>
                  </a:txBody>
                  <a:tcPr>
                    <a:lnL w="0"/>
                    <a:lnR w="0"/>
                    <a:lnT w="0"/>
                    <a:lnB w="12700">
                      <a:solidFill>
                        <a:srgbClr val="B4B4B4"/>
                      </a:solidFill>
                    </a:lnB>
                  </a:tcPr>
                </a:tc>
                <a:tc>
                  <a:txBody>
                    <a:bodyPr/>
                    <a:lstStyle/>
                    <a:p>
                      <a:pPr>
                        <a:defRPr sz="1000"/>
                      </a:pPr>
                      <a:r>
                        <a:rPr/>
                        <a:t>59,1%</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44</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20. Hvor enig eller uenig er du i følgende påstander?</a:t>
            </a:r>
          </a:p>
        </p:txBody>
      </p:sp>
      <p:sp>
        <p:nvSpPr>
          <p:cNvPr id="3" name="Pre"/>
          <p:cNvSpPr>
            <a:spLocks noGrp="1"/>
          </p:cNvSpPr>
          <p:nvPr>
            <p:ph sz="quarter" idx="16"/>
          </p:nvPr>
        </p:nvSpPr>
        <p:spPr/>
        <p:txBody>
          <a:bodyPr/>
          <a:lstStyle/>
          <a:p>
            <a:r>
              <a:rPr lang="en-US"/>
              <a:t>
   Trivsel på arbeidsplassen
   På en skala fra 1 til 6, der 1 er svært uenig og 6 er svært enig.
   </a:t>
            </a:r>
          </a:p>
        </p:txBody>
      </p:sp>
      <p:sp>
        <p:nvSpPr>
          <p:cNvPr id="7" name="RepTitle"/>
          <p:cNvSpPr>
            <a:spLocks noGrp="1"/>
          </p:cNvSpPr>
          <p:nvPr>
            <p:ph sz="quarter" idx="17"/>
          </p:nvPr>
        </p:nvSpPr>
        <p:spPr/>
        <p:txBody>
          <a:bodyPr/>
          <a:lstStyle/>
          <a:p>
            <a:r>
              <a:rPr lang="en-US"/>
              <a:t>Spørreundersøkelse om arbeid</a:t>
            </a:r>
          </a:p>
        </p:txBody>
      </p:sp>
      <p:sp>
        <p:nvSpPr>
          <p:cNvPr id="8" name="MetaFoot"/>
          <p:cNvSpPr>
            <a:spLocks noGrp="1"/>
          </p:cNvSpPr>
          <p:nvPr>
            <p:ph sz="quarter" idx="18"/>
          </p:nvPr>
        </p:nvSpPr>
        <p:spPr/>
        <p:txBody>
          <a:bodyPr/>
          <a:lstStyle/>
          <a:p>
            <a:endParaRPr lang="en-US"/>
          </a:p>
        </p:txBody>
      </p:sp>
      <p:graphicFrame>
        <p:nvGraphicFramePr>
          <p:cNvPr id="9" name="ChartObject"/>
          <p:cNvGraphicFramePr>
            <a:graphicFrameLocks noGrp="1"/>
          </p:cNvGraphicFramePr>
          <p:nvPr>
            <p:ph sz="quarter" idx="15"/>
          </p:nvPr>
        </p:nvGraphicFramePr>
        <p:xfrm>
          <a:off x="467544" y="1556792"/>
          <a:ext cx="8207375" cy="32403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New Table"/>
          <p:cNvGraphicFramePr>
            <a:graphicFrameLocks noGrp="1"/>
          </p:cNvGraphicFramePr>
          <p:nvPr>
            <p:ph sz="quarter" idx="14"/>
          </p:nvPr>
        </p:nvGraphicFramePr>
        <p:xfrm>
          <a:off x="467544" y="4869160"/>
          <a:ext cx="8207376" cy="161544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Jeg stortrives i jobben min </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Jeg har en jobb som føles meningsfull</a:t>
                      </a:r>
                    </a:p>
                  </a:txBody>
                  <a:tcPr>
                    <a:lnL w="0"/>
                    <a:lnR w="0"/>
                    <a:lnT w="0"/>
                    <a:lnB w="0"/>
                  </a:tcPr>
                </a:tc>
              </a:tr>
              <a:tr h="0">
                <a:tc>
                  <a:txBody>
                    <a:bodyPr/>
                    <a:lstStyle/>
                    <a:p>
                      <a:pPr>
                        <a:defRPr sz="1000"/>
                      </a:pPr>
                      <a:r>
                        <a:rPr/>
                        <a:t>3</a:t>
                      </a:r>
                    </a:p>
                  </a:txBody>
                  <a:tcPr>
                    <a:lnL w="0"/>
                    <a:lnR w="0"/>
                    <a:lnT w="0"/>
                    <a:lnB w="0"/>
                  </a:tcPr>
                </a:tc>
                <a:tc>
                  <a:txBody>
                    <a:bodyPr/>
                    <a:lstStyle/>
                    <a:p>
                      <a:pPr>
                        <a:defRPr sz="1000"/>
                      </a:pPr>
                      <a:r>
                        <a:rPr/>
                        <a:t>Jeg har en forståelsesfull arbeidsgiver &lt;br /&gt;som det er lett å ta opp problemer med</a:t>
                      </a:r>
                    </a:p>
                  </a:txBody>
                  <a:tcPr>
                    <a:lnL w="0"/>
                    <a:lnR w="0"/>
                    <a:lnT w="0"/>
                    <a:lnB w="0"/>
                  </a:tcPr>
                </a:tc>
              </a:tr>
              <a:tr h="0">
                <a:tc>
                  <a:txBody>
                    <a:bodyPr/>
                    <a:lstStyle/>
                    <a:p>
                      <a:pPr>
                        <a:defRPr sz="1000"/>
                      </a:pPr>
                      <a:r>
                        <a:rPr/>
                        <a:t>4</a:t>
                      </a:r>
                    </a:p>
                  </a:txBody>
                  <a:tcPr>
                    <a:lnL w="0"/>
                    <a:lnR w="0"/>
                    <a:lnT w="0"/>
                    <a:lnB w="0"/>
                  </a:tcPr>
                </a:tc>
                <a:tc>
                  <a:txBody>
                    <a:bodyPr/>
                    <a:lstStyle/>
                    <a:p>
                      <a:pPr>
                        <a:defRPr sz="1000"/>
                      </a:pPr>
                      <a:r>
                        <a:rPr/>
                        <a:t>Jeg har arbeidsoppgaver som jeg trives godt med</a:t>
                      </a:r>
                    </a:p>
                  </a:txBody>
                  <a:tcPr>
                    <a:lnL w="0"/>
                    <a:lnR w="0"/>
                    <a:lnT w="0"/>
                    <a:lnB w="0"/>
                  </a:tcPr>
                </a:tc>
              </a:tr>
              <a:tr h="0">
                <a:tc>
                  <a:txBody>
                    <a:bodyPr/>
                    <a:lstStyle/>
                    <a:p>
                      <a:pPr>
                        <a:defRPr sz="1000"/>
                      </a:pPr>
                      <a:r>
                        <a:rPr/>
                        <a:t>5</a:t>
                      </a:r>
                    </a:p>
                  </a:txBody>
                  <a:tcPr>
                    <a:lnL w="0"/>
                    <a:lnR w="0"/>
                    <a:lnT w="0"/>
                    <a:lnB w="0"/>
                  </a:tcPr>
                </a:tc>
                <a:tc>
                  <a:txBody>
                    <a:bodyPr/>
                    <a:lstStyle/>
                    <a:p>
                      <a:pPr>
                        <a:defRPr sz="1000"/>
                      </a:pPr>
                      <a:r>
                        <a:rPr/>
                        <a:t>Jeg jobber i et inkluderende arbeidsmiljø</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20. Hvor enig eller uenig er du i følgende påstander?</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615440"/>
        </p:xfrm>
        <a:graphic>
          <a:graphicData uri="http://schemas.openxmlformats.org/drawingml/2006/table">
            <a:tbl>
              <a:tblPr bandRow="1">
                <a:tableStyleId>{5C22544A-7EE6-4342-B048-85BDC9FD1C3A}</a:tableStyleId>
              </a:tblPr>
              <a:tblGrid>
                <a:gridCol w="2735792"/>
                <a:gridCol w="2735792"/>
                <a:gridCol w="2735792"/>
              </a:tblGrid>
              <a:tr h="0">
                <a:tc>
                  <a:txBody>
                    <a:bodyPr/>
                    <a:lstStyle/>
                    <a:p>
                      <a:pPr>
                        <a:defRPr sz="1000"/>
                      </a:pPr>
                      <a:r>
                        <a:rPr b="1"/>
                        <a:t>Spørsmål</a:t>
                      </a:r>
                    </a:p>
                  </a:txBody>
                  <a:tcPr>
                    <a:lnL w="0"/>
                    <a:lnR w="0"/>
                    <a:lnT w="0"/>
                    <a:lnB w="12700">
                      <a:solidFill>
                        <a:srgbClr val="B4B4B4"/>
                      </a:solidFill>
                    </a:lnB>
                    <a:solidFill>
                      <a:prstClr val="black">
                        <a:lumOff val="100000"/>
                        <a:lumOff val="100000"/>
                      </a:prstClr>
                    </a:solidFill>
                  </a:tcPr>
                </a:tc>
                <a:tc>
                  <a:txBody>
                    <a:bodyPr/>
                    <a:lstStyle/>
                    <a:p>
                      <a:pPr>
                        <a:defRPr sz="1000"/>
                      </a:pPr>
                      <a:r>
                        <a:rPr b="1"/>
                        <a:t>Gjennomsnitt</a:t>
                      </a:r>
                    </a:p>
                  </a:txBody>
                  <a:tcPr>
                    <a:lnL w="0"/>
                    <a:lnR w="0"/>
                    <a:lnT w="0"/>
                    <a:lnB w="12700">
                      <a:solidFill>
                        <a:srgbClr val="B4B4B4"/>
                      </a:solidFill>
                    </a:lnB>
                    <a:solidFill>
                      <a:prstClr val="black">
                        <a:lumOff val="100000"/>
                        <a:lumOff val="100000"/>
                      </a:prstClr>
                    </a:solidFill>
                  </a:tcPr>
                </a:tc>
                <a:tc>
                  <a:txBody>
                    <a:bodyPr/>
                    <a:lstStyle/>
                    <a:p>
                      <a:pPr>
                        <a:defRPr sz="1000"/>
                      </a:pPr>
                      <a:r>
                        <a:rPr b="1"/>
                        <a:t>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Jeg stortrives i jobben min </a:t>
                      </a:r>
                    </a:p>
                  </a:txBody>
                  <a:tcPr>
                    <a:lnL w="0"/>
                    <a:lnR w="0"/>
                    <a:lnT w="12700">
                      <a:solidFill>
                        <a:srgbClr val="B4B4B4"/>
                      </a:solidFill>
                    </a:lnT>
                    <a:lnB w="0"/>
                  </a:tcPr>
                </a:tc>
                <a:tc>
                  <a:txBody>
                    <a:bodyPr/>
                    <a:lstStyle/>
                    <a:p>
                      <a:pPr>
                        <a:defRPr sz="1000"/>
                      </a:pPr>
                      <a:r>
                        <a:rPr/>
                        <a:t>5,13</a:t>
                      </a:r>
                    </a:p>
                  </a:txBody>
                  <a:tcPr>
                    <a:lnL w="0"/>
                    <a:lnR w="0"/>
                    <a:lnT w="12700">
                      <a:solidFill>
                        <a:srgbClr val="B4B4B4"/>
                      </a:solidFill>
                    </a:lnT>
                    <a:lnB w="0"/>
                  </a:tcPr>
                </a:tc>
                <a:tc>
                  <a:txBody>
                    <a:bodyPr/>
                    <a:lstStyle/>
                    <a:p>
                      <a:pPr>
                        <a:defRPr sz="1000"/>
                      </a:pPr>
                      <a:r>
                        <a:rPr/>
                        <a:t>23</a:t>
                      </a:r>
                    </a:p>
                  </a:txBody>
                  <a:tcPr>
                    <a:lnL w="0"/>
                    <a:lnR w="0"/>
                    <a:lnT w="12700">
                      <a:solidFill>
                        <a:srgbClr val="B4B4B4"/>
                      </a:solidFill>
                    </a:lnT>
                    <a:lnB w="0"/>
                  </a:tcPr>
                </a:tc>
              </a:tr>
              <a:tr h="0">
                <a:tc>
                  <a:txBody>
                    <a:bodyPr/>
                    <a:lstStyle/>
                    <a:p>
                      <a:pPr>
                        <a:defRPr sz="1000"/>
                      </a:pPr>
                      <a:r>
                        <a:rPr/>
                        <a:t>Jeg har en jobb som føles meningsfull</a:t>
                      </a:r>
                    </a:p>
                  </a:txBody>
                  <a:tcPr>
                    <a:lnL w="0"/>
                    <a:lnR w="0"/>
                    <a:lnT w="0"/>
                    <a:lnB w="0"/>
                  </a:tcPr>
                </a:tc>
                <a:tc>
                  <a:txBody>
                    <a:bodyPr/>
                    <a:lstStyle/>
                    <a:p>
                      <a:pPr>
                        <a:defRPr sz="1000"/>
                      </a:pPr>
                      <a:r>
                        <a:rPr/>
                        <a:t>5,22</a:t>
                      </a:r>
                    </a:p>
                  </a:txBody>
                  <a:tcPr>
                    <a:lnL w="0"/>
                    <a:lnR w="0"/>
                    <a:lnT w="0"/>
                    <a:lnB w="0"/>
                  </a:tcPr>
                </a:tc>
                <a:tc>
                  <a:txBody>
                    <a:bodyPr/>
                    <a:lstStyle/>
                    <a:p>
                      <a:pPr>
                        <a:defRPr sz="1000"/>
                      </a:pPr>
                      <a:r>
                        <a:rPr/>
                        <a:t>23</a:t>
                      </a:r>
                    </a:p>
                  </a:txBody>
                  <a:tcPr>
                    <a:lnL w="0"/>
                    <a:lnR w="0"/>
                    <a:lnT w="0"/>
                    <a:lnB w="0"/>
                  </a:tcPr>
                </a:tc>
              </a:tr>
              <a:tr h="0">
                <a:tc>
                  <a:txBody>
                    <a:bodyPr/>
                    <a:lstStyle/>
                    <a:p>
                      <a:pPr>
                        <a:defRPr sz="1000"/>
                      </a:pPr>
                      <a:r>
                        <a:rPr/>
                        <a:t>Jeg har en forståelsesfull arbeidsgiver &lt;br /&gt;som det er lett å ta opp problemer med</a:t>
                      </a:r>
                    </a:p>
                  </a:txBody>
                  <a:tcPr>
                    <a:lnL w="0"/>
                    <a:lnR w="0"/>
                    <a:lnT w="0"/>
                    <a:lnB w="0"/>
                  </a:tcPr>
                </a:tc>
                <a:tc>
                  <a:txBody>
                    <a:bodyPr/>
                    <a:lstStyle/>
                    <a:p>
                      <a:pPr>
                        <a:defRPr sz="1000"/>
                      </a:pPr>
                      <a:r>
                        <a:rPr/>
                        <a:t>5,22</a:t>
                      </a:r>
                    </a:p>
                  </a:txBody>
                  <a:tcPr>
                    <a:lnL w="0"/>
                    <a:lnR w="0"/>
                    <a:lnT w="0"/>
                    <a:lnB w="0"/>
                  </a:tcPr>
                </a:tc>
                <a:tc>
                  <a:txBody>
                    <a:bodyPr/>
                    <a:lstStyle/>
                    <a:p>
                      <a:pPr>
                        <a:defRPr sz="1000"/>
                      </a:pPr>
                      <a:r>
                        <a:rPr/>
                        <a:t>23</a:t>
                      </a:r>
                    </a:p>
                  </a:txBody>
                  <a:tcPr>
                    <a:lnL w="0"/>
                    <a:lnR w="0"/>
                    <a:lnT w="0"/>
                    <a:lnB w="0"/>
                  </a:tcPr>
                </a:tc>
              </a:tr>
              <a:tr h="0">
                <a:tc>
                  <a:txBody>
                    <a:bodyPr/>
                    <a:lstStyle/>
                    <a:p>
                      <a:pPr>
                        <a:defRPr sz="1000"/>
                      </a:pPr>
                      <a:r>
                        <a:rPr/>
                        <a:t>Jeg har arbeidsoppgaver som jeg trives godt med</a:t>
                      </a:r>
                    </a:p>
                  </a:txBody>
                  <a:tcPr>
                    <a:lnL w="0"/>
                    <a:lnR w="0"/>
                    <a:lnT w="0"/>
                    <a:lnB w="0"/>
                  </a:tcPr>
                </a:tc>
                <a:tc>
                  <a:txBody>
                    <a:bodyPr/>
                    <a:lstStyle/>
                    <a:p>
                      <a:pPr>
                        <a:defRPr sz="1000"/>
                      </a:pPr>
                      <a:r>
                        <a:rPr/>
                        <a:t>5,13</a:t>
                      </a:r>
                    </a:p>
                  </a:txBody>
                  <a:tcPr>
                    <a:lnL w="0"/>
                    <a:lnR w="0"/>
                    <a:lnT w="0"/>
                    <a:lnB w="0"/>
                  </a:tcPr>
                </a:tc>
                <a:tc>
                  <a:txBody>
                    <a:bodyPr/>
                    <a:lstStyle/>
                    <a:p>
                      <a:pPr>
                        <a:defRPr sz="1000"/>
                      </a:pPr>
                      <a:r>
                        <a:rPr/>
                        <a:t>23</a:t>
                      </a:r>
                    </a:p>
                  </a:txBody>
                  <a:tcPr>
                    <a:lnL w="0"/>
                    <a:lnR w="0"/>
                    <a:lnT w="0"/>
                    <a:lnB w="0"/>
                  </a:tcPr>
                </a:tc>
              </a:tr>
              <a:tr h="0">
                <a:tc>
                  <a:txBody>
                    <a:bodyPr/>
                    <a:lstStyle/>
                    <a:p>
                      <a:pPr>
                        <a:defRPr sz="1000"/>
                      </a:pPr>
                      <a:r>
                        <a:rPr/>
                        <a:t>Jeg jobber i et inkluderende arbeidsmiljø</a:t>
                      </a:r>
                    </a:p>
                  </a:txBody>
                  <a:tcPr>
                    <a:lnL w="0"/>
                    <a:lnR w="0"/>
                    <a:lnT w="0"/>
                    <a:lnB w="0"/>
                  </a:tcPr>
                </a:tc>
                <a:tc>
                  <a:txBody>
                    <a:bodyPr/>
                    <a:lstStyle/>
                    <a:p>
                      <a:pPr>
                        <a:defRPr sz="1000"/>
                      </a:pPr>
                      <a:r>
                        <a:rPr/>
                        <a:t>5,22</a:t>
                      </a:r>
                    </a:p>
                  </a:txBody>
                  <a:tcPr>
                    <a:lnL w="0"/>
                    <a:lnR w="0"/>
                    <a:lnT w="0"/>
                    <a:lnB w="0"/>
                  </a:tcPr>
                </a:tc>
                <a:tc>
                  <a:txBody>
                    <a:bodyPr/>
                    <a:lstStyle/>
                    <a:p>
                      <a:pPr>
                        <a:defRPr sz="1000"/>
                      </a:pPr>
                      <a:r>
                        <a:rPr/>
                        <a:t>23</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21. Jeg stortrives i jobben min </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170688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svært uenig1</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2</a:t>
                      </a:r>
                    </a:p>
                  </a:txBody>
                  <a:tcPr>
                    <a:lnL w="0"/>
                    <a:lnR w="0"/>
                    <a:lnT w="0"/>
                    <a:lnB w="0"/>
                  </a:tcPr>
                </a:tc>
              </a:tr>
              <a:tr h="0">
                <a:tc>
                  <a:txBody>
                    <a:bodyPr/>
                    <a:lstStyle/>
                    <a:p>
                      <a:pPr>
                        <a:defRPr sz="1000"/>
                      </a:pPr>
                      <a:r>
                        <a:rPr/>
                        <a:t>3</a:t>
                      </a:r>
                    </a:p>
                  </a:txBody>
                  <a:tcPr>
                    <a:lnL w="0"/>
                    <a:lnR w="0"/>
                    <a:lnT w="0"/>
                    <a:lnB w="0"/>
                  </a:tcPr>
                </a:tc>
                <a:tc>
                  <a:txBody>
                    <a:bodyPr/>
                    <a:lstStyle/>
                    <a:p>
                      <a:pPr>
                        <a:defRPr sz="1000"/>
                      </a:pPr>
                      <a:r>
                        <a:rPr/>
                        <a:t>3</a:t>
                      </a:r>
                    </a:p>
                  </a:txBody>
                  <a:tcPr>
                    <a:lnL w="0"/>
                    <a:lnR w="0"/>
                    <a:lnT w="0"/>
                    <a:lnB w="0"/>
                  </a:tcPr>
                </a:tc>
              </a:tr>
              <a:tr h="0">
                <a:tc>
                  <a:txBody>
                    <a:bodyPr/>
                    <a:lstStyle/>
                    <a:p>
                      <a:pPr>
                        <a:defRPr sz="1000"/>
                      </a:pPr>
                      <a:r>
                        <a:rPr/>
                        <a:t>4</a:t>
                      </a:r>
                    </a:p>
                  </a:txBody>
                  <a:tcPr>
                    <a:lnL w="0"/>
                    <a:lnR w="0"/>
                    <a:lnT w="0"/>
                    <a:lnB w="0"/>
                  </a:tcPr>
                </a:tc>
                <a:tc>
                  <a:txBody>
                    <a:bodyPr/>
                    <a:lstStyle/>
                    <a:p>
                      <a:pPr>
                        <a:defRPr sz="1000"/>
                      </a:pPr>
                      <a:r>
                        <a:rPr/>
                        <a:t>4</a:t>
                      </a:r>
                    </a:p>
                  </a:txBody>
                  <a:tcPr>
                    <a:lnL w="0"/>
                    <a:lnR w="0"/>
                    <a:lnT w="0"/>
                    <a:lnB w="0"/>
                  </a:tcPr>
                </a:tc>
              </a:tr>
              <a:tr h="0">
                <a:tc>
                  <a:txBody>
                    <a:bodyPr/>
                    <a:lstStyle/>
                    <a:p>
                      <a:pPr>
                        <a:defRPr sz="1000"/>
                      </a:pPr>
                      <a:r>
                        <a:rPr/>
                        <a:t>5</a:t>
                      </a:r>
                    </a:p>
                  </a:txBody>
                  <a:tcPr>
                    <a:lnL w="0"/>
                    <a:lnR w="0"/>
                    <a:lnT w="0"/>
                    <a:lnB w="0"/>
                  </a:tcPr>
                </a:tc>
                <a:tc>
                  <a:txBody>
                    <a:bodyPr/>
                    <a:lstStyle/>
                    <a:p>
                      <a:pPr>
                        <a:defRPr sz="1000"/>
                      </a:pPr>
                      <a:r>
                        <a:rPr/>
                        <a:t>5</a:t>
                      </a:r>
                    </a:p>
                  </a:txBody>
                  <a:tcPr>
                    <a:lnL w="0"/>
                    <a:lnR w="0"/>
                    <a:lnT w="0"/>
                    <a:lnB w="0"/>
                  </a:tcPr>
                </a:tc>
              </a:tr>
              <a:tr h="0">
                <a:tc>
                  <a:txBody>
                    <a:bodyPr/>
                    <a:lstStyle/>
                    <a:p>
                      <a:pPr>
                        <a:defRPr sz="1000"/>
                      </a:pPr>
                      <a:r>
                        <a:rPr/>
                        <a:t>6</a:t>
                      </a:r>
                    </a:p>
                  </a:txBody>
                  <a:tcPr>
                    <a:lnL w="0"/>
                    <a:lnR w="0"/>
                    <a:lnT w="0"/>
                    <a:lnB w="0"/>
                  </a:tcPr>
                </a:tc>
                <a:tc>
                  <a:txBody>
                    <a:bodyPr/>
                    <a:lstStyle/>
                    <a:p>
                      <a:pPr>
                        <a:defRPr sz="1000"/>
                      </a:pPr>
                      <a:r>
                        <a:rPr/>
                        <a:t>svært enig 6</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21. Jeg stortrives i jobben min </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95072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svært uenig1</a:t>
                      </a:r>
                    </a:p>
                  </a:txBody>
                  <a:tcPr>
                    <a:lnL w="0"/>
                    <a:lnR w="0"/>
                    <a:lnT w="12700">
                      <a:solidFill>
                        <a:srgbClr val="B4B4B4"/>
                      </a:solidFill>
                    </a:lnT>
                    <a:lnB w="0"/>
                  </a:tcPr>
                </a:tc>
                <a:tc>
                  <a:txBody>
                    <a:bodyPr/>
                    <a:lstStyle/>
                    <a:p>
                      <a:pPr>
                        <a:defRPr sz="1000"/>
                      </a:pPr>
                      <a:r>
                        <a:rPr/>
                        <a:t>4,3%</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0,0%</a:t>
                      </a:r>
                    </a:p>
                  </a:txBody>
                  <a:tcPr>
                    <a:lnL w="0"/>
                    <a:lnR w="0"/>
                    <a:lnT w="0"/>
                    <a:lnB w="0"/>
                  </a:tcPr>
                </a:tc>
              </a:tr>
              <a:tr h="0">
                <a:tc>
                  <a:txBody>
                    <a:bodyPr/>
                    <a:lstStyle/>
                    <a:p>
                      <a:pPr>
                        <a:defRPr sz="1000"/>
                      </a:pPr>
                      <a:r>
                        <a:rPr/>
                        <a:t>3</a:t>
                      </a:r>
                    </a:p>
                  </a:txBody>
                  <a:tcPr>
                    <a:lnL w="0"/>
                    <a:lnR w="0"/>
                    <a:lnT w="0"/>
                    <a:lnB w="0"/>
                  </a:tcPr>
                </a:tc>
                <a:tc>
                  <a:txBody>
                    <a:bodyPr/>
                    <a:lstStyle/>
                    <a:p>
                      <a:pPr>
                        <a:defRPr sz="1000"/>
                      </a:pPr>
                      <a:r>
                        <a:rPr/>
                        <a:t>4,3%</a:t>
                      </a:r>
                    </a:p>
                  </a:txBody>
                  <a:tcPr>
                    <a:lnL w="0"/>
                    <a:lnR w="0"/>
                    <a:lnT w="0"/>
                    <a:lnB w="0"/>
                  </a:tcPr>
                </a:tc>
              </a:tr>
              <a:tr h="0">
                <a:tc>
                  <a:txBody>
                    <a:bodyPr/>
                    <a:lstStyle/>
                    <a:p>
                      <a:pPr>
                        <a:defRPr sz="1000"/>
                      </a:pPr>
                      <a:r>
                        <a:rPr/>
                        <a:t>4</a:t>
                      </a:r>
                    </a:p>
                  </a:txBody>
                  <a:tcPr>
                    <a:lnL w="0"/>
                    <a:lnR w="0"/>
                    <a:lnT w="0"/>
                    <a:lnB w="0"/>
                  </a:tcPr>
                </a:tc>
                <a:tc>
                  <a:txBody>
                    <a:bodyPr/>
                    <a:lstStyle/>
                    <a:p>
                      <a:pPr>
                        <a:defRPr sz="1000"/>
                      </a:pPr>
                      <a:r>
                        <a:rPr/>
                        <a:t>8,7%</a:t>
                      </a:r>
                    </a:p>
                  </a:txBody>
                  <a:tcPr>
                    <a:lnL w="0"/>
                    <a:lnR w="0"/>
                    <a:lnT w="0"/>
                    <a:lnB w="0"/>
                  </a:tcPr>
                </a:tc>
              </a:tr>
              <a:tr h="0">
                <a:tc>
                  <a:txBody>
                    <a:bodyPr/>
                    <a:lstStyle/>
                    <a:p>
                      <a:pPr>
                        <a:defRPr sz="1000"/>
                      </a:pPr>
                      <a:r>
                        <a:rPr/>
                        <a:t>5</a:t>
                      </a:r>
                    </a:p>
                  </a:txBody>
                  <a:tcPr>
                    <a:lnL w="0"/>
                    <a:lnR w="0"/>
                    <a:lnT w="0"/>
                    <a:lnB w="0"/>
                  </a:tcPr>
                </a:tc>
                <a:tc>
                  <a:txBody>
                    <a:bodyPr/>
                    <a:lstStyle/>
                    <a:p>
                      <a:pPr>
                        <a:defRPr sz="1000"/>
                      </a:pPr>
                      <a:r>
                        <a:rPr/>
                        <a:t>34,8%</a:t>
                      </a:r>
                    </a:p>
                  </a:txBody>
                  <a:tcPr>
                    <a:lnL w="0"/>
                    <a:lnR w="0"/>
                    <a:lnT w="0"/>
                    <a:lnB w="0"/>
                  </a:tcPr>
                </a:tc>
              </a:tr>
              <a:tr h="0">
                <a:tc>
                  <a:txBody>
                    <a:bodyPr/>
                    <a:lstStyle/>
                    <a:p>
                      <a:pPr>
                        <a:defRPr sz="1000"/>
                      </a:pPr>
                      <a:r>
                        <a:rPr/>
                        <a:t>svært enig 6</a:t>
                      </a:r>
                    </a:p>
                  </a:txBody>
                  <a:tcPr>
                    <a:lnL w="0"/>
                    <a:lnR w="0"/>
                    <a:lnT w="0"/>
                    <a:lnB w="12700">
                      <a:solidFill>
                        <a:srgbClr val="B4B4B4"/>
                      </a:solidFill>
                    </a:lnB>
                  </a:tcPr>
                </a:tc>
                <a:tc>
                  <a:txBody>
                    <a:bodyPr/>
                    <a:lstStyle/>
                    <a:p>
                      <a:pPr>
                        <a:defRPr sz="1000"/>
                      </a:pPr>
                      <a:r>
                        <a:rPr/>
                        <a:t>47,8%</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23</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22. Jeg har en jobb som føles meningsfull</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170688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svært uenig1</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2</a:t>
                      </a:r>
                    </a:p>
                  </a:txBody>
                  <a:tcPr>
                    <a:lnL w="0"/>
                    <a:lnR w="0"/>
                    <a:lnT w="0"/>
                    <a:lnB w="0"/>
                  </a:tcPr>
                </a:tc>
              </a:tr>
              <a:tr h="0">
                <a:tc>
                  <a:txBody>
                    <a:bodyPr/>
                    <a:lstStyle/>
                    <a:p>
                      <a:pPr>
                        <a:defRPr sz="1000"/>
                      </a:pPr>
                      <a:r>
                        <a:rPr/>
                        <a:t>3</a:t>
                      </a:r>
                    </a:p>
                  </a:txBody>
                  <a:tcPr>
                    <a:lnL w="0"/>
                    <a:lnR w="0"/>
                    <a:lnT w="0"/>
                    <a:lnB w="0"/>
                  </a:tcPr>
                </a:tc>
                <a:tc>
                  <a:txBody>
                    <a:bodyPr/>
                    <a:lstStyle/>
                    <a:p>
                      <a:pPr>
                        <a:defRPr sz="1000"/>
                      </a:pPr>
                      <a:r>
                        <a:rPr/>
                        <a:t>3</a:t>
                      </a:r>
                    </a:p>
                  </a:txBody>
                  <a:tcPr>
                    <a:lnL w="0"/>
                    <a:lnR w="0"/>
                    <a:lnT w="0"/>
                    <a:lnB w="0"/>
                  </a:tcPr>
                </a:tc>
              </a:tr>
              <a:tr h="0">
                <a:tc>
                  <a:txBody>
                    <a:bodyPr/>
                    <a:lstStyle/>
                    <a:p>
                      <a:pPr>
                        <a:defRPr sz="1000"/>
                      </a:pPr>
                      <a:r>
                        <a:rPr/>
                        <a:t>4</a:t>
                      </a:r>
                    </a:p>
                  </a:txBody>
                  <a:tcPr>
                    <a:lnL w="0"/>
                    <a:lnR w="0"/>
                    <a:lnT w="0"/>
                    <a:lnB w="0"/>
                  </a:tcPr>
                </a:tc>
                <a:tc>
                  <a:txBody>
                    <a:bodyPr/>
                    <a:lstStyle/>
                    <a:p>
                      <a:pPr>
                        <a:defRPr sz="1000"/>
                      </a:pPr>
                      <a:r>
                        <a:rPr/>
                        <a:t>4</a:t>
                      </a:r>
                    </a:p>
                  </a:txBody>
                  <a:tcPr>
                    <a:lnL w="0"/>
                    <a:lnR w="0"/>
                    <a:lnT w="0"/>
                    <a:lnB w="0"/>
                  </a:tcPr>
                </a:tc>
              </a:tr>
              <a:tr h="0">
                <a:tc>
                  <a:txBody>
                    <a:bodyPr/>
                    <a:lstStyle/>
                    <a:p>
                      <a:pPr>
                        <a:defRPr sz="1000"/>
                      </a:pPr>
                      <a:r>
                        <a:rPr/>
                        <a:t>5</a:t>
                      </a:r>
                    </a:p>
                  </a:txBody>
                  <a:tcPr>
                    <a:lnL w="0"/>
                    <a:lnR w="0"/>
                    <a:lnT w="0"/>
                    <a:lnB w="0"/>
                  </a:tcPr>
                </a:tc>
                <a:tc>
                  <a:txBody>
                    <a:bodyPr/>
                    <a:lstStyle/>
                    <a:p>
                      <a:pPr>
                        <a:defRPr sz="1000"/>
                      </a:pPr>
                      <a:r>
                        <a:rPr/>
                        <a:t>5</a:t>
                      </a:r>
                    </a:p>
                  </a:txBody>
                  <a:tcPr>
                    <a:lnL w="0"/>
                    <a:lnR w="0"/>
                    <a:lnT w="0"/>
                    <a:lnB w="0"/>
                  </a:tcPr>
                </a:tc>
              </a:tr>
              <a:tr h="0">
                <a:tc>
                  <a:txBody>
                    <a:bodyPr/>
                    <a:lstStyle/>
                    <a:p>
                      <a:pPr>
                        <a:defRPr sz="1000"/>
                      </a:pPr>
                      <a:r>
                        <a:rPr/>
                        <a:t>6</a:t>
                      </a:r>
                    </a:p>
                  </a:txBody>
                  <a:tcPr>
                    <a:lnL w="0"/>
                    <a:lnR w="0"/>
                    <a:lnT w="0"/>
                    <a:lnB w="0"/>
                  </a:tcPr>
                </a:tc>
                <a:tc>
                  <a:txBody>
                    <a:bodyPr/>
                    <a:lstStyle/>
                    <a:p>
                      <a:pPr>
                        <a:defRPr sz="1000"/>
                      </a:pPr>
                      <a:r>
                        <a:rPr/>
                        <a:t>svært enig 6</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22. Jeg har en jobb som føles meningsfull</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95072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svært uenig1</a:t>
                      </a:r>
                    </a:p>
                  </a:txBody>
                  <a:tcPr>
                    <a:lnL w="0"/>
                    <a:lnR w="0"/>
                    <a:lnT w="12700">
                      <a:solidFill>
                        <a:srgbClr val="B4B4B4"/>
                      </a:solidFill>
                    </a:lnT>
                    <a:lnB w="0"/>
                  </a:tcPr>
                </a:tc>
                <a:tc>
                  <a:txBody>
                    <a:bodyPr/>
                    <a:lstStyle/>
                    <a:p>
                      <a:pPr>
                        <a:defRPr sz="1000"/>
                      </a:pPr>
                      <a:r>
                        <a:rPr/>
                        <a:t>4,3%</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0,0%</a:t>
                      </a:r>
                    </a:p>
                  </a:txBody>
                  <a:tcPr>
                    <a:lnL w="0"/>
                    <a:lnR w="0"/>
                    <a:lnT w="0"/>
                    <a:lnB w="0"/>
                  </a:tcPr>
                </a:tc>
              </a:tr>
              <a:tr h="0">
                <a:tc>
                  <a:txBody>
                    <a:bodyPr/>
                    <a:lstStyle/>
                    <a:p>
                      <a:pPr>
                        <a:defRPr sz="1000"/>
                      </a:pPr>
                      <a:r>
                        <a:rPr/>
                        <a:t>3</a:t>
                      </a:r>
                    </a:p>
                  </a:txBody>
                  <a:tcPr>
                    <a:lnL w="0"/>
                    <a:lnR w="0"/>
                    <a:lnT w="0"/>
                    <a:lnB w="0"/>
                  </a:tcPr>
                </a:tc>
                <a:tc>
                  <a:txBody>
                    <a:bodyPr/>
                    <a:lstStyle/>
                    <a:p>
                      <a:pPr>
                        <a:defRPr sz="1000"/>
                      </a:pPr>
                      <a:r>
                        <a:rPr/>
                        <a:t>8,7%</a:t>
                      </a:r>
                    </a:p>
                  </a:txBody>
                  <a:tcPr>
                    <a:lnL w="0"/>
                    <a:lnR w="0"/>
                    <a:lnT w="0"/>
                    <a:lnB w="0"/>
                  </a:tcPr>
                </a:tc>
              </a:tr>
              <a:tr h="0">
                <a:tc>
                  <a:txBody>
                    <a:bodyPr/>
                    <a:lstStyle/>
                    <a:p>
                      <a:pPr>
                        <a:defRPr sz="1000"/>
                      </a:pPr>
                      <a:r>
                        <a:rPr/>
                        <a:t>4</a:t>
                      </a:r>
                    </a:p>
                  </a:txBody>
                  <a:tcPr>
                    <a:lnL w="0"/>
                    <a:lnR w="0"/>
                    <a:lnT w="0"/>
                    <a:lnB w="0"/>
                  </a:tcPr>
                </a:tc>
                <a:tc>
                  <a:txBody>
                    <a:bodyPr/>
                    <a:lstStyle/>
                    <a:p>
                      <a:pPr>
                        <a:defRPr sz="1000"/>
                      </a:pPr>
                      <a:r>
                        <a:rPr/>
                        <a:t>4,3%</a:t>
                      </a:r>
                    </a:p>
                  </a:txBody>
                  <a:tcPr>
                    <a:lnL w="0"/>
                    <a:lnR w="0"/>
                    <a:lnT w="0"/>
                    <a:lnB w="0"/>
                  </a:tcPr>
                </a:tc>
              </a:tr>
              <a:tr h="0">
                <a:tc>
                  <a:txBody>
                    <a:bodyPr/>
                    <a:lstStyle/>
                    <a:p>
                      <a:pPr>
                        <a:defRPr sz="1000"/>
                      </a:pPr>
                      <a:r>
                        <a:rPr/>
                        <a:t>5</a:t>
                      </a:r>
                    </a:p>
                  </a:txBody>
                  <a:tcPr>
                    <a:lnL w="0"/>
                    <a:lnR w="0"/>
                    <a:lnT w="0"/>
                    <a:lnB w="0"/>
                  </a:tcPr>
                </a:tc>
                <a:tc>
                  <a:txBody>
                    <a:bodyPr/>
                    <a:lstStyle/>
                    <a:p>
                      <a:pPr>
                        <a:defRPr sz="1000"/>
                      </a:pPr>
                      <a:r>
                        <a:rPr/>
                        <a:t>21,7%</a:t>
                      </a:r>
                    </a:p>
                  </a:txBody>
                  <a:tcPr>
                    <a:lnL w="0"/>
                    <a:lnR w="0"/>
                    <a:lnT w="0"/>
                    <a:lnB w="0"/>
                  </a:tcPr>
                </a:tc>
              </a:tr>
              <a:tr h="0">
                <a:tc>
                  <a:txBody>
                    <a:bodyPr/>
                    <a:lstStyle/>
                    <a:p>
                      <a:pPr>
                        <a:defRPr sz="1000"/>
                      </a:pPr>
                      <a:r>
                        <a:rPr/>
                        <a:t>svært enig 6</a:t>
                      </a:r>
                    </a:p>
                  </a:txBody>
                  <a:tcPr>
                    <a:lnL w="0"/>
                    <a:lnR w="0"/>
                    <a:lnT w="0"/>
                    <a:lnB w="12700">
                      <a:solidFill>
                        <a:srgbClr val="B4B4B4"/>
                      </a:solidFill>
                    </a:lnB>
                  </a:tcPr>
                </a:tc>
                <a:tc>
                  <a:txBody>
                    <a:bodyPr/>
                    <a:lstStyle/>
                    <a:p>
                      <a:pPr>
                        <a:defRPr sz="1000"/>
                      </a:pPr>
                      <a:r>
                        <a:rPr/>
                        <a:t>60,9%</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23</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2. Hvilken aldersgruppe tilhører du?</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70688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30-34 år</a:t>
                      </a:r>
                    </a:p>
                  </a:txBody>
                  <a:tcPr>
                    <a:lnL w="0"/>
                    <a:lnR w="0"/>
                    <a:lnT w="12700">
                      <a:solidFill>
                        <a:srgbClr val="B4B4B4"/>
                      </a:solidFill>
                    </a:lnT>
                    <a:lnB w="0"/>
                  </a:tcPr>
                </a:tc>
                <a:tc>
                  <a:txBody>
                    <a:bodyPr/>
                    <a:lstStyle/>
                    <a:p>
                      <a:pPr>
                        <a:defRPr sz="1000"/>
                      </a:pPr>
                      <a:r>
                        <a:rPr/>
                        <a:t>29,9%</a:t>
                      </a:r>
                    </a:p>
                  </a:txBody>
                  <a:tcPr>
                    <a:lnL w="0"/>
                    <a:lnR w="0"/>
                    <a:lnT w="12700">
                      <a:solidFill>
                        <a:srgbClr val="B4B4B4"/>
                      </a:solidFill>
                    </a:lnT>
                    <a:lnB w="0"/>
                  </a:tcPr>
                </a:tc>
              </a:tr>
              <a:tr h="0">
                <a:tc>
                  <a:txBody>
                    <a:bodyPr/>
                    <a:lstStyle/>
                    <a:p>
                      <a:pPr>
                        <a:defRPr sz="1000"/>
                      </a:pPr>
                      <a:r>
                        <a:rPr/>
                        <a:t>35-39 år</a:t>
                      </a:r>
                    </a:p>
                  </a:txBody>
                  <a:tcPr>
                    <a:lnL w="0"/>
                    <a:lnR w="0"/>
                    <a:lnT w="0"/>
                    <a:lnB w="0"/>
                  </a:tcPr>
                </a:tc>
                <a:tc>
                  <a:txBody>
                    <a:bodyPr/>
                    <a:lstStyle/>
                    <a:p>
                      <a:pPr>
                        <a:defRPr sz="1000"/>
                      </a:pPr>
                      <a:r>
                        <a:rPr/>
                        <a:t>20,9%</a:t>
                      </a:r>
                    </a:p>
                  </a:txBody>
                  <a:tcPr>
                    <a:lnL w="0"/>
                    <a:lnR w="0"/>
                    <a:lnT w="0"/>
                    <a:lnB w="0"/>
                  </a:tcPr>
                </a:tc>
              </a:tr>
              <a:tr h="0">
                <a:tc>
                  <a:txBody>
                    <a:bodyPr/>
                    <a:lstStyle/>
                    <a:p>
                      <a:pPr>
                        <a:defRPr sz="1000"/>
                      </a:pPr>
                      <a:r>
                        <a:rPr/>
                        <a:t>40-44 år</a:t>
                      </a:r>
                    </a:p>
                  </a:txBody>
                  <a:tcPr>
                    <a:lnL w="0"/>
                    <a:lnR w="0"/>
                    <a:lnT w="0"/>
                    <a:lnB w="0"/>
                  </a:tcPr>
                </a:tc>
                <a:tc>
                  <a:txBody>
                    <a:bodyPr/>
                    <a:lstStyle/>
                    <a:p>
                      <a:pPr>
                        <a:defRPr sz="1000"/>
                      </a:pPr>
                      <a:r>
                        <a:rPr/>
                        <a:t>23,9%</a:t>
                      </a:r>
                    </a:p>
                  </a:txBody>
                  <a:tcPr>
                    <a:lnL w="0"/>
                    <a:lnR w="0"/>
                    <a:lnT w="0"/>
                    <a:lnB w="0"/>
                  </a:tcPr>
                </a:tc>
              </a:tr>
              <a:tr h="0">
                <a:tc>
                  <a:txBody>
                    <a:bodyPr/>
                    <a:lstStyle/>
                    <a:p>
                      <a:pPr>
                        <a:defRPr sz="1000"/>
                      </a:pPr>
                      <a:r>
                        <a:rPr/>
                        <a:t>45-50 år</a:t>
                      </a:r>
                    </a:p>
                  </a:txBody>
                  <a:tcPr>
                    <a:lnL w="0"/>
                    <a:lnR w="0"/>
                    <a:lnT w="0"/>
                    <a:lnB w="0"/>
                  </a:tcPr>
                </a:tc>
                <a:tc>
                  <a:txBody>
                    <a:bodyPr/>
                    <a:lstStyle/>
                    <a:p>
                      <a:pPr>
                        <a:defRPr sz="1000"/>
                      </a:pPr>
                      <a:r>
                        <a:rPr/>
                        <a:t>22,4%</a:t>
                      </a:r>
                    </a:p>
                  </a:txBody>
                  <a:tcPr>
                    <a:lnL w="0"/>
                    <a:lnR w="0"/>
                    <a:lnT w="0"/>
                    <a:lnB w="0"/>
                  </a:tcPr>
                </a:tc>
              </a:tr>
              <a:tr h="0">
                <a:tc>
                  <a:txBody>
                    <a:bodyPr/>
                    <a:lstStyle/>
                    <a:p>
                      <a:pPr>
                        <a:defRPr sz="1000"/>
                      </a:pPr>
                      <a:r>
                        <a:rPr/>
                        <a:t>Ingen av disse aldersgruppene</a:t>
                      </a:r>
                    </a:p>
                  </a:txBody>
                  <a:tcPr>
                    <a:lnL w="0"/>
                    <a:lnR w="0"/>
                    <a:lnT w="0"/>
                    <a:lnB w="12700">
                      <a:solidFill>
                        <a:srgbClr val="B4B4B4"/>
                      </a:solidFill>
                    </a:lnB>
                  </a:tcPr>
                </a:tc>
                <a:tc>
                  <a:txBody>
                    <a:bodyPr/>
                    <a:lstStyle/>
                    <a:p>
                      <a:pPr>
                        <a:defRPr sz="1000"/>
                      </a:pPr>
                      <a:r>
                        <a:rPr/>
                        <a:t>3,0%</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134</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23. Jeg har en forståelsesfull arbeidsgiver &lt;br /&gt;som det er lett å ta opp problemer med</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170688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svært uenig1</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2</a:t>
                      </a:r>
                    </a:p>
                  </a:txBody>
                  <a:tcPr>
                    <a:lnL w="0"/>
                    <a:lnR w="0"/>
                    <a:lnT w="0"/>
                    <a:lnB w="0"/>
                  </a:tcPr>
                </a:tc>
              </a:tr>
              <a:tr h="0">
                <a:tc>
                  <a:txBody>
                    <a:bodyPr/>
                    <a:lstStyle/>
                    <a:p>
                      <a:pPr>
                        <a:defRPr sz="1000"/>
                      </a:pPr>
                      <a:r>
                        <a:rPr/>
                        <a:t>3</a:t>
                      </a:r>
                    </a:p>
                  </a:txBody>
                  <a:tcPr>
                    <a:lnL w="0"/>
                    <a:lnR w="0"/>
                    <a:lnT w="0"/>
                    <a:lnB w="0"/>
                  </a:tcPr>
                </a:tc>
                <a:tc>
                  <a:txBody>
                    <a:bodyPr/>
                    <a:lstStyle/>
                    <a:p>
                      <a:pPr>
                        <a:defRPr sz="1000"/>
                      </a:pPr>
                      <a:r>
                        <a:rPr/>
                        <a:t>3</a:t>
                      </a:r>
                    </a:p>
                  </a:txBody>
                  <a:tcPr>
                    <a:lnL w="0"/>
                    <a:lnR w="0"/>
                    <a:lnT w="0"/>
                    <a:lnB w="0"/>
                  </a:tcPr>
                </a:tc>
              </a:tr>
              <a:tr h="0">
                <a:tc>
                  <a:txBody>
                    <a:bodyPr/>
                    <a:lstStyle/>
                    <a:p>
                      <a:pPr>
                        <a:defRPr sz="1000"/>
                      </a:pPr>
                      <a:r>
                        <a:rPr/>
                        <a:t>4</a:t>
                      </a:r>
                    </a:p>
                  </a:txBody>
                  <a:tcPr>
                    <a:lnL w="0"/>
                    <a:lnR w="0"/>
                    <a:lnT w="0"/>
                    <a:lnB w="0"/>
                  </a:tcPr>
                </a:tc>
                <a:tc>
                  <a:txBody>
                    <a:bodyPr/>
                    <a:lstStyle/>
                    <a:p>
                      <a:pPr>
                        <a:defRPr sz="1000"/>
                      </a:pPr>
                      <a:r>
                        <a:rPr/>
                        <a:t>4</a:t>
                      </a:r>
                    </a:p>
                  </a:txBody>
                  <a:tcPr>
                    <a:lnL w="0"/>
                    <a:lnR w="0"/>
                    <a:lnT w="0"/>
                    <a:lnB w="0"/>
                  </a:tcPr>
                </a:tc>
              </a:tr>
              <a:tr h="0">
                <a:tc>
                  <a:txBody>
                    <a:bodyPr/>
                    <a:lstStyle/>
                    <a:p>
                      <a:pPr>
                        <a:defRPr sz="1000"/>
                      </a:pPr>
                      <a:r>
                        <a:rPr/>
                        <a:t>5</a:t>
                      </a:r>
                    </a:p>
                  </a:txBody>
                  <a:tcPr>
                    <a:lnL w="0"/>
                    <a:lnR w="0"/>
                    <a:lnT w="0"/>
                    <a:lnB w="0"/>
                  </a:tcPr>
                </a:tc>
                <a:tc>
                  <a:txBody>
                    <a:bodyPr/>
                    <a:lstStyle/>
                    <a:p>
                      <a:pPr>
                        <a:defRPr sz="1000"/>
                      </a:pPr>
                      <a:r>
                        <a:rPr/>
                        <a:t>5</a:t>
                      </a:r>
                    </a:p>
                  </a:txBody>
                  <a:tcPr>
                    <a:lnL w="0"/>
                    <a:lnR w="0"/>
                    <a:lnT w="0"/>
                    <a:lnB w="0"/>
                  </a:tcPr>
                </a:tc>
              </a:tr>
              <a:tr h="0">
                <a:tc>
                  <a:txBody>
                    <a:bodyPr/>
                    <a:lstStyle/>
                    <a:p>
                      <a:pPr>
                        <a:defRPr sz="1000"/>
                      </a:pPr>
                      <a:r>
                        <a:rPr/>
                        <a:t>6</a:t>
                      </a:r>
                    </a:p>
                  </a:txBody>
                  <a:tcPr>
                    <a:lnL w="0"/>
                    <a:lnR w="0"/>
                    <a:lnT w="0"/>
                    <a:lnB w="0"/>
                  </a:tcPr>
                </a:tc>
                <a:tc>
                  <a:txBody>
                    <a:bodyPr/>
                    <a:lstStyle/>
                    <a:p>
                      <a:pPr>
                        <a:defRPr sz="1000"/>
                      </a:pPr>
                      <a:r>
                        <a:rPr/>
                        <a:t>svært enig 6</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23. Jeg har en forståelsesfull arbeidsgiver &lt;br /&gt;som det er lett å ta opp problemer med</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95072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svært uenig1</a:t>
                      </a:r>
                    </a:p>
                  </a:txBody>
                  <a:tcPr>
                    <a:lnL w="0"/>
                    <a:lnR w="0"/>
                    <a:lnT w="12700">
                      <a:solidFill>
                        <a:srgbClr val="B4B4B4"/>
                      </a:solidFill>
                    </a:lnT>
                    <a:lnB w="0"/>
                  </a:tcPr>
                </a:tc>
                <a:tc>
                  <a:txBody>
                    <a:bodyPr/>
                    <a:lstStyle/>
                    <a:p>
                      <a:pPr>
                        <a:defRPr sz="1000"/>
                      </a:pPr>
                      <a:r>
                        <a:rPr/>
                        <a:t>4,3%</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0,0%</a:t>
                      </a:r>
                    </a:p>
                  </a:txBody>
                  <a:tcPr>
                    <a:lnL w="0"/>
                    <a:lnR w="0"/>
                    <a:lnT w="0"/>
                    <a:lnB w="0"/>
                  </a:tcPr>
                </a:tc>
              </a:tr>
              <a:tr h="0">
                <a:tc>
                  <a:txBody>
                    <a:bodyPr/>
                    <a:lstStyle/>
                    <a:p>
                      <a:pPr>
                        <a:defRPr sz="1000"/>
                      </a:pPr>
                      <a:r>
                        <a:rPr/>
                        <a:t>3</a:t>
                      </a:r>
                    </a:p>
                  </a:txBody>
                  <a:tcPr>
                    <a:lnL w="0"/>
                    <a:lnR w="0"/>
                    <a:lnT w="0"/>
                    <a:lnB w="0"/>
                  </a:tcPr>
                </a:tc>
                <a:tc>
                  <a:txBody>
                    <a:bodyPr/>
                    <a:lstStyle/>
                    <a:p>
                      <a:pPr>
                        <a:defRPr sz="1000"/>
                      </a:pPr>
                      <a:r>
                        <a:rPr/>
                        <a:t>0,0%</a:t>
                      </a:r>
                    </a:p>
                  </a:txBody>
                  <a:tcPr>
                    <a:lnL w="0"/>
                    <a:lnR w="0"/>
                    <a:lnT w="0"/>
                    <a:lnB w="0"/>
                  </a:tcPr>
                </a:tc>
              </a:tr>
              <a:tr h="0">
                <a:tc>
                  <a:txBody>
                    <a:bodyPr/>
                    <a:lstStyle/>
                    <a:p>
                      <a:pPr>
                        <a:defRPr sz="1000"/>
                      </a:pPr>
                      <a:r>
                        <a:rPr/>
                        <a:t>4</a:t>
                      </a:r>
                    </a:p>
                  </a:txBody>
                  <a:tcPr>
                    <a:lnL w="0"/>
                    <a:lnR w="0"/>
                    <a:lnT w="0"/>
                    <a:lnB w="0"/>
                  </a:tcPr>
                </a:tc>
                <a:tc>
                  <a:txBody>
                    <a:bodyPr/>
                    <a:lstStyle/>
                    <a:p>
                      <a:pPr>
                        <a:defRPr sz="1000"/>
                      </a:pPr>
                      <a:r>
                        <a:rPr/>
                        <a:t>8,7%</a:t>
                      </a:r>
                    </a:p>
                  </a:txBody>
                  <a:tcPr>
                    <a:lnL w="0"/>
                    <a:lnR w="0"/>
                    <a:lnT w="0"/>
                    <a:lnB w="0"/>
                  </a:tcPr>
                </a:tc>
              </a:tr>
              <a:tr h="0">
                <a:tc>
                  <a:txBody>
                    <a:bodyPr/>
                    <a:lstStyle/>
                    <a:p>
                      <a:pPr>
                        <a:defRPr sz="1000"/>
                      </a:pPr>
                      <a:r>
                        <a:rPr/>
                        <a:t>5</a:t>
                      </a:r>
                    </a:p>
                  </a:txBody>
                  <a:tcPr>
                    <a:lnL w="0"/>
                    <a:lnR w="0"/>
                    <a:lnT w="0"/>
                    <a:lnB w="0"/>
                  </a:tcPr>
                </a:tc>
                <a:tc>
                  <a:txBody>
                    <a:bodyPr/>
                    <a:lstStyle/>
                    <a:p>
                      <a:pPr>
                        <a:defRPr sz="1000"/>
                      </a:pPr>
                      <a:r>
                        <a:rPr/>
                        <a:t>39,1%</a:t>
                      </a:r>
                    </a:p>
                  </a:txBody>
                  <a:tcPr>
                    <a:lnL w="0"/>
                    <a:lnR w="0"/>
                    <a:lnT w="0"/>
                    <a:lnB w="0"/>
                  </a:tcPr>
                </a:tc>
              </a:tr>
              <a:tr h="0">
                <a:tc>
                  <a:txBody>
                    <a:bodyPr/>
                    <a:lstStyle/>
                    <a:p>
                      <a:pPr>
                        <a:defRPr sz="1000"/>
                      </a:pPr>
                      <a:r>
                        <a:rPr/>
                        <a:t>svært enig 6</a:t>
                      </a:r>
                    </a:p>
                  </a:txBody>
                  <a:tcPr>
                    <a:lnL w="0"/>
                    <a:lnR w="0"/>
                    <a:lnT w="0"/>
                    <a:lnB w="12700">
                      <a:solidFill>
                        <a:srgbClr val="B4B4B4"/>
                      </a:solidFill>
                    </a:lnB>
                  </a:tcPr>
                </a:tc>
                <a:tc>
                  <a:txBody>
                    <a:bodyPr/>
                    <a:lstStyle/>
                    <a:p>
                      <a:pPr>
                        <a:defRPr sz="1000"/>
                      </a:pPr>
                      <a:r>
                        <a:rPr/>
                        <a:t>47,8%</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23</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24. Jeg har arbeidsoppgaver som jeg trives godt med</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170688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svært uenig1</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2</a:t>
                      </a:r>
                    </a:p>
                  </a:txBody>
                  <a:tcPr>
                    <a:lnL w="0"/>
                    <a:lnR w="0"/>
                    <a:lnT w="0"/>
                    <a:lnB w="0"/>
                  </a:tcPr>
                </a:tc>
              </a:tr>
              <a:tr h="0">
                <a:tc>
                  <a:txBody>
                    <a:bodyPr/>
                    <a:lstStyle/>
                    <a:p>
                      <a:pPr>
                        <a:defRPr sz="1000"/>
                      </a:pPr>
                      <a:r>
                        <a:rPr/>
                        <a:t>3</a:t>
                      </a:r>
                    </a:p>
                  </a:txBody>
                  <a:tcPr>
                    <a:lnL w="0"/>
                    <a:lnR w="0"/>
                    <a:lnT w="0"/>
                    <a:lnB w="0"/>
                  </a:tcPr>
                </a:tc>
                <a:tc>
                  <a:txBody>
                    <a:bodyPr/>
                    <a:lstStyle/>
                    <a:p>
                      <a:pPr>
                        <a:defRPr sz="1000"/>
                      </a:pPr>
                      <a:r>
                        <a:rPr/>
                        <a:t>3</a:t>
                      </a:r>
                    </a:p>
                  </a:txBody>
                  <a:tcPr>
                    <a:lnL w="0"/>
                    <a:lnR w="0"/>
                    <a:lnT w="0"/>
                    <a:lnB w="0"/>
                  </a:tcPr>
                </a:tc>
              </a:tr>
              <a:tr h="0">
                <a:tc>
                  <a:txBody>
                    <a:bodyPr/>
                    <a:lstStyle/>
                    <a:p>
                      <a:pPr>
                        <a:defRPr sz="1000"/>
                      </a:pPr>
                      <a:r>
                        <a:rPr/>
                        <a:t>4</a:t>
                      </a:r>
                    </a:p>
                  </a:txBody>
                  <a:tcPr>
                    <a:lnL w="0"/>
                    <a:lnR w="0"/>
                    <a:lnT w="0"/>
                    <a:lnB w="0"/>
                  </a:tcPr>
                </a:tc>
                <a:tc>
                  <a:txBody>
                    <a:bodyPr/>
                    <a:lstStyle/>
                    <a:p>
                      <a:pPr>
                        <a:defRPr sz="1000"/>
                      </a:pPr>
                      <a:r>
                        <a:rPr/>
                        <a:t>4</a:t>
                      </a:r>
                    </a:p>
                  </a:txBody>
                  <a:tcPr>
                    <a:lnL w="0"/>
                    <a:lnR w="0"/>
                    <a:lnT w="0"/>
                    <a:lnB w="0"/>
                  </a:tcPr>
                </a:tc>
              </a:tr>
              <a:tr h="0">
                <a:tc>
                  <a:txBody>
                    <a:bodyPr/>
                    <a:lstStyle/>
                    <a:p>
                      <a:pPr>
                        <a:defRPr sz="1000"/>
                      </a:pPr>
                      <a:r>
                        <a:rPr/>
                        <a:t>5</a:t>
                      </a:r>
                    </a:p>
                  </a:txBody>
                  <a:tcPr>
                    <a:lnL w="0"/>
                    <a:lnR w="0"/>
                    <a:lnT w="0"/>
                    <a:lnB w="0"/>
                  </a:tcPr>
                </a:tc>
                <a:tc>
                  <a:txBody>
                    <a:bodyPr/>
                    <a:lstStyle/>
                    <a:p>
                      <a:pPr>
                        <a:defRPr sz="1000"/>
                      </a:pPr>
                      <a:r>
                        <a:rPr/>
                        <a:t>5</a:t>
                      </a:r>
                    </a:p>
                  </a:txBody>
                  <a:tcPr>
                    <a:lnL w="0"/>
                    <a:lnR w="0"/>
                    <a:lnT w="0"/>
                    <a:lnB w="0"/>
                  </a:tcPr>
                </a:tc>
              </a:tr>
              <a:tr h="0">
                <a:tc>
                  <a:txBody>
                    <a:bodyPr/>
                    <a:lstStyle/>
                    <a:p>
                      <a:pPr>
                        <a:defRPr sz="1000"/>
                      </a:pPr>
                      <a:r>
                        <a:rPr/>
                        <a:t>6</a:t>
                      </a:r>
                    </a:p>
                  </a:txBody>
                  <a:tcPr>
                    <a:lnL w="0"/>
                    <a:lnR w="0"/>
                    <a:lnT w="0"/>
                    <a:lnB w="0"/>
                  </a:tcPr>
                </a:tc>
                <a:tc>
                  <a:txBody>
                    <a:bodyPr/>
                    <a:lstStyle/>
                    <a:p>
                      <a:pPr>
                        <a:defRPr sz="1000"/>
                      </a:pPr>
                      <a:r>
                        <a:rPr/>
                        <a:t>svært enig 6</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24. Jeg har arbeidsoppgaver som jeg trives godt med</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95072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svært uenig1</a:t>
                      </a:r>
                    </a:p>
                  </a:txBody>
                  <a:tcPr>
                    <a:lnL w="0"/>
                    <a:lnR w="0"/>
                    <a:lnT w="12700">
                      <a:solidFill>
                        <a:srgbClr val="B4B4B4"/>
                      </a:solidFill>
                    </a:lnT>
                    <a:lnB w="0"/>
                  </a:tcPr>
                </a:tc>
                <a:tc>
                  <a:txBody>
                    <a:bodyPr/>
                    <a:lstStyle/>
                    <a:p>
                      <a:pPr>
                        <a:defRPr sz="1000"/>
                      </a:pPr>
                      <a:r>
                        <a:rPr/>
                        <a:t>4,3%</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0,0%</a:t>
                      </a:r>
                    </a:p>
                  </a:txBody>
                  <a:tcPr>
                    <a:lnL w="0"/>
                    <a:lnR w="0"/>
                    <a:lnT w="0"/>
                    <a:lnB w="0"/>
                  </a:tcPr>
                </a:tc>
              </a:tr>
              <a:tr h="0">
                <a:tc>
                  <a:txBody>
                    <a:bodyPr/>
                    <a:lstStyle/>
                    <a:p>
                      <a:pPr>
                        <a:defRPr sz="1000"/>
                      </a:pPr>
                      <a:r>
                        <a:rPr/>
                        <a:t>3</a:t>
                      </a:r>
                    </a:p>
                  </a:txBody>
                  <a:tcPr>
                    <a:lnL w="0"/>
                    <a:lnR w="0"/>
                    <a:lnT w="0"/>
                    <a:lnB w="0"/>
                  </a:tcPr>
                </a:tc>
                <a:tc>
                  <a:txBody>
                    <a:bodyPr/>
                    <a:lstStyle/>
                    <a:p>
                      <a:pPr>
                        <a:defRPr sz="1000"/>
                      </a:pPr>
                      <a:r>
                        <a:rPr/>
                        <a:t>4,3%</a:t>
                      </a:r>
                    </a:p>
                  </a:txBody>
                  <a:tcPr>
                    <a:lnL w="0"/>
                    <a:lnR w="0"/>
                    <a:lnT w="0"/>
                    <a:lnB w="0"/>
                  </a:tcPr>
                </a:tc>
              </a:tr>
              <a:tr h="0">
                <a:tc>
                  <a:txBody>
                    <a:bodyPr/>
                    <a:lstStyle/>
                    <a:p>
                      <a:pPr>
                        <a:defRPr sz="1000"/>
                      </a:pPr>
                      <a:r>
                        <a:rPr/>
                        <a:t>4</a:t>
                      </a:r>
                    </a:p>
                  </a:txBody>
                  <a:tcPr>
                    <a:lnL w="0"/>
                    <a:lnR w="0"/>
                    <a:lnT w="0"/>
                    <a:lnB w="0"/>
                  </a:tcPr>
                </a:tc>
                <a:tc>
                  <a:txBody>
                    <a:bodyPr/>
                    <a:lstStyle/>
                    <a:p>
                      <a:pPr>
                        <a:defRPr sz="1000"/>
                      </a:pPr>
                      <a:r>
                        <a:rPr/>
                        <a:t>17,4%</a:t>
                      </a:r>
                    </a:p>
                  </a:txBody>
                  <a:tcPr>
                    <a:lnL w="0"/>
                    <a:lnR w="0"/>
                    <a:lnT w="0"/>
                    <a:lnB w="0"/>
                  </a:tcPr>
                </a:tc>
              </a:tr>
              <a:tr h="0">
                <a:tc>
                  <a:txBody>
                    <a:bodyPr/>
                    <a:lstStyle/>
                    <a:p>
                      <a:pPr>
                        <a:defRPr sz="1000"/>
                      </a:pPr>
                      <a:r>
                        <a:rPr/>
                        <a:t>5</a:t>
                      </a:r>
                    </a:p>
                  </a:txBody>
                  <a:tcPr>
                    <a:lnL w="0"/>
                    <a:lnR w="0"/>
                    <a:lnT w="0"/>
                    <a:lnB w="0"/>
                  </a:tcPr>
                </a:tc>
                <a:tc>
                  <a:txBody>
                    <a:bodyPr/>
                    <a:lstStyle/>
                    <a:p>
                      <a:pPr>
                        <a:defRPr sz="1000"/>
                      </a:pPr>
                      <a:r>
                        <a:rPr/>
                        <a:t>17,4%</a:t>
                      </a:r>
                    </a:p>
                  </a:txBody>
                  <a:tcPr>
                    <a:lnL w="0"/>
                    <a:lnR w="0"/>
                    <a:lnT w="0"/>
                    <a:lnB w="0"/>
                  </a:tcPr>
                </a:tc>
              </a:tr>
              <a:tr h="0">
                <a:tc>
                  <a:txBody>
                    <a:bodyPr/>
                    <a:lstStyle/>
                    <a:p>
                      <a:pPr>
                        <a:defRPr sz="1000"/>
                      </a:pPr>
                      <a:r>
                        <a:rPr/>
                        <a:t>svært enig 6</a:t>
                      </a:r>
                    </a:p>
                  </a:txBody>
                  <a:tcPr>
                    <a:lnL w="0"/>
                    <a:lnR w="0"/>
                    <a:lnT w="0"/>
                    <a:lnB w="12700">
                      <a:solidFill>
                        <a:srgbClr val="B4B4B4"/>
                      </a:solidFill>
                    </a:lnB>
                  </a:tcPr>
                </a:tc>
                <a:tc>
                  <a:txBody>
                    <a:bodyPr/>
                    <a:lstStyle/>
                    <a:p>
                      <a:pPr>
                        <a:defRPr sz="1000"/>
                      </a:pPr>
                      <a:r>
                        <a:rPr/>
                        <a:t>56,5%</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23</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25. Jeg jobber i et inkluderende arbeidsmiljø</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170688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svært uenig1</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2</a:t>
                      </a:r>
                    </a:p>
                  </a:txBody>
                  <a:tcPr>
                    <a:lnL w="0"/>
                    <a:lnR w="0"/>
                    <a:lnT w="0"/>
                    <a:lnB w="0"/>
                  </a:tcPr>
                </a:tc>
              </a:tr>
              <a:tr h="0">
                <a:tc>
                  <a:txBody>
                    <a:bodyPr/>
                    <a:lstStyle/>
                    <a:p>
                      <a:pPr>
                        <a:defRPr sz="1000"/>
                      </a:pPr>
                      <a:r>
                        <a:rPr/>
                        <a:t>3</a:t>
                      </a:r>
                    </a:p>
                  </a:txBody>
                  <a:tcPr>
                    <a:lnL w="0"/>
                    <a:lnR w="0"/>
                    <a:lnT w="0"/>
                    <a:lnB w="0"/>
                  </a:tcPr>
                </a:tc>
                <a:tc>
                  <a:txBody>
                    <a:bodyPr/>
                    <a:lstStyle/>
                    <a:p>
                      <a:pPr>
                        <a:defRPr sz="1000"/>
                      </a:pPr>
                      <a:r>
                        <a:rPr/>
                        <a:t>3</a:t>
                      </a:r>
                    </a:p>
                  </a:txBody>
                  <a:tcPr>
                    <a:lnL w="0"/>
                    <a:lnR w="0"/>
                    <a:lnT w="0"/>
                    <a:lnB w="0"/>
                  </a:tcPr>
                </a:tc>
              </a:tr>
              <a:tr h="0">
                <a:tc>
                  <a:txBody>
                    <a:bodyPr/>
                    <a:lstStyle/>
                    <a:p>
                      <a:pPr>
                        <a:defRPr sz="1000"/>
                      </a:pPr>
                      <a:r>
                        <a:rPr/>
                        <a:t>4</a:t>
                      </a:r>
                    </a:p>
                  </a:txBody>
                  <a:tcPr>
                    <a:lnL w="0"/>
                    <a:lnR w="0"/>
                    <a:lnT w="0"/>
                    <a:lnB w="0"/>
                  </a:tcPr>
                </a:tc>
                <a:tc>
                  <a:txBody>
                    <a:bodyPr/>
                    <a:lstStyle/>
                    <a:p>
                      <a:pPr>
                        <a:defRPr sz="1000"/>
                      </a:pPr>
                      <a:r>
                        <a:rPr/>
                        <a:t>4</a:t>
                      </a:r>
                    </a:p>
                  </a:txBody>
                  <a:tcPr>
                    <a:lnL w="0"/>
                    <a:lnR w="0"/>
                    <a:lnT w="0"/>
                    <a:lnB w="0"/>
                  </a:tcPr>
                </a:tc>
              </a:tr>
              <a:tr h="0">
                <a:tc>
                  <a:txBody>
                    <a:bodyPr/>
                    <a:lstStyle/>
                    <a:p>
                      <a:pPr>
                        <a:defRPr sz="1000"/>
                      </a:pPr>
                      <a:r>
                        <a:rPr/>
                        <a:t>5</a:t>
                      </a:r>
                    </a:p>
                  </a:txBody>
                  <a:tcPr>
                    <a:lnL w="0"/>
                    <a:lnR w="0"/>
                    <a:lnT w="0"/>
                    <a:lnB w="0"/>
                  </a:tcPr>
                </a:tc>
                <a:tc>
                  <a:txBody>
                    <a:bodyPr/>
                    <a:lstStyle/>
                    <a:p>
                      <a:pPr>
                        <a:defRPr sz="1000"/>
                      </a:pPr>
                      <a:r>
                        <a:rPr/>
                        <a:t>5</a:t>
                      </a:r>
                    </a:p>
                  </a:txBody>
                  <a:tcPr>
                    <a:lnL w="0"/>
                    <a:lnR w="0"/>
                    <a:lnT w="0"/>
                    <a:lnB w="0"/>
                  </a:tcPr>
                </a:tc>
              </a:tr>
              <a:tr h="0">
                <a:tc>
                  <a:txBody>
                    <a:bodyPr/>
                    <a:lstStyle/>
                    <a:p>
                      <a:pPr>
                        <a:defRPr sz="1000"/>
                      </a:pPr>
                      <a:r>
                        <a:rPr/>
                        <a:t>6</a:t>
                      </a:r>
                    </a:p>
                  </a:txBody>
                  <a:tcPr>
                    <a:lnL w="0"/>
                    <a:lnR w="0"/>
                    <a:lnT w="0"/>
                    <a:lnB w="0"/>
                  </a:tcPr>
                </a:tc>
                <a:tc>
                  <a:txBody>
                    <a:bodyPr/>
                    <a:lstStyle/>
                    <a:p>
                      <a:pPr>
                        <a:defRPr sz="1000"/>
                      </a:pPr>
                      <a:r>
                        <a:rPr/>
                        <a:t>svært enig 6</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25. Jeg jobber i et inkluderende arbeidsmiljø</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95072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svært uenig1</a:t>
                      </a:r>
                    </a:p>
                  </a:txBody>
                  <a:tcPr>
                    <a:lnL w="0"/>
                    <a:lnR w="0"/>
                    <a:lnT w="12700">
                      <a:solidFill>
                        <a:srgbClr val="B4B4B4"/>
                      </a:solidFill>
                    </a:lnT>
                    <a:lnB w="0"/>
                  </a:tcPr>
                </a:tc>
                <a:tc>
                  <a:txBody>
                    <a:bodyPr/>
                    <a:lstStyle/>
                    <a:p>
                      <a:pPr>
                        <a:defRPr sz="1000"/>
                      </a:pPr>
                      <a:r>
                        <a:rPr/>
                        <a:t>4,3%</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0,0%</a:t>
                      </a:r>
                    </a:p>
                  </a:txBody>
                  <a:tcPr>
                    <a:lnL w="0"/>
                    <a:lnR w="0"/>
                    <a:lnT w="0"/>
                    <a:lnB w="0"/>
                  </a:tcPr>
                </a:tc>
              </a:tr>
              <a:tr h="0">
                <a:tc>
                  <a:txBody>
                    <a:bodyPr/>
                    <a:lstStyle/>
                    <a:p>
                      <a:pPr>
                        <a:defRPr sz="1000"/>
                      </a:pPr>
                      <a:r>
                        <a:rPr/>
                        <a:t>3</a:t>
                      </a:r>
                    </a:p>
                  </a:txBody>
                  <a:tcPr>
                    <a:lnL w="0"/>
                    <a:lnR w="0"/>
                    <a:lnT w="0"/>
                    <a:lnB w="0"/>
                  </a:tcPr>
                </a:tc>
                <a:tc>
                  <a:txBody>
                    <a:bodyPr/>
                    <a:lstStyle/>
                    <a:p>
                      <a:pPr>
                        <a:defRPr sz="1000"/>
                      </a:pPr>
                      <a:r>
                        <a:rPr/>
                        <a:t>4,3%</a:t>
                      </a:r>
                    </a:p>
                  </a:txBody>
                  <a:tcPr>
                    <a:lnL w="0"/>
                    <a:lnR w="0"/>
                    <a:lnT w="0"/>
                    <a:lnB w="0"/>
                  </a:tcPr>
                </a:tc>
              </a:tr>
              <a:tr h="0">
                <a:tc>
                  <a:txBody>
                    <a:bodyPr/>
                    <a:lstStyle/>
                    <a:p>
                      <a:pPr>
                        <a:defRPr sz="1000"/>
                      </a:pPr>
                      <a:r>
                        <a:rPr/>
                        <a:t>4</a:t>
                      </a:r>
                    </a:p>
                  </a:txBody>
                  <a:tcPr>
                    <a:lnL w="0"/>
                    <a:lnR w="0"/>
                    <a:lnT w="0"/>
                    <a:lnB w="0"/>
                  </a:tcPr>
                </a:tc>
                <a:tc>
                  <a:txBody>
                    <a:bodyPr/>
                    <a:lstStyle/>
                    <a:p>
                      <a:pPr>
                        <a:defRPr sz="1000"/>
                      </a:pPr>
                      <a:r>
                        <a:rPr/>
                        <a:t>13,0%</a:t>
                      </a:r>
                    </a:p>
                  </a:txBody>
                  <a:tcPr>
                    <a:lnL w="0"/>
                    <a:lnR w="0"/>
                    <a:lnT w="0"/>
                    <a:lnB w="0"/>
                  </a:tcPr>
                </a:tc>
              </a:tr>
              <a:tr h="0">
                <a:tc>
                  <a:txBody>
                    <a:bodyPr/>
                    <a:lstStyle/>
                    <a:p>
                      <a:pPr>
                        <a:defRPr sz="1000"/>
                      </a:pPr>
                      <a:r>
                        <a:rPr/>
                        <a:t>5</a:t>
                      </a:r>
                    </a:p>
                  </a:txBody>
                  <a:tcPr>
                    <a:lnL w="0"/>
                    <a:lnR w="0"/>
                    <a:lnT w="0"/>
                    <a:lnB w="0"/>
                  </a:tcPr>
                </a:tc>
                <a:tc>
                  <a:txBody>
                    <a:bodyPr/>
                    <a:lstStyle/>
                    <a:p>
                      <a:pPr>
                        <a:defRPr sz="1000"/>
                      </a:pPr>
                      <a:r>
                        <a:rPr/>
                        <a:t>17,4%</a:t>
                      </a:r>
                    </a:p>
                  </a:txBody>
                  <a:tcPr>
                    <a:lnL w="0"/>
                    <a:lnR w="0"/>
                    <a:lnT w="0"/>
                    <a:lnB w="0"/>
                  </a:tcPr>
                </a:tc>
              </a:tr>
              <a:tr h="0">
                <a:tc>
                  <a:txBody>
                    <a:bodyPr/>
                    <a:lstStyle/>
                    <a:p>
                      <a:pPr>
                        <a:defRPr sz="1000"/>
                      </a:pPr>
                      <a:r>
                        <a:rPr/>
                        <a:t>svært enig 6</a:t>
                      </a:r>
                    </a:p>
                  </a:txBody>
                  <a:tcPr>
                    <a:lnL w="0"/>
                    <a:lnR w="0"/>
                    <a:lnT w="0"/>
                    <a:lnB w="12700">
                      <a:solidFill>
                        <a:srgbClr val="B4B4B4"/>
                      </a:solidFill>
                    </a:lnB>
                  </a:tcPr>
                </a:tc>
                <a:tc>
                  <a:txBody>
                    <a:bodyPr/>
                    <a:lstStyle/>
                    <a:p>
                      <a:pPr>
                        <a:defRPr sz="1000"/>
                      </a:pPr>
                      <a:r>
                        <a:rPr/>
                        <a:t>60,9%</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23</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26. Hva vil være det viktigste som skal til for at du kan jobbe i ordinært lønnsarbeid?</a:t>
            </a:r>
          </a:p>
        </p:txBody>
      </p:sp>
      <p:sp>
        <p:nvSpPr>
          <p:cNvPr id="4" name="PCont"/>
          <p:cNvSpPr>
            <a:spLocks noGrp="1"/>
          </p:cNvSpPr>
          <p:nvPr>
            <p:ph sz="quarter" idx="15"/>
          </p:nvPr>
        </p:nvSpPr>
        <p:spPr/>
        <p:txBody>
          <a:bodyPr/>
          <a:lstStyle/>
          <a:p>
            <a:endParaRPr lang="en-US"/>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New Table"/>
          <p:cNvGraphicFramePr>
            <a:graphicFrameLocks noGrp="1"/>
          </p:cNvGraphicFramePr>
          <p:nvPr>
            <p:ph sz="quarter" idx="14"/>
          </p:nvPr>
        </p:nvGraphicFramePr>
        <p:xfrm>
          <a:off x="467544" y="836712"/>
          <a:ext cx="8207375" cy="731520"/>
        </p:xfrm>
        <a:graphic>
          <a:graphicData uri="http://schemas.openxmlformats.org/drawingml/2006/table">
            <a:tbl>
              <a:tblPr>
                <a:tableStyleId>{5C22544A-7EE6-4342-B048-85BDC9FD1C3A}</a:tableStyleId>
              </a:tblPr>
              <a:tblGrid>
                <a:gridCol w="8207375"/>
              </a:tblGrid>
              <a:tr h="0">
                <a:tc>
                  <a:txBody>
                    <a:bodyPr/>
                    <a:lstStyle/>
                    <a:p>
                      <a:pPr>
                        <a:defRPr sz="1000"/>
                      </a:pPr>
                      <a:r>
                        <a:rPr sz="1000"/>
                        <a:t>interessant  arbeid+tilleggelagt</a:t>
                      </a:r>
                    </a:p>
                  </a:txBody>
                  <a:tcPr>
                    <a:lnL w="0"/>
                    <a:lnR w="0"/>
                    <a:solidFill>
                      <a:prstClr val="black">
                        <a:lumOff val="100000"/>
                        <a:lumOff val="100000"/>
                      </a:prstClr>
                    </a:solidFill>
                  </a:tcPr>
                </a:tc>
              </a:tr>
              <a:tr h="0">
                <a:tc>
                  <a:txBody>
                    <a:bodyPr/>
                    <a:lstStyle/>
                    <a:p>
                      <a:pPr>
                        <a:defRPr sz="1000"/>
                      </a:pPr>
                      <a:r>
                        <a:rPr sz="1000"/>
                        <a:t>at jeg får litt lønn i tillegg til den trygden jeg har i dag.</a:t>
                      </a:r>
                    </a:p>
                  </a:txBody>
                  <a:tcPr>
                    <a:lnL w="0"/>
                    <a:lnR w="0"/>
                    <a:solidFill>
                      <a:prstClr val="black">
                        <a:lumOff val="100000"/>
                        <a:lumOff val="100000"/>
                      </a:prstClr>
                    </a:solidFill>
                  </a:tcPr>
                </a:tc>
              </a:tr>
              <a:tr h="0">
                <a:tc>
                  <a:txBody>
                    <a:bodyPr/>
                    <a:lstStyle/>
                    <a:p>
                      <a:pPr>
                        <a:defRPr sz="1000"/>
                      </a:pPr>
                      <a:r>
                        <a:rPr sz="1000"/>
                        <a:t>At kommunen skjer behovet sånn at flere småstillinger kan bli opprettet.</a:t>
                      </a:r>
                    </a:p>
                  </a:txBody>
                  <a:tcPr>
                    <a:lnL w="0"/>
                    <a:lnR w="0"/>
                    <a:solidFill>
                      <a:prstClr val="black">
                        <a:lumOff val="100000"/>
                        <a:lumOff val="100000"/>
                      </a:prstClr>
                    </a:solidFill>
                  </a:tcPr>
                </a:tc>
              </a:tr>
            </a:tbl>
          </a:graphicData>
        </a:graphic>
      </p:graphicFrame>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27. Dersom du skulle vurdere dine framtidsutsikter.&lt;br /&gt; Hvilket av utsagnene nedenfor passer best for deg?</a:t>
            </a:r>
          </a:p>
        </p:txBody>
      </p:sp>
      <p:sp>
        <p:nvSpPr>
          <p:cNvPr id="4" name="Pre"/>
          <p:cNvSpPr>
            <a:spLocks noGrp="1"/>
          </p:cNvSpPr>
          <p:nvPr>
            <p:ph sz="quarter" idx="14"/>
          </p:nvPr>
        </p:nvSpPr>
        <p:spPr/>
        <p:txBody>
          <a:bodyPr/>
          <a:lstStyle/>
          <a:p>
            <a:r>
              <a:rPr lang="en-US"/>
              <a:t>
Jobbframtiden</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5"/>
          </p:nvPr>
        </p:nvGraphicFramePr>
        <p:xfrm>
          <a:off x="467544" y="1556792"/>
          <a:ext cx="8207375" cy="482453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27. Dersom du skulle vurdere dine framtidsutsikter.&lt;br /&gt; Hvilket av utsagnene nedenfor passer best for deg?</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12776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Jeg vil alltid ha behov for varig tilrettelagt arbeid</a:t>
                      </a:r>
                    </a:p>
                  </a:txBody>
                  <a:tcPr>
                    <a:lnL w="0"/>
                    <a:lnR w="0"/>
                    <a:lnT w="12700">
                      <a:solidFill>
                        <a:srgbClr val="B4B4B4"/>
                      </a:solidFill>
                    </a:lnT>
                    <a:lnB w="0"/>
                  </a:tcPr>
                </a:tc>
                <a:tc>
                  <a:txBody>
                    <a:bodyPr/>
                    <a:lstStyle/>
                    <a:p>
                      <a:pPr>
                        <a:defRPr sz="1000"/>
                      </a:pPr>
                      <a:r>
                        <a:rPr/>
                        <a:t>87,0%</a:t>
                      </a:r>
                    </a:p>
                  </a:txBody>
                  <a:tcPr>
                    <a:lnL w="0"/>
                    <a:lnR w="0"/>
                    <a:lnT w="12700">
                      <a:solidFill>
                        <a:srgbClr val="B4B4B4"/>
                      </a:solidFill>
                    </a:lnT>
                    <a:lnB w="0"/>
                  </a:tcPr>
                </a:tc>
              </a:tr>
              <a:tr h="0">
                <a:tc>
                  <a:txBody>
                    <a:bodyPr/>
                    <a:lstStyle/>
                    <a:p>
                      <a:pPr>
                        <a:defRPr sz="1000"/>
                      </a:pPr>
                      <a:r>
                        <a:rPr/>
                        <a:t>Jeg har varig tilrettelagt arbeid idag, men på sikt ønsker jeg å jobbe i ordinært lønnsarbeid</a:t>
                      </a:r>
                    </a:p>
                  </a:txBody>
                  <a:tcPr>
                    <a:lnL w="0"/>
                    <a:lnR w="0"/>
                    <a:lnT w="0"/>
                    <a:lnB w="12700">
                      <a:solidFill>
                        <a:srgbClr val="B4B4B4"/>
                      </a:solidFill>
                    </a:lnB>
                  </a:tcPr>
                </a:tc>
                <a:tc>
                  <a:txBody>
                    <a:bodyPr/>
                    <a:lstStyle/>
                    <a:p>
                      <a:pPr>
                        <a:defRPr sz="1000"/>
                      </a:pPr>
                      <a:r>
                        <a:rPr/>
                        <a:t>13,0%</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23</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28. Dersom du skulle vurdere dine framtidsutsikter.&lt;br /&gt;Hvilket av utsagnene nedenfor passer best for deg?</a:t>
            </a:r>
          </a:p>
        </p:txBody>
      </p:sp>
      <p:sp>
        <p:nvSpPr>
          <p:cNvPr id="3" name="Pre"/>
          <p:cNvSpPr>
            <a:spLocks noGrp="1"/>
          </p:cNvSpPr>
          <p:nvPr>
            <p:ph sz="quarter" idx="16"/>
          </p:nvPr>
        </p:nvSpPr>
        <p:spPr/>
        <p:txBody>
          <a:bodyPr/>
          <a:lstStyle/>
          <a:p>
            <a:r>
              <a:rPr lang="en-US"/>
              <a:t>
Jobbframtiden
   </a:t>
            </a:r>
          </a:p>
        </p:txBody>
      </p:sp>
      <p:sp>
        <p:nvSpPr>
          <p:cNvPr id="7" name="RepTitle"/>
          <p:cNvSpPr>
            <a:spLocks noGrp="1"/>
          </p:cNvSpPr>
          <p:nvPr>
            <p:ph sz="quarter" idx="17"/>
          </p:nvPr>
        </p:nvSpPr>
        <p:spPr/>
        <p:txBody>
          <a:bodyPr/>
          <a:lstStyle/>
          <a:p>
            <a:r>
              <a:rPr lang="en-US"/>
              <a:t>Spørreundersøkelse om arbeid</a:t>
            </a:r>
          </a:p>
        </p:txBody>
      </p:sp>
      <p:sp>
        <p:nvSpPr>
          <p:cNvPr id="8" name="MetaFoot"/>
          <p:cNvSpPr>
            <a:spLocks noGrp="1"/>
          </p:cNvSpPr>
          <p:nvPr>
            <p:ph sz="quarter" idx="18"/>
          </p:nvPr>
        </p:nvSpPr>
        <p:spPr/>
        <p:txBody>
          <a:bodyPr/>
          <a:lstStyle/>
          <a:p>
            <a:endParaRPr lang="en-US"/>
          </a:p>
        </p:txBody>
      </p:sp>
      <p:graphicFrame>
        <p:nvGraphicFramePr>
          <p:cNvPr id="9" name="ChartObject"/>
          <p:cNvGraphicFramePr>
            <a:graphicFrameLocks noGrp="1"/>
          </p:cNvGraphicFramePr>
          <p:nvPr>
            <p:ph sz="quarter" idx="15"/>
          </p:nvPr>
        </p:nvGraphicFramePr>
        <p:xfrm>
          <a:off x="467544" y="1556792"/>
          <a:ext cx="8207375" cy="32403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New Table"/>
          <p:cNvGraphicFramePr>
            <a:graphicFrameLocks noGrp="1"/>
          </p:cNvGraphicFramePr>
          <p:nvPr>
            <p:ph sz="quarter" idx="14"/>
          </p:nvPr>
        </p:nvGraphicFramePr>
        <p:xfrm>
          <a:off x="467544" y="4869160"/>
          <a:ext cx="8207376" cy="152400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Jeg kommer sannsynligvis til å være i jobb til jeg når pensjonsalderen</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Jeg vil beholde arbeidstilknytningen min lengst mulig,  men vurderer å redusere stillingsprosenten. </a:t>
                      </a:r>
                    </a:p>
                  </a:txBody>
                  <a:tcPr>
                    <a:lnL w="0"/>
                    <a:lnR w="0"/>
                    <a:lnT w="0"/>
                    <a:lnB w="0"/>
                  </a:tcPr>
                </a:tc>
              </a:tr>
              <a:tr h="0">
                <a:tc>
                  <a:txBody>
                    <a:bodyPr/>
                    <a:lstStyle/>
                    <a:p>
                      <a:pPr>
                        <a:defRPr sz="1000"/>
                      </a:pPr>
                      <a:r>
                        <a:rPr/>
                        <a:t>3</a:t>
                      </a:r>
                    </a:p>
                  </a:txBody>
                  <a:tcPr>
                    <a:lnL w="0"/>
                    <a:lnR w="0"/>
                    <a:lnT w="0"/>
                    <a:lnB w="0"/>
                  </a:tcPr>
                </a:tc>
                <a:tc>
                  <a:txBody>
                    <a:bodyPr/>
                    <a:lstStyle/>
                    <a:p>
                      <a:pPr>
                        <a:defRPr sz="1000"/>
                      </a:pPr>
                      <a:r>
                        <a:rPr/>
                        <a:t>Jeg har lyst til å beholde arbeidstilknytningen lengst mulig,  men av ulike årsaker så vurderer jeg å slutte å jobbe</a:t>
                      </a:r>
                    </a:p>
                  </a:txBody>
                  <a:tcPr>
                    <a:lnL w="0"/>
                    <a:lnR w="0"/>
                    <a:lnT w="0"/>
                    <a:lnB w="0"/>
                  </a:tcPr>
                </a:tc>
              </a:tr>
              <a:tr h="0">
                <a:tc>
                  <a:txBody>
                    <a:bodyPr/>
                    <a:lstStyle/>
                    <a:p>
                      <a:pPr>
                        <a:defRPr sz="1000"/>
                      </a:pPr>
                      <a:r>
                        <a:rPr/>
                        <a:t>4</a:t>
                      </a:r>
                    </a:p>
                  </a:txBody>
                  <a:tcPr>
                    <a:lnL w="0"/>
                    <a:lnR w="0"/>
                    <a:lnT w="0"/>
                    <a:lnB w="0"/>
                  </a:tcPr>
                </a:tc>
                <a:tc>
                  <a:txBody>
                    <a:bodyPr/>
                    <a:lstStyle/>
                    <a:p>
                      <a:pPr>
                        <a:defRPr sz="1000"/>
                      </a:pPr>
                      <a:r>
                        <a:rPr/>
                        <a:t>Av ulike årsaker vurderer jeg å slutte å jobbe om kort tid</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3. Hvilket fylke bor du i ?</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487680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Østfold</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Akershus</a:t>
                      </a:r>
                    </a:p>
                  </a:txBody>
                  <a:tcPr>
                    <a:lnL w="0"/>
                    <a:lnR w="0"/>
                    <a:lnT w="0"/>
                    <a:lnB w="0"/>
                  </a:tcPr>
                </a:tc>
              </a:tr>
              <a:tr h="0">
                <a:tc>
                  <a:txBody>
                    <a:bodyPr/>
                    <a:lstStyle/>
                    <a:p>
                      <a:pPr>
                        <a:defRPr sz="1000"/>
                      </a:pPr>
                      <a:r>
                        <a:rPr/>
                        <a:t>3</a:t>
                      </a:r>
                    </a:p>
                  </a:txBody>
                  <a:tcPr>
                    <a:lnL w="0"/>
                    <a:lnR w="0"/>
                    <a:lnT w="0"/>
                    <a:lnB w="0"/>
                  </a:tcPr>
                </a:tc>
                <a:tc>
                  <a:txBody>
                    <a:bodyPr/>
                    <a:lstStyle/>
                    <a:p>
                      <a:pPr>
                        <a:defRPr sz="1000"/>
                      </a:pPr>
                      <a:r>
                        <a:rPr/>
                        <a:t>Oslo</a:t>
                      </a:r>
                    </a:p>
                  </a:txBody>
                  <a:tcPr>
                    <a:lnL w="0"/>
                    <a:lnR w="0"/>
                    <a:lnT w="0"/>
                    <a:lnB w="0"/>
                  </a:tcPr>
                </a:tc>
              </a:tr>
              <a:tr h="0">
                <a:tc>
                  <a:txBody>
                    <a:bodyPr/>
                    <a:lstStyle/>
                    <a:p>
                      <a:pPr>
                        <a:defRPr sz="1000"/>
                      </a:pPr>
                      <a:r>
                        <a:rPr/>
                        <a:t>4</a:t>
                      </a:r>
                    </a:p>
                  </a:txBody>
                  <a:tcPr>
                    <a:lnL w="0"/>
                    <a:lnR w="0"/>
                    <a:lnT w="0"/>
                    <a:lnB w="0"/>
                  </a:tcPr>
                </a:tc>
                <a:tc>
                  <a:txBody>
                    <a:bodyPr/>
                    <a:lstStyle/>
                    <a:p>
                      <a:pPr>
                        <a:defRPr sz="1000"/>
                      </a:pPr>
                      <a:r>
                        <a:rPr/>
                        <a:t>Hedmark</a:t>
                      </a:r>
                    </a:p>
                  </a:txBody>
                  <a:tcPr>
                    <a:lnL w="0"/>
                    <a:lnR w="0"/>
                    <a:lnT w="0"/>
                    <a:lnB w="0"/>
                  </a:tcPr>
                </a:tc>
              </a:tr>
              <a:tr h="0">
                <a:tc>
                  <a:txBody>
                    <a:bodyPr/>
                    <a:lstStyle/>
                    <a:p>
                      <a:pPr>
                        <a:defRPr sz="1000"/>
                      </a:pPr>
                      <a:r>
                        <a:rPr/>
                        <a:t>5</a:t>
                      </a:r>
                    </a:p>
                  </a:txBody>
                  <a:tcPr>
                    <a:lnL w="0"/>
                    <a:lnR w="0"/>
                    <a:lnT w="0"/>
                    <a:lnB w="0"/>
                  </a:tcPr>
                </a:tc>
                <a:tc>
                  <a:txBody>
                    <a:bodyPr/>
                    <a:lstStyle/>
                    <a:p>
                      <a:pPr>
                        <a:defRPr sz="1000"/>
                      </a:pPr>
                      <a:r>
                        <a:rPr/>
                        <a:t>Oppland</a:t>
                      </a:r>
                    </a:p>
                  </a:txBody>
                  <a:tcPr>
                    <a:lnL w="0"/>
                    <a:lnR w="0"/>
                    <a:lnT w="0"/>
                    <a:lnB w="0"/>
                  </a:tcPr>
                </a:tc>
              </a:tr>
              <a:tr h="0">
                <a:tc>
                  <a:txBody>
                    <a:bodyPr/>
                    <a:lstStyle/>
                    <a:p>
                      <a:pPr>
                        <a:defRPr sz="1000"/>
                      </a:pPr>
                      <a:r>
                        <a:rPr/>
                        <a:t>6</a:t>
                      </a:r>
                    </a:p>
                  </a:txBody>
                  <a:tcPr>
                    <a:lnL w="0"/>
                    <a:lnR w="0"/>
                    <a:lnT w="0"/>
                    <a:lnB w="0"/>
                  </a:tcPr>
                </a:tc>
                <a:tc>
                  <a:txBody>
                    <a:bodyPr/>
                    <a:lstStyle/>
                    <a:p>
                      <a:pPr>
                        <a:defRPr sz="1000"/>
                      </a:pPr>
                      <a:r>
                        <a:rPr/>
                        <a:t>Buskerud</a:t>
                      </a:r>
                    </a:p>
                  </a:txBody>
                  <a:tcPr>
                    <a:lnL w="0"/>
                    <a:lnR w="0"/>
                    <a:lnT w="0"/>
                    <a:lnB w="0"/>
                  </a:tcPr>
                </a:tc>
              </a:tr>
              <a:tr h="0">
                <a:tc>
                  <a:txBody>
                    <a:bodyPr/>
                    <a:lstStyle/>
                    <a:p>
                      <a:pPr>
                        <a:defRPr sz="1000"/>
                      </a:pPr>
                      <a:r>
                        <a:rPr/>
                        <a:t>7</a:t>
                      </a:r>
                    </a:p>
                  </a:txBody>
                  <a:tcPr>
                    <a:lnL w="0"/>
                    <a:lnR w="0"/>
                    <a:lnT w="0"/>
                    <a:lnB w="0"/>
                  </a:tcPr>
                </a:tc>
                <a:tc>
                  <a:txBody>
                    <a:bodyPr/>
                    <a:lstStyle/>
                    <a:p>
                      <a:pPr>
                        <a:defRPr sz="1000"/>
                      </a:pPr>
                      <a:r>
                        <a:rPr/>
                        <a:t>Vestfold</a:t>
                      </a:r>
                    </a:p>
                  </a:txBody>
                  <a:tcPr>
                    <a:lnL w="0"/>
                    <a:lnR w="0"/>
                    <a:lnT w="0"/>
                    <a:lnB w="0"/>
                  </a:tcPr>
                </a:tc>
              </a:tr>
              <a:tr h="0">
                <a:tc>
                  <a:txBody>
                    <a:bodyPr/>
                    <a:lstStyle/>
                    <a:p>
                      <a:pPr>
                        <a:defRPr sz="1000"/>
                      </a:pPr>
                      <a:r>
                        <a:rPr/>
                        <a:t>8</a:t>
                      </a:r>
                    </a:p>
                  </a:txBody>
                  <a:tcPr>
                    <a:lnL w="0"/>
                    <a:lnR w="0"/>
                    <a:lnT w="0"/>
                    <a:lnB w="0"/>
                  </a:tcPr>
                </a:tc>
                <a:tc>
                  <a:txBody>
                    <a:bodyPr/>
                    <a:lstStyle/>
                    <a:p>
                      <a:pPr>
                        <a:defRPr sz="1000"/>
                      </a:pPr>
                      <a:r>
                        <a:rPr/>
                        <a:t>Telemark</a:t>
                      </a:r>
                    </a:p>
                  </a:txBody>
                  <a:tcPr>
                    <a:lnL w="0"/>
                    <a:lnR w="0"/>
                    <a:lnT w="0"/>
                    <a:lnB w="0"/>
                  </a:tcPr>
                </a:tc>
              </a:tr>
              <a:tr h="0">
                <a:tc>
                  <a:txBody>
                    <a:bodyPr/>
                    <a:lstStyle/>
                    <a:p>
                      <a:pPr>
                        <a:defRPr sz="1000"/>
                      </a:pPr>
                      <a:r>
                        <a:rPr/>
                        <a:t>9</a:t>
                      </a:r>
                    </a:p>
                  </a:txBody>
                  <a:tcPr>
                    <a:lnL w="0"/>
                    <a:lnR w="0"/>
                    <a:lnT w="0"/>
                    <a:lnB w="0"/>
                  </a:tcPr>
                </a:tc>
                <a:tc>
                  <a:txBody>
                    <a:bodyPr/>
                    <a:lstStyle/>
                    <a:p>
                      <a:pPr>
                        <a:defRPr sz="1000"/>
                      </a:pPr>
                      <a:r>
                        <a:rPr/>
                        <a:t>Aust-Agder</a:t>
                      </a:r>
                    </a:p>
                  </a:txBody>
                  <a:tcPr>
                    <a:lnL w="0"/>
                    <a:lnR w="0"/>
                    <a:lnT w="0"/>
                    <a:lnB w="0"/>
                  </a:tcPr>
                </a:tc>
              </a:tr>
              <a:tr h="0">
                <a:tc>
                  <a:txBody>
                    <a:bodyPr/>
                    <a:lstStyle/>
                    <a:p>
                      <a:pPr>
                        <a:defRPr sz="1000"/>
                      </a:pPr>
                      <a:r>
                        <a:rPr/>
                        <a:t>10</a:t>
                      </a:r>
                    </a:p>
                  </a:txBody>
                  <a:tcPr>
                    <a:lnL w="0"/>
                    <a:lnR w="0"/>
                    <a:lnT w="0"/>
                    <a:lnB w="0"/>
                  </a:tcPr>
                </a:tc>
                <a:tc>
                  <a:txBody>
                    <a:bodyPr/>
                    <a:lstStyle/>
                    <a:p>
                      <a:pPr>
                        <a:defRPr sz="1000"/>
                      </a:pPr>
                      <a:r>
                        <a:rPr/>
                        <a:t>Vest-Agder</a:t>
                      </a:r>
                    </a:p>
                  </a:txBody>
                  <a:tcPr>
                    <a:lnL w="0"/>
                    <a:lnR w="0"/>
                    <a:lnT w="0"/>
                    <a:lnB w="0"/>
                  </a:tcPr>
                </a:tc>
              </a:tr>
              <a:tr h="0">
                <a:tc>
                  <a:txBody>
                    <a:bodyPr/>
                    <a:lstStyle/>
                    <a:p>
                      <a:pPr>
                        <a:defRPr sz="1000"/>
                      </a:pPr>
                      <a:r>
                        <a:rPr/>
                        <a:t>11</a:t>
                      </a:r>
                    </a:p>
                  </a:txBody>
                  <a:tcPr>
                    <a:lnL w="0"/>
                    <a:lnR w="0"/>
                    <a:lnT w="0"/>
                    <a:lnB w="0"/>
                  </a:tcPr>
                </a:tc>
                <a:tc>
                  <a:txBody>
                    <a:bodyPr/>
                    <a:lstStyle/>
                    <a:p>
                      <a:pPr>
                        <a:defRPr sz="1000"/>
                      </a:pPr>
                      <a:r>
                        <a:rPr/>
                        <a:t>Rogaland</a:t>
                      </a:r>
                    </a:p>
                  </a:txBody>
                  <a:tcPr>
                    <a:lnL w="0"/>
                    <a:lnR w="0"/>
                    <a:lnT w="0"/>
                    <a:lnB w="0"/>
                  </a:tcPr>
                </a:tc>
              </a:tr>
              <a:tr h="0">
                <a:tc>
                  <a:txBody>
                    <a:bodyPr/>
                    <a:lstStyle/>
                    <a:p>
                      <a:pPr>
                        <a:defRPr sz="1000"/>
                      </a:pPr>
                      <a:r>
                        <a:rPr/>
                        <a:t>12</a:t>
                      </a:r>
                    </a:p>
                  </a:txBody>
                  <a:tcPr>
                    <a:lnL w="0"/>
                    <a:lnR w="0"/>
                    <a:lnT w="0"/>
                    <a:lnB w="0"/>
                  </a:tcPr>
                </a:tc>
                <a:tc>
                  <a:txBody>
                    <a:bodyPr/>
                    <a:lstStyle/>
                    <a:p>
                      <a:pPr>
                        <a:defRPr sz="1000"/>
                      </a:pPr>
                      <a:r>
                        <a:rPr/>
                        <a:t>Hordaland</a:t>
                      </a:r>
                    </a:p>
                  </a:txBody>
                  <a:tcPr>
                    <a:lnL w="0"/>
                    <a:lnR w="0"/>
                    <a:lnT w="0"/>
                    <a:lnB w="0"/>
                  </a:tcPr>
                </a:tc>
              </a:tr>
              <a:tr h="0">
                <a:tc>
                  <a:txBody>
                    <a:bodyPr/>
                    <a:lstStyle/>
                    <a:p>
                      <a:pPr>
                        <a:defRPr sz="1000"/>
                      </a:pPr>
                      <a:r>
                        <a:rPr/>
                        <a:t>13</a:t>
                      </a:r>
                    </a:p>
                  </a:txBody>
                  <a:tcPr>
                    <a:lnL w="0"/>
                    <a:lnR w="0"/>
                    <a:lnT w="0"/>
                    <a:lnB w="0"/>
                  </a:tcPr>
                </a:tc>
                <a:tc>
                  <a:txBody>
                    <a:bodyPr/>
                    <a:lstStyle/>
                    <a:p>
                      <a:pPr>
                        <a:defRPr sz="1000"/>
                      </a:pPr>
                      <a:r>
                        <a:rPr/>
                        <a:t>Sogn og Fjordane</a:t>
                      </a:r>
                    </a:p>
                  </a:txBody>
                  <a:tcPr>
                    <a:lnL w="0"/>
                    <a:lnR w="0"/>
                    <a:lnT w="0"/>
                    <a:lnB w="0"/>
                  </a:tcPr>
                </a:tc>
              </a:tr>
              <a:tr h="0">
                <a:tc>
                  <a:txBody>
                    <a:bodyPr/>
                    <a:lstStyle/>
                    <a:p>
                      <a:pPr>
                        <a:defRPr sz="1000"/>
                      </a:pPr>
                      <a:r>
                        <a:rPr/>
                        <a:t>14</a:t>
                      </a:r>
                    </a:p>
                  </a:txBody>
                  <a:tcPr>
                    <a:lnL w="0"/>
                    <a:lnR w="0"/>
                    <a:lnT w="0"/>
                    <a:lnB w="0"/>
                  </a:tcPr>
                </a:tc>
                <a:tc>
                  <a:txBody>
                    <a:bodyPr/>
                    <a:lstStyle/>
                    <a:p>
                      <a:pPr>
                        <a:defRPr sz="1000"/>
                      </a:pPr>
                      <a:r>
                        <a:rPr/>
                        <a:t>Møre og Romsdal</a:t>
                      </a:r>
                    </a:p>
                  </a:txBody>
                  <a:tcPr>
                    <a:lnL w="0"/>
                    <a:lnR w="0"/>
                    <a:lnT w="0"/>
                    <a:lnB w="0"/>
                  </a:tcPr>
                </a:tc>
              </a:tr>
              <a:tr h="0">
                <a:tc>
                  <a:txBody>
                    <a:bodyPr/>
                    <a:lstStyle/>
                    <a:p>
                      <a:pPr>
                        <a:defRPr sz="1000"/>
                      </a:pPr>
                      <a:r>
                        <a:rPr/>
                        <a:t>15</a:t>
                      </a:r>
                    </a:p>
                  </a:txBody>
                  <a:tcPr>
                    <a:lnL w="0"/>
                    <a:lnR w="0"/>
                    <a:lnT w="0"/>
                    <a:lnB w="0"/>
                  </a:tcPr>
                </a:tc>
                <a:tc>
                  <a:txBody>
                    <a:bodyPr/>
                    <a:lstStyle/>
                    <a:p>
                      <a:pPr>
                        <a:defRPr sz="1000"/>
                      </a:pPr>
                      <a:r>
                        <a:rPr/>
                        <a:t>Sør-Trøndelag</a:t>
                      </a:r>
                    </a:p>
                  </a:txBody>
                  <a:tcPr>
                    <a:lnL w="0"/>
                    <a:lnR w="0"/>
                    <a:lnT w="0"/>
                    <a:lnB w="0"/>
                  </a:tcPr>
                </a:tc>
              </a:tr>
              <a:tr h="0">
                <a:tc>
                  <a:txBody>
                    <a:bodyPr/>
                    <a:lstStyle/>
                    <a:p>
                      <a:pPr>
                        <a:defRPr sz="1000"/>
                      </a:pPr>
                      <a:r>
                        <a:rPr/>
                        <a:t>16</a:t>
                      </a:r>
                    </a:p>
                  </a:txBody>
                  <a:tcPr>
                    <a:lnL w="0"/>
                    <a:lnR w="0"/>
                    <a:lnT w="0"/>
                    <a:lnB w="0"/>
                  </a:tcPr>
                </a:tc>
                <a:tc>
                  <a:txBody>
                    <a:bodyPr/>
                    <a:lstStyle/>
                    <a:p>
                      <a:pPr>
                        <a:defRPr sz="1000"/>
                      </a:pPr>
                      <a:r>
                        <a:rPr/>
                        <a:t>Nord-Trøndelag</a:t>
                      </a:r>
                    </a:p>
                  </a:txBody>
                  <a:tcPr>
                    <a:lnL w="0"/>
                    <a:lnR w="0"/>
                    <a:lnT w="0"/>
                    <a:lnB w="0"/>
                  </a:tcPr>
                </a:tc>
              </a:tr>
              <a:tr h="0">
                <a:tc>
                  <a:txBody>
                    <a:bodyPr/>
                    <a:lstStyle/>
                    <a:p>
                      <a:pPr>
                        <a:defRPr sz="1000"/>
                      </a:pPr>
                      <a:r>
                        <a:rPr/>
                        <a:t>17</a:t>
                      </a:r>
                    </a:p>
                  </a:txBody>
                  <a:tcPr>
                    <a:lnL w="0"/>
                    <a:lnR w="0"/>
                    <a:lnT w="0"/>
                    <a:lnB w="0"/>
                  </a:tcPr>
                </a:tc>
                <a:tc>
                  <a:txBody>
                    <a:bodyPr/>
                    <a:lstStyle/>
                    <a:p>
                      <a:pPr>
                        <a:defRPr sz="1000"/>
                      </a:pPr>
                      <a:r>
                        <a:rPr/>
                        <a:t>Nordland</a:t>
                      </a:r>
                    </a:p>
                  </a:txBody>
                  <a:tcPr>
                    <a:lnL w="0"/>
                    <a:lnR w="0"/>
                    <a:lnT w="0"/>
                    <a:lnB w="0"/>
                  </a:tcPr>
                </a:tc>
              </a:tr>
              <a:tr h="0">
                <a:tc>
                  <a:txBody>
                    <a:bodyPr/>
                    <a:lstStyle/>
                    <a:p>
                      <a:pPr>
                        <a:defRPr sz="1000"/>
                      </a:pPr>
                      <a:r>
                        <a:rPr/>
                        <a:t>18</a:t>
                      </a:r>
                    </a:p>
                  </a:txBody>
                  <a:tcPr>
                    <a:lnL w="0"/>
                    <a:lnR w="0"/>
                    <a:lnT w="0"/>
                    <a:lnB w="0"/>
                  </a:tcPr>
                </a:tc>
                <a:tc>
                  <a:txBody>
                    <a:bodyPr/>
                    <a:lstStyle/>
                    <a:p>
                      <a:pPr>
                        <a:defRPr sz="1000"/>
                      </a:pPr>
                      <a:r>
                        <a:rPr/>
                        <a:t>Troms</a:t>
                      </a:r>
                    </a:p>
                  </a:txBody>
                  <a:tcPr>
                    <a:lnL w="0"/>
                    <a:lnR w="0"/>
                    <a:lnT w="0"/>
                    <a:lnB w="0"/>
                  </a:tcPr>
                </a:tc>
              </a:tr>
              <a:tr h="0">
                <a:tc>
                  <a:txBody>
                    <a:bodyPr/>
                    <a:lstStyle/>
                    <a:p>
                      <a:pPr>
                        <a:defRPr sz="1000"/>
                      </a:pPr>
                      <a:r>
                        <a:rPr/>
                        <a:t>19</a:t>
                      </a:r>
                    </a:p>
                  </a:txBody>
                  <a:tcPr>
                    <a:lnL w="0"/>
                    <a:lnR w="0"/>
                    <a:lnT w="0"/>
                    <a:lnB w="0"/>
                  </a:tcPr>
                </a:tc>
                <a:tc>
                  <a:txBody>
                    <a:bodyPr/>
                    <a:lstStyle/>
                    <a:p>
                      <a:pPr>
                        <a:defRPr sz="1000"/>
                      </a:pPr>
                      <a:r>
                        <a:rPr/>
                        <a:t>Finnmark</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28. Dersom du skulle vurdere dine framtidsutsikter.&lt;br /&gt;Hvilket av utsagnene nedenfor passer best for deg?</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76784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Antall</a:t>
                      </a:r>
                    </a:p>
                  </a:txBody>
                  <a:tcPr>
                    <a:lnL w="0"/>
                    <a:lnR w="0"/>
                    <a:lnT w="0"/>
                    <a:lnB w="12700">
                      <a:solidFill>
                        <a:srgbClr val="B4B4B4"/>
                      </a:solidFill>
                    </a:lnB>
                    <a:solidFill>
                      <a:prstClr val="black">
                        <a:lumOff val="100000"/>
                        <a:lumOff val="100000"/>
                      </a:prstClr>
                    </a:solidFill>
                  </a:tcPr>
                </a:tc>
              </a:tr>
              <a:tr h="0">
                <a:tc>
                  <a:txBody>
                    <a:bodyPr/>
                    <a:lstStyle/>
                    <a:p>
                      <a:pPr>
                        <a:defRPr sz="1000"/>
                      </a:pPr>
                      <a:r>
                        <a:rPr/>
                        <a:t>Jeg kommer sannsynligvis til å være i jobb til jeg når pensjonsalderen</a:t>
                      </a:r>
                    </a:p>
                  </a:txBody>
                  <a:tcPr>
                    <a:lnL w="0"/>
                    <a:lnR w="0"/>
                    <a:lnT w="12700">
                      <a:solidFill>
                        <a:srgbClr val="B4B4B4"/>
                      </a:solidFill>
                    </a:lnT>
                    <a:lnB w="0"/>
                  </a:tcPr>
                </a:tc>
                <a:tc>
                  <a:txBody>
                    <a:bodyPr/>
                    <a:lstStyle/>
                    <a:p>
                      <a:pPr>
                        <a:defRPr sz="1000"/>
                      </a:pPr>
                      <a:r>
                        <a:rPr/>
                        <a:t>32</a:t>
                      </a:r>
                    </a:p>
                  </a:txBody>
                  <a:tcPr>
                    <a:lnL w="0"/>
                    <a:lnR w="0"/>
                    <a:lnT w="12700">
                      <a:solidFill>
                        <a:srgbClr val="B4B4B4"/>
                      </a:solidFill>
                    </a:lnT>
                    <a:lnB w="0"/>
                  </a:tcPr>
                </a:tc>
              </a:tr>
              <a:tr h="0">
                <a:tc>
                  <a:txBody>
                    <a:bodyPr/>
                    <a:lstStyle/>
                    <a:p>
                      <a:pPr>
                        <a:defRPr sz="1000"/>
                      </a:pPr>
                      <a:r>
                        <a:rPr/>
                        <a:t>Jeg vil beholde arbeidstilknytningen min lengst mulig,  men vurderer å redusere stillingsprosenten. </a:t>
                      </a:r>
                    </a:p>
                  </a:txBody>
                  <a:tcPr>
                    <a:lnL w="0"/>
                    <a:lnR w="0"/>
                    <a:lnT w="0"/>
                    <a:lnB w="0"/>
                  </a:tcPr>
                </a:tc>
                <a:tc>
                  <a:txBody>
                    <a:bodyPr/>
                    <a:lstStyle/>
                    <a:p>
                      <a:pPr>
                        <a:defRPr sz="1000"/>
                      </a:pPr>
                      <a:r>
                        <a:rPr/>
                        <a:t>15</a:t>
                      </a:r>
                    </a:p>
                  </a:txBody>
                  <a:tcPr>
                    <a:lnL w="0"/>
                    <a:lnR w="0"/>
                    <a:lnT w="0"/>
                    <a:lnB w="0"/>
                  </a:tcPr>
                </a:tc>
              </a:tr>
              <a:tr h="0">
                <a:tc>
                  <a:txBody>
                    <a:bodyPr/>
                    <a:lstStyle/>
                    <a:p>
                      <a:pPr>
                        <a:defRPr sz="1000"/>
                      </a:pPr>
                      <a:r>
                        <a:rPr/>
                        <a:t>Jeg har lyst til å beholde arbeidstilknytningen lengst mulig,  men av ulike årsaker så vurderer jeg å slutte å jobbe</a:t>
                      </a:r>
                    </a:p>
                  </a:txBody>
                  <a:tcPr>
                    <a:lnL w="0"/>
                    <a:lnR w="0"/>
                    <a:lnT w="0"/>
                    <a:lnB w="0"/>
                  </a:tcPr>
                </a:tc>
                <a:tc>
                  <a:txBody>
                    <a:bodyPr/>
                    <a:lstStyle/>
                    <a:p>
                      <a:pPr>
                        <a:defRPr sz="1000"/>
                      </a:pPr>
                      <a:r>
                        <a:rPr/>
                        <a:t>4</a:t>
                      </a:r>
                    </a:p>
                  </a:txBody>
                  <a:tcPr>
                    <a:lnL w="0"/>
                    <a:lnR w="0"/>
                    <a:lnT w="0"/>
                    <a:lnB w="0"/>
                  </a:tcPr>
                </a:tc>
              </a:tr>
              <a:tr h="0">
                <a:tc>
                  <a:txBody>
                    <a:bodyPr/>
                    <a:lstStyle/>
                    <a:p>
                      <a:pPr>
                        <a:defRPr sz="1000"/>
                      </a:pPr>
                      <a:r>
                        <a:rPr/>
                        <a:t>Av ulike årsaker vurderer jeg å slutte å jobbe om kort tid</a:t>
                      </a:r>
                    </a:p>
                  </a:txBody>
                  <a:tcPr>
                    <a:lnL w="0"/>
                    <a:lnR w="0"/>
                    <a:lnT w="0"/>
                    <a:lnB w="12700">
                      <a:solidFill>
                        <a:srgbClr val="B4B4B4"/>
                      </a:solidFill>
                    </a:lnB>
                  </a:tcPr>
                </a:tc>
                <a:tc>
                  <a:txBody>
                    <a:bodyPr/>
                    <a:lstStyle/>
                    <a:p>
                      <a:pPr>
                        <a:defRPr sz="1000"/>
                      </a:pPr>
                      <a:r>
                        <a:rPr/>
                        <a:t>0</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51</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29. Vi håper derfor du vil gi oss en tilbakemelding på &lt;br /&gt;hva som er den viktigste årsaken til at du vurderer å redusere stillingsprosenten din</a:t>
            </a:r>
          </a:p>
        </p:txBody>
      </p:sp>
      <p:sp>
        <p:nvSpPr>
          <p:cNvPr id="4" name="PCont"/>
          <p:cNvSpPr>
            <a:spLocks noGrp="1"/>
          </p:cNvSpPr>
          <p:nvPr>
            <p:ph sz="quarter" idx="15"/>
          </p:nvPr>
        </p:nvSpPr>
        <p:spPr/>
        <p:txBody>
          <a:bodyPr/>
          <a:lstStyle/>
          <a:p>
            <a:endParaRPr lang="en-US"/>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New Table"/>
          <p:cNvGraphicFramePr>
            <a:graphicFrameLocks noGrp="1"/>
          </p:cNvGraphicFramePr>
          <p:nvPr>
            <p:ph sz="quarter" idx="14"/>
          </p:nvPr>
        </p:nvGraphicFramePr>
        <p:xfrm>
          <a:off x="467544" y="836712"/>
          <a:ext cx="8207375" cy="5181600"/>
        </p:xfrm>
        <a:graphic>
          <a:graphicData uri="http://schemas.openxmlformats.org/drawingml/2006/table">
            <a:tbl>
              <a:tblPr>
                <a:tableStyleId>{5C22544A-7EE6-4342-B048-85BDC9FD1C3A}</a:tableStyleId>
              </a:tblPr>
              <a:tblGrid>
                <a:gridCol w="8207375"/>
              </a:tblGrid>
              <a:tr h="0">
                <a:tc>
                  <a:txBody>
                    <a:bodyPr/>
                    <a:lstStyle/>
                    <a:p>
                      <a:pPr>
                        <a:defRPr sz="1000"/>
                      </a:pPr>
                      <a:r>
                        <a:rPr sz="1000"/>
                        <a:t>Merkende senskader. Blir fortere sliten enn tidligere.</a:t>
                      </a:r>
                    </a:p>
                  </a:txBody>
                  <a:tcPr>
                    <a:lnL w="0"/>
                    <a:lnR w="0"/>
                    <a:solidFill>
                      <a:prstClr val="black">
                        <a:lumOff val="100000"/>
                        <a:lumOff val="100000"/>
                      </a:prstClr>
                    </a:solidFill>
                  </a:tcPr>
                </a:tc>
              </a:tr>
              <a:tr h="0">
                <a:tc>
                  <a:txBody>
                    <a:bodyPr/>
                    <a:lstStyle/>
                    <a:p>
                      <a:pPr>
                        <a:defRPr sz="1000"/>
                      </a:pPr>
                      <a:r>
                        <a:rPr sz="1000"/>
                        <a:t>Jeg tror at jeg blir mer sliten etter som jeg blir eldre. Jeg må være realistisk og innse at jeg må redusere om noen år.</a:t>
                      </a:r>
                    </a:p>
                  </a:txBody>
                  <a:tcPr>
                    <a:lnL w="0"/>
                    <a:lnR w="0"/>
                    <a:solidFill>
                      <a:prstClr val="black">
                        <a:lumOff val="100000"/>
                        <a:lumOff val="100000"/>
                      </a:prstClr>
                    </a:solidFill>
                  </a:tcPr>
                </a:tc>
              </a:tr>
              <a:tr h="0">
                <a:tc>
                  <a:txBody>
                    <a:bodyPr/>
                    <a:lstStyle/>
                    <a:p>
                      <a:pPr>
                        <a:defRPr sz="1000"/>
                      </a:pPr>
                      <a:r>
                        <a:rPr sz="1000"/>
                        <a:t>Last year I had to reduce to 80%  because 100% was too tiring especially in combination with fysio. When I graduate from my PhD program in a few years I will probably look for a position around 50% as my body is less able now than it has been in the past. Also I am tired all the time. I worry that I will not be able to find work at such a reduced position that will utilize a PhD level education though so I am quite apprehensive.</a:t>
                      </a:r>
                    </a:p>
                  </a:txBody>
                  <a:tcPr>
                    <a:lnL w="0"/>
                    <a:lnR w="0"/>
                    <a:solidFill>
                      <a:prstClr val="black">
                        <a:lumOff val="100000"/>
                        <a:lumOff val="100000"/>
                      </a:prstClr>
                    </a:solidFill>
                  </a:tcPr>
                </a:tc>
              </a:tr>
              <a:tr h="0">
                <a:tc>
                  <a:txBody>
                    <a:bodyPr/>
                    <a:lstStyle/>
                    <a:p>
                      <a:pPr>
                        <a:defRPr sz="1000"/>
                      </a:pPr>
                      <a:r>
                        <a:rPr sz="1000"/>
                        <a:t>Beskriv kort her. jobber 50 % og vil gjøre det så lenge jeg klarer. Så jeg har ingen umiddelbare planer om å redusere stillingsprosenten. Men tviler på at jeg klarer å stå i arbeid til jeg når pensjonsalderen.</a:t>
                      </a:r>
                    </a:p>
                  </a:txBody>
                  <a:tcPr>
                    <a:lnL w="0"/>
                    <a:lnR w="0"/>
                    <a:solidFill>
                      <a:prstClr val="black">
                        <a:lumOff val="100000"/>
                        <a:lumOff val="100000"/>
                      </a:prstClr>
                    </a:solidFill>
                  </a:tcPr>
                </a:tc>
              </a:tr>
              <a:tr h="0">
                <a:tc>
                  <a:txBody>
                    <a:bodyPr/>
                    <a:lstStyle/>
                    <a:p>
                      <a:pPr>
                        <a:defRPr sz="1000"/>
                      </a:pPr>
                      <a:r>
                        <a:rPr sz="1000"/>
                        <a:t>Å kunne holde ut lengre i jobben...</a:t>
                      </a:r>
                    </a:p>
                  </a:txBody>
                  <a:tcPr>
                    <a:lnL w="0"/>
                    <a:lnR w="0"/>
                    <a:solidFill>
                      <a:prstClr val="black">
                        <a:lumOff val="100000"/>
                        <a:lumOff val="100000"/>
                      </a:prstClr>
                    </a:solidFill>
                  </a:tcPr>
                </a:tc>
              </a:tr>
              <a:tr h="0">
                <a:tc>
                  <a:txBody>
                    <a:bodyPr/>
                    <a:lstStyle/>
                    <a:p>
                      <a:pPr>
                        <a:defRPr sz="1000"/>
                      </a:pPr>
                      <a:r>
                        <a:rPr sz="1000"/>
                        <a:t>Beskriv kort her</a:t>
                      </a:r>
                    </a:p>
                  </a:txBody>
                  <a:tcPr>
                    <a:lnL w="0"/>
                    <a:lnR w="0"/>
                    <a:solidFill>
                      <a:prstClr val="black">
                        <a:lumOff val="100000"/>
                        <a:lumOff val="100000"/>
                      </a:prstClr>
                    </a:solidFill>
                  </a:tcPr>
                </a:tc>
              </a:tr>
              <a:tr h="0">
                <a:tc>
                  <a:txBody>
                    <a:bodyPr/>
                    <a:lstStyle/>
                    <a:p>
                      <a:pPr>
                        <a:defRPr sz="1000"/>
                      </a:pPr>
                      <a:r>
                        <a:rPr sz="1000"/>
                        <a:t>Beskriv kort her</a:t>
                      </a:r>
                    </a:p>
                  </a:txBody>
                  <a:tcPr>
                    <a:lnL w="0"/>
                    <a:lnR w="0"/>
                    <a:solidFill>
                      <a:prstClr val="black">
                        <a:lumOff val="100000"/>
                        <a:lumOff val="100000"/>
                      </a:prstClr>
                    </a:solidFill>
                  </a:tcPr>
                </a:tc>
              </a:tr>
              <a:tr h="0">
                <a:tc>
                  <a:txBody>
                    <a:bodyPr/>
                    <a:lstStyle/>
                    <a:p>
                      <a:pPr>
                        <a:defRPr sz="1000"/>
                      </a:pPr>
                      <a:r>
                        <a:rPr sz="1000"/>
                        <a:t>Logistikk med levering av småbarn i barnehagen krever så mye tidsmessig og fysisk. Selve jobben er god.</a:t>
                      </a:r>
                    </a:p>
                  </a:txBody>
                  <a:tcPr>
                    <a:lnL w="0"/>
                    <a:lnR w="0"/>
                    <a:solidFill>
                      <a:prstClr val="black">
                        <a:lumOff val="100000"/>
                        <a:lumOff val="100000"/>
                      </a:prstClr>
                    </a:solidFill>
                  </a:tcPr>
                </a:tc>
              </a:tr>
              <a:tr h="0">
                <a:tc>
                  <a:txBody>
                    <a:bodyPr/>
                    <a:lstStyle/>
                    <a:p>
                      <a:pPr>
                        <a:defRPr sz="1000"/>
                      </a:pPr>
                      <a:r>
                        <a:rPr sz="1000"/>
                        <a:t>På sikt vurderer jeg det, men det manglet svaralternativ for det. Alt faller på hvor oppegående jeg er med tid og stunder.</a:t>
                      </a:r>
                    </a:p>
                  </a:txBody>
                  <a:tcPr>
                    <a:lnL w="0"/>
                    <a:lnR w="0"/>
                    <a:solidFill>
                      <a:prstClr val="black">
                        <a:lumOff val="100000"/>
                        <a:lumOff val="100000"/>
                      </a:prstClr>
                    </a:solidFill>
                  </a:tcPr>
                </a:tc>
              </a:tr>
              <a:tr h="0">
                <a:tc>
                  <a:txBody>
                    <a:bodyPr/>
                    <a:lstStyle/>
                    <a:p>
                      <a:pPr>
                        <a:defRPr sz="1000"/>
                      </a:pPr>
                      <a:r>
                        <a:rPr sz="1000"/>
                        <a:t>Merker at jeg blir fortere sliten og bruker kvelder/ helger til å hente meg inn. Går utover familie-/sosialliv. Ser for meg muligens 80 % stilling, jobbe hver dag, men kortere dager.</a:t>
                      </a:r>
                    </a:p>
                  </a:txBody>
                  <a:tcPr>
                    <a:lnL w="0"/>
                    <a:lnR w="0"/>
                    <a:solidFill>
                      <a:prstClr val="black">
                        <a:lumOff val="100000"/>
                        <a:lumOff val="100000"/>
                      </a:prstClr>
                    </a:solidFill>
                  </a:tcPr>
                </a:tc>
              </a:tr>
              <a:tr h="0">
                <a:tc>
                  <a:txBody>
                    <a:bodyPr/>
                    <a:lstStyle/>
                    <a:p>
                      <a:pPr>
                        <a:defRPr sz="1000"/>
                      </a:pPr>
                      <a:r>
                        <a:rPr sz="1000"/>
                        <a:t>Jeg har jobbet 100% som mekaniker og diagnosetekniker i Bertel O Steen Larvik fra 2003 til 2010. Det ble i 2009 startet et opplegg med tilrettelegging for meg i bedrift, i samarbeid med Nav. Etter ca 9 måneder uten at noe skjedde, skjønte vi (Nav og jeg) at Bertel O Steen ikke ønsket å være med på tilrettelegging for å beholde meg i jobb, så jeg ble dessverre anbefalt av Nav å si opp min stilling. Jeg ble rett og slett frosset ut av stillingen min, og ble nede både fysisk og psykisk, så orket til slutt ikke kjempe for å beholde jobben min i BOS.</a:t>
                      </a:r>
                    </a:p>
                  </a:txBody>
                  <a:tcPr>
                    <a:lnL w="0"/>
                    <a:lnR w="0"/>
                    <a:solidFill>
                      <a:prstClr val="black">
                        <a:lumOff val="100000"/>
                        <a:lumOff val="100000"/>
                      </a:prstClr>
                    </a:solidFill>
                  </a:tcPr>
                </a:tc>
              </a:tr>
              <a:tr h="0">
                <a:tc>
                  <a:txBody>
                    <a:bodyPr/>
                    <a:lstStyle/>
                    <a:p>
                      <a:pPr>
                        <a:defRPr sz="1000"/>
                      </a:pPr>
                      <a:r>
                        <a:rPr sz="1000"/>
                        <a:t>Helsen krever mer vedlikehold</a:t>
                      </a:r>
                    </a:p>
                  </a:txBody>
                  <a:tcPr>
                    <a:lnL w="0"/>
                    <a:lnR w="0"/>
                    <a:solidFill>
                      <a:prstClr val="black">
                        <a:lumOff val="100000"/>
                        <a:lumOff val="100000"/>
                      </a:prstClr>
                    </a:solidFill>
                  </a:tcPr>
                </a:tc>
              </a:tr>
              <a:tr h="0">
                <a:tc>
                  <a:txBody>
                    <a:bodyPr/>
                    <a:lstStyle/>
                    <a:p>
                      <a:pPr>
                        <a:defRPr sz="1000"/>
                      </a:pPr>
                      <a:r>
                        <a:rPr sz="1000"/>
                        <a:t>Ingen planer om å redusere stillingsandel, men ser det som sannsynlig at jeg vil måtte gå av med pensjon, uføretrygd før ordinær pensjonsalder. Tror spesifikk intensiv trening er den viktigste faktoren for å motvirke uførhet</a:t>
                      </a:r>
                    </a:p>
                  </a:txBody>
                  <a:tcPr>
                    <a:lnL w="0"/>
                    <a:lnR w="0"/>
                    <a:solidFill>
                      <a:prstClr val="black">
                        <a:lumOff val="100000"/>
                        <a:lumOff val="100000"/>
                      </a:prstClr>
                    </a:solidFill>
                  </a:tcPr>
                </a:tc>
              </a:tr>
              <a:tr h="0">
                <a:tc>
                  <a:txBody>
                    <a:bodyPr/>
                    <a:lstStyle/>
                    <a:p>
                      <a:pPr>
                        <a:defRPr sz="1000"/>
                      </a:pPr>
                      <a:r>
                        <a:rPr sz="1000"/>
                        <a:t>å Administrere  egen hverdag kan være ganske tidkrevende til tider mye som skal i varetas trening og fysioterapi er også viktig for å fungerer i hverdagen  Å væte funksjonshemmede innebærer alle daglige gjøre mål tar langere tid og bruker lengere tid til restitusjon i dag enn tidligere. Føler av til at det blir lite tid til sosiale aktiviteter.  aktiviteter</a:t>
                      </a:r>
                    </a:p>
                  </a:txBody>
                  <a:tcPr>
                    <a:lnL w="0"/>
                    <a:lnR w="0"/>
                    <a:solidFill>
                      <a:prstClr val="black">
                        <a:lumOff val="100000"/>
                        <a:lumOff val="100000"/>
                      </a:prstClr>
                    </a:solidFill>
                  </a:tcPr>
                </a:tc>
              </a:tr>
              <a:tr h="0">
                <a:tc>
                  <a:txBody>
                    <a:bodyPr/>
                    <a:lstStyle/>
                    <a:p>
                      <a:pPr>
                        <a:defRPr sz="1000"/>
                      </a:pPr>
                      <a:r>
                        <a:rPr sz="1000"/>
                        <a:t>Har kone og to barn i barnehagealder. Det er vanskelig å greie å jobbe 100% og ha overskudd til familieliv i tillegg.</a:t>
                      </a:r>
                    </a:p>
                  </a:txBody>
                  <a:tcPr>
                    <a:lnL w="0"/>
                    <a:lnR w="0"/>
                    <a:solidFill>
                      <a:prstClr val="black">
                        <a:lumOff val="100000"/>
                        <a:lumOff val="100000"/>
                      </a:prstClr>
                    </a:solidFill>
                  </a:tcPr>
                </a:tc>
              </a:tr>
            </a:tbl>
          </a:graphicData>
        </a:graphic>
      </p:graphicFrame>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30. Vi håper derfor du vil gi oss en tilbakemelding på&lt;br /&gt; hva som er den viktigste årsaken til at du vurderer å slutte i jobben din.</a:t>
            </a:r>
          </a:p>
        </p:txBody>
      </p:sp>
      <p:sp>
        <p:nvSpPr>
          <p:cNvPr id="4" name="PCont"/>
          <p:cNvSpPr>
            <a:spLocks noGrp="1"/>
          </p:cNvSpPr>
          <p:nvPr>
            <p:ph sz="quarter" idx="15"/>
          </p:nvPr>
        </p:nvSpPr>
        <p:spPr/>
        <p:txBody>
          <a:bodyPr/>
          <a:lstStyle/>
          <a:p>
            <a:endParaRPr lang="en-US"/>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New Table"/>
          <p:cNvGraphicFramePr>
            <a:graphicFrameLocks noGrp="1"/>
          </p:cNvGraphicFramePr>
          <p:nvPr>
            <p:ph sz="quarter" idx="14"/>
          </p:nvPr>
        </p:nvGraphicFramePr>
        <p:xfrm>
          <a:off x="467544" y="836712"/>
          <a:ext cx="8207375" cy="1432560"/>
        </p:xfrm>
        <a:graphic>
          <a:graphicData uri="http://schemas.openxmlformats.org/drawingml/2006/table">
            <a:tbl>
              <a:tblPr>
                <a:tableStyleId>{5C22544A-7EE6-4342-B048-85BDC9FD1C3A}</a:tableStyleId>
              </a:tblPr>
              <a:tblGrid>
                <a:gridCol w="8207375"/>
              </a:tblGrid>
              <a:tr h="0">
                <a:tc>
                  <a:txBody>
                    <a:bodyPr/>
                    <a:lstStyle/>
                    <a:p>
                      <a:pPr>
                        <a:defRPr sz="1000"/>
                      </a:pPr>
                      <a:r>
                        <a:rPr sz="1000"/>
                        <a:t>Beskriv kort her</a:t>
                      </a:r>
                    </a:p>
                  </a:txBody>
                  <a:tcPr>
                    <a:lnL w="0"/>
                    <a:lnR w="0"/>
                    <a:solidFill>
                      <a:prstClr val="black">
                        <a:lumOff val="100000"/>
                        <a:lumOff val="100000"/>
                      </a:prstClr>
                    </a:solidFill>
                  </a:tcPr>
                </a:tc>
              </a:tr>
              <a:tr h="0">
                <a:tc>
                  <a:txBody>
                    <a:bodyPr/>
                    <a:lstStyle/>
                    <a:p>
                      <a:pPr>
                        <a:defRPr sz="1000"/>
                      </a:pPr>
                      <a:r>
                        <a:rPr sz="1000"/>
                        <a:t>Beskriv kort her</a:t>
                      </a:r>
                    </a:p>
                    <a:p>
                      <a:endParaRPr sz="1000"/>
                    </a:p>
                    <a:p>
                      <a:r>
                        <a:rPr sz="1000"/>
                        <a:t>At helsen min blir verre</a:t>
                      </a:r>
                    </a:p>
                  </a:txBody>
                  <a:tcPr>
                    <a:lnL w="0"/>
                    <a:lnR w="0"/>
                    <a:solidFill>
                      <a:prstClr val="black">
                        <a:lumOff val="100000"/>
                        <a:lumOff val="100000"/>
                      </a:prstClr>
                    </a:solidFill>
                  </a:tcPr>
                </a:tc>
              </a:tr>
              <a:tr h="0">
                <a:tc>
                  <a:txBody>
                    <a:bodyPr/>
                    <a:lstStyle/>
                    <a:p>
                      <a:pPr>
                        <a:defRPr sz="1000"/>
                      </a:pPr>
                      <a:r>
                        <a:rPr sz="1000"/>
                        <a:t>Muskel og ledd plager . Ofte sliten og lite overskudd.</a:t>
                      </a:r>
                    </a:p>
                  </a:txBody>
                  <a:tcPr>
                    <a:lnL w="0"/>
                    <a:lnR w="0"/>
                    <a:solidFill>
                      <a:prstClr val="black">
                        <a:lumOff val="100000"/>
                        <a:lumOff val="100000"/>
                      </a:prstClr>
                    </a:solidFill>
                  </a:tcPr>
                </a:tc>
              </a:tr>
              <a:tr h="0">
                <a:tc>
                  <a:txBody>
                    <a:bodyPr/>
                    <a:lstStyle/>
                    <a:p>
                      <a:pPr>
                        <a:defRPr sz="1000"/>
                      </a:pPr>
                      <a:r>
                        <a:rPr sz="1000"/>
                        <a:t>Er begynt å få slitasjeskader/seinskader. Blir fort sliten, og orker ikke like mye som før. Mister konsentrasjonen.Derfor anser jeg det ikke som realistisk å stå i jobb til ordinær pensjonsader</a:t>
                      </a:r>
                    </a:p>
                  </a:txBody>
                  <a:tcPr>
                    <a:lnL w="0"/>
                    <a:lnR w="0"/>
                    <a:solidFill>
                      <a:prstClr val="black">
                        <a:lumOff val="100000"/>
                        <a:lumOff val="100000"/>
                      </a:prstClr>
                    </a:solidFill>
                  </a:tcPr>
                </a:tc>
              </a:tr>
            </a:tbl>
          </a:graphicData>
        </a:graphic>
      </p:graphicFrame>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31. Vi ber deg vurdere om noen av disse forholdene &lt;br /&gt;påvirker din arbeidsevne i dag.&lt;br /&gt;(Du kan krysse av for flere forhold)</a:t>
            </a:r>
          </a:p>
        </p:txBody>
      </p:sp>
      <p:sp>
        <p:nvSpPr>
          <p:cNvPr id="3" name="Pre"/>
          <p:cNvSpPr>
            <a:spLocks noGrp="1"/>
          </p:cNvSpPr>
          <p:nvPr>
            <p:ph sz="quarter" idx="16"/>
          </p:nvPr>
        </p:nvSpPr>
        <p:spPr/>
        <p:txBody>
          <a:bodyPr/>
          <a:lstStyle/>
          <a:p>
            <a:r>
              <a:rPr lang="en-US"/>
              <a:t>
   Utfordringer i arbeidslivet med CP
   Vi ønsker å synliggjøre de utfordringene personer med CP kan ha i arbeidslivet.
Nedenfor har vi laget en liste over de vanligste utslagene CP- diagnosen kan gi.</a:t>
            </a:r>
          </a:p>
        </p:txBody>
      </p:sp>
      <p:sp>
        <p:nvSpPr>
          <p:cNvPr id="7" name="RepTitle"/>
          <p:cNvSpPr>
            <a:spLocks noGrp="1"/>
          </p:cNvSpPr>
          <p:nvPr>
            <p:ph sz="quarter" idx="17"/>
          </p:nvPr>
        </p:nvSpPr>
        <p:spPr/>
        <p:txBody>
          <a:bodyPr/>
          <a:lstStyle/>
          <a:p>
            <a:r>
              <a:rPr lang="en-US"/>
              <a:t>Spørreundersøkelse om arbeid</a:t>
            </a:r>
          </a:p>
        </p:txBody>
      </p:sp>
      <p:sp>
        <p:nvSpPr>
          <p:cNvPr id="8" name="MetaFoot"/>
          <p:cNvSpPr>
            <a:spLocks noGrp="1"/>
          </p:cNvSpPr>
          <p:nvPr>
            <p:ph sz="quarter" idx="18"/>
          </p:nvPr>
        </p:nvSpPr>
        <p:spPr/>
        <p:txBody>
          <a:bodyPr/>
          <a:lstStyle/>
          <a:p>
            <a:endParaRPr lang="en-US"/>
          </a:p>
        </p:txBody>
      </p:sp>
      <p:graphicFrame>
        <p:nvGraphicFramePr>
          <p:cNvPr id="9" name="ChartObject"/>
          <p:cNvGraphicFramePr>
            <a:graphicFrameLocks noGrp="1"/>
          </p:cNvGraphicFramePr>
          <p:nvPr>
            <p:ph sz="quarter" idx="15"/>
          </p:nvPr>
        </p:nvGraphicFramePr>
        <p:xfrm>
          <a:off x="467544" y="1556792"/>
          <a:ext cx="8207375" cy="32403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New Table"/>
          <p:cNvGraphicFramePr>
            <a:graphicFrameLocks noGrp="1"/>
          </p:cNvGraphicFramePr>
          <p:nvPr>
            <p:ph sz="quarter" idx="14"/>
          </p:nvPr>
        </p:nvGraphicFramePr>
        <p:xfrm>
          <a:off x="467544" y="4869160"/>
          <a:ext cx="8207376" cy="414528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Vet ikke</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Ufrivillige bevegelser</a:t>
                      </a:r>
                    </a:p>
                  </a:txBody>
                  <a:tcPr>
                    <a:lnL w="0"/>
                    <a:lnR w="0"/>
                    <a:lnT w="0"/>
                    <a:lnB w="0"/>
                  </a:tcPr>
                </a:tc>
              </a:tr>
              <a:tr h="0">
                <a:tc>
                  <a:txBody>
                    <a:bodyPr/>
                    <a:lstStyle/>
                    <a:p>
                      <a:pPr>
                        <a:defRPr sz="1000"/>
                      </a:pPr>
                      <a:r>
                        <a:rPr/>
                        <a:t>3</a:t>
                      </a:r>
                    </a:p>
                  </a:txBody>
                  <a:tcPr>
                    <a:lnL w="0"/>
                    <a:lnR w="0"/>
                    <a:lnT w="0"/>
                    <a:lnB w="0"/>
                  </a:tcPr>
                </a:tc>
                <a:tc>
                  <a:txBody>
                    <a:bodyPr/>
                    <a:lstStyle/>
                    <a:p>
                      <a:pPr>
                        <a:defRPr sz="1000"/>
                      </a:pPr>
                      <a:r>
                        <a:rPr/>
                        <a:t>Hukommelsesvansker</a:t>
                      </a:r>
                    </a:p>
                  </a:txBody>
                  <a:tcPr>
                    <a:lnL w="0"/>
                    <a:lnR w="0"/>
                    <a:lnT w="0"/>
                    <a:lnB w="0"/>
                  </a:tcPr>
                </a:tc>
              </a:tr>
              <a:tr h="0">
                <a:tc>
                  <a:txBody>
                    <a:bodyPr/>
                    <a:lstStyle/>
                    <a:p>
                      <a:pPr>
                        <a:defRPr sz="1000"/>
                      </a:pPr>
                      <a:r>
                        <a:rPr/>
                        <a:t>4</a:t>
                      </a:r>
                    </a:p>
                  </a:txBody>
                  <a:tcPr>
                    <a:lnL w="0"/>
                    <a:lnR w="0"/>
                    <a:lnT w="0"/>
                    <a:lnB w="0"/>
                  </a:tcPr>
                </a:tc>
                <a:tc>
                  <a:txBody>
                    <a:bodyPr/>
                    <a:lstStyle/>
                    <a:p>
                      <a:pPr>
                        <a:defRPr sz="1000"/>
                      </a:pPr>
                      <a:r>
                        <a:rPr/>
                        <a:t>Problemer med overblikk og planlegging </a:t>
                      </a:r>
                    </a:p>
                  </a:txBody>
                  <a:tcPr>
                    <a:lnL w="0"/>
                    <a:lnR w="0"/>
                    <a:lnT w="0"/>
                    <a:lnB w="0"/>
                  </a:tcPr>
                </a:tc>
              </a:tr>
              <a:tr h="0">
                <a:tc>
                  <a:txBody>
                    <a:bodyPr/>
                    <a:lstStyle/>
                    <a:p>
                      <a:pPr>
                        <a:defRPr sz="1000"/>
                      </a:pPr>
                      <a:r>
                        <a:rPr/>
                        <a:t>5</a:t>
                      </a:r>
                    </a:p>
                  </a:txBody>
                  <a:tcPr>
                    <a:lnL w="0"/>
                    <a:lnR w="0"/>
                    <a:lnT w="0"/>
                    <a:lnB w="0"/>
                  </a:tcPr>
                </a:tc>
                <a:tc>
                  <a:txBody>
                    <a:bodyPr/>
                    <a:lstStyle/>
                    <a:p>
                      <a:pPr>
                        <a:defRPr sz="1000"/>
                      </a:pPr>
                      <a:r>
                        <a:rPr/>
                        <a:t>Annet, beskriv her:</a:t>
                      </a:r>
                    </a:p>
                  </a:txBody>
                  <a:tcPr>
                    <a:lnL w="0"/>
                    <a:lnR w="0"/>
                    <a:lnT w="0"/>
                    <a:lnB w="0"/>
                  </a:tcPr>
                </a:tc>
              </a:tr>
              <a:tr h="0">
                <a:tc>
                  <a:txBody>
                    <a:bodyPr/>
                    <a:lstStyle/>
                    <a:p>
                      <a:pPr>
                        <a:defRPr sz="1000"/>
                      </a:pPr>
                      <a:r>
                        <a:rPr/>
                        <a:t>6</a:t>
                      </a:r>
                    </a:p>
                  </a:txBody>
                  <a:tcPr>
                    <a:lnL w="0"/>
                    <a:lnR w="0"/>
                    <a:lnT w="0"/>
                    <a:lnB w="0"/>
                  </a:tcPr>
                </a:tc>
                <a:tc>
                  <a:txBody>
                    <a:bodyPr/>
                    <a:lstStyle/>
                    <a:p>
                      <a:pPr>
                        <a:defRPr sz="1000"/>
                      </a:pPr>
                      <a:r>
                        <a:rPr/>
                        <a:t>Nedsatt tale,- hørsel og synsfunksjon</a:t>
                      </a:r>
                    </a:p>
                  </a:txBody>
                  <a:tcPr>
                    <a:lnL w="0"/>
                    <a:lnR w="0"/>
                    <a:lnT w="0"/>
                    <a:lnB w="0"/>
                  </a:tcPr>
                </a:tc>
              </a:tr>
              <a:tr h="0">
                <a:tc>
                  <a:txBody>
                    <a:bodyPr/>
                    <a:lstStyle/>
                    <a:p>
                      <a:pPr>
                        <a:defRPr sz="1000"/>
                      </a:pPr>
                      <a:r>
                        <a:rPr/>
                        <a:t>7</a:t>
                      </a:r>
                    </a:p>
                  </a:txBody>
                  <a:tcPr>
                    <a:lnL w="0"/>
                    <a:lnR w="0"/>
                    <a:lnT w="0"/>
                    <a:lnB w="0"/>
                  </a:tcPr>
                </a:tc>
                <a:tc>
                  <a:txBody>
                    <a:bodyPr/>
                    <a:lstStyle/>
                    <a:p>
                      <a:pPr>
                        <a:defRPr sz="1000"/>
                      </a:pPr>
                      <a:r>
                        <a:rPr/>
                        <a:t>Vanskeligheter med å ta initiativ</a:t>
                      </a:r>
                    </a:p>
                  </a:txBody>
                  <a:tcPr>
                    <a:lnL w="0"/>
                    <a:lnR w="0"/>
                    <a:lnT w="0"/>
                    <a:lnB w="0"/>
                  </a:tcPr>
                </a:tc>
              </a:tr>
              <a:tr h="0">
                <a:tc>
                  <a:txBody>
                    <a:bodyPr/>
                    <a:lstStyle/>
                    <a:p>
                      <a:pPr>
                        <a:defRPr sz="1000"/>
                      </a:pPr>
                      <a:r>
                        <a:rPr/>
                        <a:t>8</a:t>
                      </a:r>
                    </a:p>
                  </a:txBody>
                  <a:tcPr>
                    <a:lnL w="0"/>
                    <a:lnR w="0"/>
                    <a:lnT w="0"/>
                    <a:lnB w="0"/>
                  </a:tcPr>
                </a:tc>
                <a:tc>
                  <a:txBody>
                    <a:bodyPr/>
                    <a:lstStyle/>
                    <a:p>
                      <a:pPr>
                        <a:defRPr sz="1000"/>
                      </a:pPr>
                      <a:r>
                        <a:rPr/>
                        <a:t>Oppmerksomhet og konsentrasjonsvansker</a:t>
                      </a:r>
                    </a:p>
                  </a:txBody>
                  <a:tcPr>
                    <a:lnL w="0"/>
                    <a:lnR w="0"/>
                    <a:lnT w="0"/>
                    <a:lnB w="0"/>
                  </a:tcPr>
                </a:tc>
              </a:tr>
              <a:tr h="0">
                <a:tc>
                  <a:txBody>
                    <a:bodyPr/>
                    <a:lstStyle/>
                    <a:p>
                      <a:pPr>
                        <a:defRPr sz="1000"/>
                      </a:pPr>
                      <a:r>
                        <a:rPr/>
                        <a:t>9</a:t>
                      </a:r>
                    </a:p>
                  </a:txBody>
                  <a:tcPr>
                    <a:lnL w="0"/>
                    <a:lnR w="0"/>
                    <a:lnT w="0"/>
                    <a:lnB w="0"/>
                  </a:tcPr>
                </a:tc>
                <a:tc>
                  <a:txBody>
                    <a:bodyPr/>
                    <a:lstStyle/>
                    <a:p>
                      <a:pPr>
                        <a:defRPr sz="1000"/>
                      </a:pPr>
                      <a:r>
                        <a:rPr/>
                        <a:t>Dårlig håndfunksjon</a:t>
                      </a:r>
                    </a:p>
                  </a:txBody>
                  <a:tcPr>
                    <a:lnL w="0"/>
                    <a:lnR w="0"/>
                    <a:lnT w="0"/>
                    <a:lnB w="0"/>
                  </a:tcPr>
                </a:tc>
              </a:tr>
              <a:tr h="0">
                <a:tc>
                  <a:txBody>
                    <a:bodyPr/>
                    <a:lstStyle/>
                    <a:p>
                      <a:pPr>
                        <a:defRPr sz="1000"/>
                      </a:pPr>
                      <a:r>
                        <a:rPr/>
                        <a:t>10</a:t>
                      </a:r>
                    </a:p>
                  </a:txBody>
                  <a:tcPr>
                    <a:lnL w="0"/>
                    <a:lnR w="0"/>
                    <a:lnT w="0"/>
                    <a:lnB w="0"/>
                  </a:tcPr>
                </a:tc>
                <a:tc>
                  <a:txBody>
                    <a:bodyPr/>
                    <a:lstStyle/>
                    <a:p>
                      <a:pPr>
                        <a:defRPr sz="1000"/>
                      </a:pPr>
                      <a:r>
                        <a:rPr/>
                        <a:t>Følsomhet overfor støy </a:t>
                      </a:r>
                    </a:p>
                  </a:txBody>
                  <a:tcPr>
                    <a:lnL w="0"/>
                    <a:lnR w="0"/>
                    <a:lnT w="0"/>
                    <a:lnB w="0"/>
                  </a:tcPr>
                </a:tc>
              </a:tr>
              <a:tr h="0">
                <a:tc>
                  <a:txBody>
                    <a:bodyPr/>
                    <a:lstStyle/>
                    <a:p>
                      <a:pPr>
                        <a:defRPr sz="1000"/>
                      </a:pPr>
                      <a:r>
                        <a:rPr/>
                        <a:t>11</a:t>
                      </a:r>
                    </a:p>
                  </a:txBody>
                  <a:tcPr>
                    <a:lnL w="0"/>
                    <a:lnR w="0"/>
                    <a:lnT w="0"/>
                    <a:lnB w="0"/>
                  </a:tcPr>
                </a:tc>
                <a:tc>
                  <a:txBody>
                    <a:bodyPr/>
                    <a:lstStyle/>
                    <a:p>
                      <a:pPr>
                        <a:defRPr sz="1000"/>
                      </a:pPr>
                      <a:r>
                        <a:rPr/>
                        <a:t>Nedsatt tempo</a:t>
                      </a:r>
                    </a:p>
                  </a:txBody>
                  <a:tcPr>
                    <a:lnL w="0"/>
                    <a:lnR w="0"/>
                    <a:lnT w="0"/>
                    <a:lnB w="0"/>
                  </a:tcPr>
                </a:tc>
              </a:tr>
              <a:tr h="0">
                <a:tc>
                  <a:txBody>
                    <a:bodyPr/>
                    <a:lstStyle/>
                    <a:p>
                      <a:pPr>
                        <a:defRPr sz="1000"/>
                      </a:pPr>
                      <a:r>
                        <a:rPr/>
                        <a:t>12</a:t>
                      </a:r>
                    </a:p>
                  </a:txBody>
                  <a:tcPr>
                    <a:lnL w="0"/>
                    <a:lnR w="0"/>
                    <a:lnT w="0"/>
                    <a:lnB w="0"/>
                  </a:tcPr>
                </a:tc>
                <a:tc>
                  <a:txBody>
                    <a:bodyPr/>
                    <a:lstStyle/>
                    <a:p>
                      <a:pPr>
                        <a:defRPr sz="1000"/>
                      </a:pPr>
                      <a:r>
                        <a:rPr/>
                        <a:t>Følsomhet overfor stress og belastninger</a:t>
                      </a:r>
                    </a:p>
                  </a:txBody>
                  <a:tcPr>
                    <a:lnL w="0"/>
                    <a:lnR w="0"/>
                    <a:lnT w="0"/>
                    <a:lnB w="0"/>
                  </a:tcPr>
                </a:tc>
              </a:tr>
              <a:tr h="0">
                <a:tc>
                  <a:txBody>
                    <a:bodyPr/>
                    <a:lstStyle/>
                    <a:p>
                      <a:pPr>
                        <a:defRPr sz="1000"/>
                      </a:pPr>
                      <a:r>
                        <a:rPr/>
                        <a:t>13</a:t>
                      </a:r>
                    </a:p>
                  </a:txBody>
                  <a:tcPr>
                    <a:lnL w="0"/>
                    <a:lnR w="0"/>
                    <a:lnT w="0"/>
                    <a:lnB w="0"/>
                  </a:tcPr>
                </a:tc>
                <a:tc>
                  <a:txBody>
                    <a:bodyPr/>
                    <a:lstStyle/>
                    <a:p>
                      <a:pPr>
                        <a:defRPr sz="1000"/>
                      </a:pPr>
                      <a:r>
                        <a:rPr/>
                        <a:t>Nedsatt mobilitet og bevegelse</a:t>
                      </a:r>
                    </a:p>
                  </a:txBody>
                  <a:tcPr>
                    <a:lnL w="0"/>
                    <a:lnR w="0"/>
                    <a:lnT w="0"/>
                    <a:lnB w="0"/>
                  </a:tcPr>
                </a:tc>
              </a:tr>
              <a:tr h="0">
                <a:tc>
                  <a:txBody>
                    <a:bodyPr/>
                    <a:lstStyle/>
                    <a:p>
                      <a:pPr>
                        <a:defRPr sz="1000"/>
                      </a:pPr>
                      <a:r>
                        <a:rPr/>
                        <a:t>14</a:t>
                      </a:r>
                    </a:p>
                  </a:txBody>
                  <a:tcPr>
                    <a:lnL w="0"/>
                    <a:lnR w="0"/>
                    <a:lnT w="0"/>
                    <a:lnB w="0"/>
                  </a:tcPr>
                </a:tc>
                <a:tc>
                  <a:txBody>
                    <a:bodyPr/>
                    <a:lstStyle/>
                    <a:p>
                      <a:pPr>
                        <a:defRPr sz="1000"/>
                      </a:pPr>
                      <a:r>
                        <a:rPr/>
                        <a:t>Nedsatt finmotorikk</a:t>
                      </a:r>
                    </a:p>
                  </a:txBody>
                  <a:tcPr>
                    <a:lnL w="0"/>
                    <a:lnR w="0"/>
                    <a:lnT w="0"/>
                    <a:lnB w="0"/>
                  </a:tcPr>
                </a:tc>
              </a:tr>
              <a:tr h="0">
                <a:tc>
                  <a:txBody>
                    <a:bodyPr/>
                    <a:lstStyle/>
                    <a:p>
                      <a:pPr>
                        <a:defRPr sz="1000"/>
                      </a:pPr>
                      <a:r>
                        <a:rPr/>
                        <a:t>15</a:t>
                      </a:r>
                    </a:p>
                  </a:txBody>
                  <a:tcPr>
                    <a:lnL w="0"/>
                    <a:lnR w="0"/>
                    <a:lnT w="0"/>
                    <a:lnB w="0"/>
                  </a:tcPr>
                </a:tc>
                <a:tc>
                  <a:txBody>
                    <a:bodyPr/>
                    <a:lstStyle/>
                    <a:p>
                      <a:pPr>
                        <a:defRPr sz="1000"/>
                      </a:pPr>
                      <a:r>
                        <a:rPr/>
                        <a:t>Tretthet, utmattelse (fatigue)</a:t>
                      </a:r>
                    </a:p>
                  </a:txBody>
                  <a:tcPr>
                    <a:lnL w="0"/>
                    <a:lnR w="0"/>
                    <a:lnT w="0"/>
                    <a:lnB w="0"/>
                  </a:tcPr>
                </a:tc>
              </a:tr>
              <a:tr h="0">
                <a:tc>
                  <a:txBody>
                    <a:bodyPr/>
                    <a:lstStyle/>
                    <a:p>
                      <a:pPr>
                        <a:defRPr sz="1000"/>
                      </a:pPr>
                      <a:r>
                        <a:rPr/>
                        <a:t>16</a:t>
                      </a:r>
                    </a:p>
                  </a:txBody>
                  <a:tcPr>
                    <a:lnL w="0"/>
                    <a:lnR w="0"/>
                    <a:lnT w="0"/>
                    <a:lnB w="0"/>
                  </a:tcPr>
                </a:tc>
                <a:tc>
                  <a:txBody>
                    <a:bodyPr/>
                    <a:lstStyle/>
                    <a:p>
                      <a:pPr>
                        <a:defRPr sz="1000"/>
                      </a:pPr>
                      <a:r>
                        <a:rPr/>
                        <a:t>Senskader i form av smerter og stivhet</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31. Vi ber deg vurdere om noen av disse forholdene &lt;br /&gt;påvirker din arbeidsevne i dag.&lt;br /&gt;(Du kan krysse av for flere forhold)</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438912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Vet ikke</a:t>
                      </a:r>
                    </a:p>
                  </a:txBody>
                  <a:tcPr>
                    <a:lnL w="0"/>
                    <a:lnR w="0"/>
                    <a:lnT w="12700">
                      <a:solidFill>
                        <a:srgbClr val="B4B4B4"/>
                      </a:solidFill>
                    </a:lnT>
                    <a:lnB w="0"/>
                  </a:tcPr>
                </a:tc>
                <a:tc>
                  <a:txBody>
                    <a:bodyPr/>
                    <a:lstStyle/>
                    <a:p>
                      <a:pPr>
                        <a:defRPr sz="1000"/>
                      </a:pPr>
                      <a:r>
                        <a:rPr/>
                        <a:t>2,3%</a:t>
                      </a:r>
                    </a:p>
                  </a:txBody>
                  <a:tcPr>
                    <a:lnL w="0"/>
                    <a:lnR w="0"/>
                    <a:lnT w="12700">
                      <a:solidFill>
                        <a:srgbClr val="B4B4B4"/>
                      </a:solidFill>
                    </a:lnT>
                    <a:lnB w="0"/>
                  </a:tcPr>
                </a:tc>
              </a:tr>
              <a:tr h="0">
                <a:tc>
                  <a:txBody>
                    <a:bodyPr/>
                    <a:lstStyle/>
                    <a:p>
                      <a:pPr>
                        <a:defRPr sz="1000"/>
                      </a:pPr>
                      <a:r>
                        <a:rPr/>
                        <a:t>Ufrivillige bevegelser</a:t>
                      </a:r>
                    </a:p>
                  </a:txBody>
                  <a:tcPr>
                    <a:lnL w="0"/>
                    <a:lnR w="0"/>
                    <a:lnT w="0"/>
                    <a:lnB w="0"/>
                  </a:tcPr>
                </a:tc>
                <a:tc>
                  <a:txBody>
                    <a:bodyPr/>
                    <a:lstStyle/>
                    <a:p>
                      <a:pPr>
                        <a:defRPr sz="1000"/>
                      </a:pPr>
                      <a:r>
                        <a:rPr/>
                        <a:t>4,7%</a:t>
                      </a:r>
                    </a:p>
                  </a:txBody>
                  <a:tcPr>
                    <a:lnL w="0"/>
                    <a:lnR w="0"/>
                    <a:lnT w="0"/>
                    <a:lnB w="0"/>
                  </a:tcPr>
                </a:tc>
              </a:tr>
              <a:tr h="0">
                <a:tc>
                  <a:txBody>
                    <a:bodyPr/>
                    <a:lstStyle/>
                    <a:p>
                      <a:pPr>
                        <a:defRPr sz="1000"/>
                      </a:pPr>
                      <a:r>
                        <a:rPr/>
                        <a:t>Hukommelsesvansker</a:t>
                      </a:r>
                    </a:p>
                  </a:txBody>
                  <a:tcPr>
                    <a:lnL w="0"/>
                    <a:lnR w="0"/>
                    <a:lnT w="0"/>
                    <a:lnB w="0"/>
                  </a:tcPr>
                </a:tc>
                <a:tc>
                  <a:txBody>
                    <a:bodyPr/>
                    <a:lstStyle/>
                    <a:p>
                      <a:pPr>
                        <a:defRPr sz="1000"/>
                      </a:pPr>
                      <a:r>
                        <a:rPr/>
                        <a:t>4,7%</a:t>
                      </a:r>
                    </a:p>
                  </a:txBody>
                  <a:tcPr>
                    <a:lnL w="0"/>
                    <a:lnR w="0"/>
                    <a:lnT w="0"/>
                    <a:lnB w="0"/>
                  </a:tcPr>
                </a:tc>
              </a:tr>
              <a:tr h="0">
                <a:tc>
                  <a:txBody>
                    <a:bodyPr/>
                    <a:lstStyle/>
                    <a:p>
                      <a:pPr>
                        <a:defRPr sz="1000"/>
                      </a:pPr>
                      <a:r>
                        <a:rPr/>
                        <a:t>Problemer med overblikk og planlegging </a:t>
                      </a:r>
                    </a:p>
                  </a:txBody>
                  <a:tcPr>
                    <a:lnL w="0"/>
                    <a:lnR w="0"/>
                    <a:lnT w="0"/>
                    <a:lnB w="0"/>
                  </a:tcPr>
                </a:tc>
                <a:tc>
                  <a:txBody>
                    <a:bodyPr/>
                    <a:lstStyle/>
                    <a:p>
                      <a:pPr>
                        <a:defRPr sz="1000"/>
                      </a:pPr>
                      <a:r>
                        <a:rPr/>
                        <a:t>9,3%</a:t>
                      </a:r>
                    </a:p>
                  </a:txBody>
                  <a:tcPr>
                    <a:lnL w="0"/>
                    <a:lnR w="0"/>
                    <a:lnT w="0"/>
                    <a:lnB w="0"/>
                  </a:tcPr>
                </a:tc>
              </a:tr>
              <a:tr h="0">
                <a:tc>
                  <a:txBody>
                    <a:bodyPr/>
                    <a:lstStyle/>
                    <a:p>
                      <a:pPr>
                        <a:defRPr sz="1000"/>
                      </a:pPr>
                      <a:r>
                        <a:rPr/>
                        <a:t>Annet, beskriv her:</a:t>
                      </a:r>
                    </a:p>
                  </a:txBody>
                  <a:tcPr>
                    <a:lnL w="0"/>
                    <a:lnR w="0"/>
                    <a:lnT w="0"/>
                    <a:lnB w="0"/>
                  </a:tcPr>
                </a:tc>
                <a:tc>
                  <a:txBody>
                    <a:bodyPr/>
                    <a:lstStyle/>
                    <a:p>
                      <a:pPr>
                        <a:defRPr sz="1000"/>
                      </a:pPr>
                      <a:r>
                        <a:rPr/>
                        <a:t>9,3%</a:t>
                      </a:r>
                    </a:p>
                  </a:txBody>
                  <a:tcPr>
                    <a:lnL w="0"/>
                    <a:lnR w="0"/>
                    <a:lnT w="0"/>
                    <a:lnB w="0"/>
                  </a:tcPr>
                </a:tc>
              </a:tr>
              <a:tr h="0">
                <a:tc>
                  <a:txBody>
                    <a:bodyPr/>
                    <a:lstStyle/>
                    <a:p>
                      <a:pPr>
                        <a:defRPr sz="1000"/>
                      </a:pPr>
                      <a:r>
                        <a:rPr/>
                        <a:t>Nedsatt tale,- hørsel og synsfunksjon</a:t>
                      </a:r>
                    </a:p>
                  </a:txBody>
                  <a:tcPr>
                    <a:lnL w="0"/>
                    <a:lnR w="0"/>
                    <a:lnT w="0"/>
                    <a:lnB w="0"/>
                  </a:tcPr>
                </a:tc>
                <a:tc>
                  <a:txBody>
                    <a:bodyPr/>
                    <a:lstStyle/>
                    <a:p>
                      <a:pPr>
                        <a:defRPr sz="1000"/>
                      </a:pPr>
                      <a:r>
                        <a:rPr/>
                        <a:t>14,0%</a:t>
                      </a:r>
                    </a:p>
                  </a:txBody>
                  <a:tcPr>
                    <a:lnL w="0"/>
                    <a:lnR w="0"/>
                    <a:lnT w="0"/>
                    <a:lnB w="0"/>
                  </a:tcPr>
                </a:tc>
              </a:tr>
              <a:tr h="0">
                <a:tc>
                  <a:txBody>
                    <a:bodyPr/>
                    <a:lstStyle/>
                    <a:p>
                      <a:pPr>
                        <a:defRPr sz="1000"/>
                      </a:pPr>
                      <a:r>
                        <a:rPr/>
                        <a:t>Vanskeligheter med å ta initiativ</a:t>
                      </a:r>
                    </a:p>
                  </a:txBody>
                  <a:tcPr>
                    <a:lnL w="0"/>
                    <a:lnR w="0"/>
                    <a:lnT w="0"/>
                    <a:lnB w="0"/>
                  </a:tcPr>
                </a:tc>
                <a:tc>
                  <a:txBody>
                    <a:bodyPr/>
                    <a:lstStyle/>
                    <a:p>
                      <a:pPr>
                        <a:defRPr sz="1000"/>
                      </a:pPr>
                      <a:r>
                        <a:rPr/>
                        <a:t>14,0%</a:t>
                      </a:r>
                    </a:p>
                  </a:txBody>
                  <a:tcPr>
                    <a:lnL w="0"/>
                    <a:lnR w="0"/>
                    <a:lnT w="0"/>
                    <a:lnB w="0"/>
                  </a:tcPr>
                </a:tc>
              </a:tr>
              <a:tr h="0">
                <a:tc>
                  <a:txBody>
                    <a:bodyPr/>
                    <a:lstStyle/>
                    <a:p>
                      <a:pPr>
                        <a:defRPr sz="1000"/>
                      </a:pPr>
                      <a:r>
                        <a:rPr/>
                        <a:t>Oppmerksomhet og konsentrasjonsvansker</a:t>
                      </a:r>
                    </a:p>
                  </a:txBody>
                  <a:tcPr>
                    <a:lnL w="0"/>
                    <a:lnR w="0"/>
                    <a:lnT w="0"/>
                    <a:lnB w="0"/>
                  </a:tcPr>
                </a:tc>
                <a:tc>
                  <a:txBody>
                    <a:bodyPr/>
                    <a:lstStyle/>
                    <a:p>
                      <a:pPr>
                        <a:defRPr sz="1000"/>
                      </a:pPr>
                      <a:r>
                        <a:rPr/>
                        <a:t>16,3%</a:t>
                      </a:r>
                    </a:p>
                  </a:txBody>
                  <a:tcPr>
                    <a:lnL w="0"/>
                    <a:lnR w="0"/>
                    <a:lnT w="0"/>
                    <a:lnB w="0"/>
                  </a:tcPr>
                </a:tc>
              </a:tr>
              <a:tr h="0">
                <a:tc>
                  <a:txBody>
                    <a:bodyPr/>
                    <a:lstStyle/>
                    <a:p>
                      <a:pPr>
                        <a:defRPr sz="1000"/>
                      </a:pPr>
                      <a:r>
                        <a:rPr/>
                        <a:t>Dårlig håndfunksjon</a:t>
                      </a:r>
                    </a:p>
                  </a:txBody>
                  <a:tcPr>
                    <a:lnL w="0"/>
                    <a:lnR w="0"/>
                    <a:lnT w="0"/>
                    <a:lnB w="0"/>
                  </a:tcPr>
                </a:tc>
                <a:tc>
                  <a:txBody>
                    <a:bodyPr/>
                    <a:lstStyle/>
                    <a:p>
                      <a:pPr>
                        <a:defRPr sz="1000"/>
                      </a:pPr>
                      <a:r>
                        <a:rPr/>
                        <a:t>25,6%</a:t>
                      </a:r>
                    </a:p>
                  </a:txBody>
                  <a:tcPr>
                    <a:lnL w="0"/>
                    <a:lnR w="0"/>
                    <a:lnT w="0"/>
                    <a:lnB w="0"/>
                  </a:tcPr>
                </a:tc>
              </a:tr>
              <a:tr h="0">
                <a:tc>
                  <a:txBody>
                    <a:bodyPr/>
                    <a:lstStyle/>
                    <a:p>
                      <a:pPr>
                        <a:defRPr sz="1000"/>
                      </a:pPr>
                      <a:r>
                        <a:rPr/>
                        <a:t>Følsomhet overfor støy </a:t>
                      </a:r>
                    </a:p>
                  </a:txBody>
                  <a:tcPr>
                    <a:lnL w="0"/>
                    <a:lnR w="0"/>
                    <a:lnT w="0"/>
                    <a:lnB w="0"/>
                  </a:tcPr>
                </a:tc>
                <a:tc>
                  <a:txBody>
                    <a:bodyPr/>
                    <a:lstStyle/>
                    <a:p>
                      <a:pPr>
                        <a:defRPr sz="1000"/>
                      </a:pPr>
                      <a:r>
                        <a:rPr/>
                        <a:t>27,9%</a:t>
                      </a:r>
                    </a:p>
                  </a:txBody>
                  <a:tcPr>
                    <a:lnL w="0"/>
                    <a:lnR w="0"/>
                    <a:lnT w="0"/>
                    <a:lnB w="0"/>
                  </a:tcPr>
                </a:tc>
              </a:tr>
              <a:tr h="0">
                <a:tc>
                  <a:txBody>
                    <a:bodyPr/>
                    <a:lstStyle/>
                    <a:p>
                      <a:pPr>
                        <a:defRPr sz="1000"/>
                      </a:pPr>
                      <a:r>
                        <a:rPr/>
                        <a:t>Nedsatt tempo</a:t>
                      </a:r>
                    </a:p>
                  </a:txBody>
                  <a:tcPr>
                    <a:lnL w="0"/>
                    <a:lnR w="0"/>
                    <a:lnT w="0"/>
                    <a:lnB w="0"/>
                  </a:tcPr>
                </a:tc>
                <a:tc>
                  <a:txBody>
                    <a:bodyPr/>
                    <a:lstStyle/>
                    <a:p>
                      <a:pPr>
                        <a:defRPr sz="1000"/>
                      </a:pPr>
                      <a:r>
                        <a:rPr/>
                        <a:t>34,9%</a:t>
                      </a:r>
                    </a:p>
                  </a:txBody>
                  <a:tcPr>
                    <a:lnL w="0"/>
                    <a:lnR w="0"/>
                    <a:lnT w="0"/>
                    <a:lnB w="0"/>
                  </a:tcPr>
                </a:tc>
              </a:tr>
              <a:tr h="0">
                <a:tc>
                  <a:txBody>
                    <a:bodyPr/>
                    <a:lstStyle/>
                    <a:p>
                      <a:pPr>
                        <a:defRPr sz="1000"/>
                      </a:pPr>
                      <a:r>
                        <a:rPr/>
                        <a:t>Følsomhet overfor stress og belastninger</a:t>
                      </a:r>
                    </a:p>
                  </a:txBody>
                  <a:tcPr>
                    <a:lnL w="0"/>
                    <a:lnR w="0"/>
                    <a:lnT w="0"/>
                    <a:lnB w="0"/>
                  </a:tcPr>
                </a:tc>
                <a:tc>
                  <a:txBody>
                    <a:bodyPr/>
                    <a:lstStyle/>
                    <a:p>
                      <a:pPr>
                        <a:defRPr sz="1000"/>
                      </a:pPr>
                      <a:r>
                        <a:rPr/>
                        <a:t>39,5%</a:t>
                      </a:r>
                    </a:p>
                  </a:txBody>
                  <a:tcPr>
                    <a:lnL w="0"/>
                    <a:lnR w="0"/>
                    <a:lnT w="0"/>
                    <a:lnB w="0"/>
                  </a:tcPr>
                </a:tc>
              </a:tr>
              <a:tr h="0">
                <a:tc>
                  <a:txBody>
                    <a:bodyPr/>
                    <a:lstStyle/>
                    <a:p>
                      <a:pPr>
                        <a:defRPr sz="1000"/>
                      </a:pPr>
                      <a:r>
                        <a:rPr/>
                        <a:t>Nedsatt mobilitet og bevegelse</a:t>
                      </a:r>
                    </a:p>
                  </a:txBody>
                  <a:tcPr>
                    <a:lnL w="0"/>
                    <a:lnR w="0"/>
                    <a:lnT w="0"/>
                    <a:lnB w="0"/>
                  </a:tcPr>
                </a:tc>
                <a:tc>
                  <a:txBody>
                    <a:bodyPr/>
                    <a:lstStyle/>
                    <a:p>
                      <a:pPr>
                        <a:defRPr sz="1000"/>
                      </a:pPr>
                      <a:r>
                        <a:rPr/>
                        <a:t>46,5%</a:t>
                      </a:r>
                    </a:p>
                  </a:txBody>
                  <a:tcPr>
                    <a:lnL w="0"/>
                    <a:lnR w="0"/>
                    <a:lnT w="0"/>
                    <a:lnB w="0"/>
                  </a:tcPr>
                </a:tc>
              </a:tr>
              <a:tr h="0">
                <a:tc>
                  <a:txBody>
                    <a:bodyPr/>
                    <a:lstStyle/>
                    <a:p>
                      <a:pPr>
                        <a:defRPr sz="1000"/>
                      </a:pPr>
                      <a:r>
                        <a:rPr/>
                        <a:t>Nedsatt finmotorikk</a:t>
                      </a:r>
                    </a:p>
                  </a:txBody>
                  <a:tcPr>
                    <a:lnL w="0"/>
                    <a:lnR w="0"/>
                    <a:lnT w="0"/>
                    <a:lnB w="0"/>
                  </a:tcPr>
                </a:tc>
                <a:tc>
                  <a:txBody>
                    <a:bodyPr/>
                    <a:lstStyle/>
                    <a:p>
                      <a:pPr>
                        <a:defRPr sz="1000"/>
                      </a:pPr>
                      <a:r>
                        <a:rPr/>
                        <a:t>48,8%</a:t>
                      </a:r>
                    </a:p>
                  </a:txBody>
                  <a:tcPr>
                    <a:lnL w="0"/>
                    <a:lnR w="0"/>
                    <a:lnT w="0"/>
                    <a:lnB w="0"/>
                  </a:tcPr>
                </a:tc>
              </a:tr>
              <a:tr h="0">
                <a:tc>
                  <a:txBody>
                    <a:bodyPr/>
                    <a:lstStyle/>
                    <a:p>
                      <a:pPr>
                        <a:defRPr sz="1000"/>
                      </a:pPr>
                      <a:r>
                        <a:rPr/>
                        <a:t>Tretthet, utmattelse (fatigue)</a:t>
                      </a:r>
                    </a:p>
                  </a:txBody>
                  <a:tcPr>
                    <a:lnL w="0"/>
                    <a:lnR w="0"/>
                    <a:lnT w="0"/>
                    <a:lnB w="0"/>
                  </a:tcPr>
                </a:tc>
                <a:tc>
                  <a:txBody>
                    <a:bodyPr/>
                    <a:lstStyle/>
                    <a:p>
                      <a:pPr>
                        <a:defRPr sz="1000"/>
                      </a:pPr>
                      <a:r>
                        <a:rPr/>
                        <a:t>55,8%</a:t>
                      </a:r>
                    </a:p>
                  </a:txBody>
                  <a:tcPr>
                    <a:lnL w="0"/>
                    <a:lnR w="0"/>
                    <a:lnT w="0"/>
                    <a:lnB w="0"/>
                  </a:tcPr>
                </a:tc>
              </a:tr>
              <a:tr h="0">
                <a:tc>
                  <a:txBody>
                    <a:bodyPr/>
                    <a:lstStyle/>
                    <a:p>
                      <a:pPr>
                        <a:defRPr sz="1000"/>
                      </a:pPr>
                      <a:r>
                        <a:rPr/>
                        <a:t>Senskader i form av smerter og stivhet</a:t>
                      </a:r>
                    </a:p>
                  </a:txBody>
                  <a:tcPr>
                    <a:lnL w="0"/>
                    <a:lnR w="0"/>
                    <a:lnT w="0"/>
                    <a:lnB w="12700">
                      <a:solidFill>
                        <a:srgbClr val="B4B4B4"/>
                      </a:solidFill>
                    </a:lnB>
                  </a:tcPr>
                </a:tc>
                <a:tc>
                  <a:txBody>
                    <a:bodyPr/>
                    <a:lstStyle/>
                    <a:p>
                      <a:pPr>
                        <a:defRPr sz="1000"/>
                      </a:pPr>
                      <a:r>
                        <a:rPr/>
                        <a:t>58,1%</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43</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32. Hvor enig eller uenig er du i følgende påstander?</a:t>
            </a:r>
          </a:p>
        </p:txBody>
      </p:sp>
      <p:sp>
        <p:nvSpPr>
          <p:cNvPr id="3" name="Pre"/>
          <p:cNvSpPr>
            <a:spLocks noGrp="1"/>
          </p:cNvSpPr>
          <p:nvPr>
            <p:ph sz="quarter" idx="16"/>
          </p:nvPr>
        </p:nvSpPr>
        <p:spPr/>
        <p:txBody>
          <a:bodyPr/>
          <a:lstStyle/>
          <a:p>
            <a:r>
              <a:rPr lang="en-US"/>
              <a:t>
   På en skala fra 1 -6 hvor 1 er svært uenig og 6 er svært enig</a:t>
            </a:r>
          </a:p>
        </p:txBody>
      </p:sp>
      <p:sp>
        <p:nvSpPr>
          <p:cNvPr id="7" name="RepTitle"/>
          <p:cNvSpPr>
            <a:spLocks noGrp="1"/>
          </p:cNvSpPr>
          <p:nvPr>
            <p:ph sz="quarter" idx="17"/>
          </p:nvPr>
        </p:nvSpPr>
        <p:spPr/>
        <p:txBody>
          <a:bodyPr/>
          <a:lstStyle/>
          <a:p>
            <a:r>
              <a:rPr lang="en-US"/>
              <a:t>Spørreundersøkelse om arbeid</a:t>
            </a:r>
          </a:p>
        </p:txBody>
      </p:sp>
      <p:sp>
        <p:nvSpPr>
          <p:cNvPr id="8" name="MetaFoot"/>
          <p:cNvSpPr>
            <a:spLocks noGrp="1"/>
          </p:cNvSpPr>
          <p:nvPr>
            <p:ph sz="quarter" idx="18"/>
          </p:nvPr>
        </p:nvSpPr>
        <p:spPr/>
        <p:txBody>
          <a:bodyPr/>
          <a:lstStyle/>
          <a:p>
            <a:endParaRPr lang="en-US"/>
          </a:p>
        </p:txBody>
      </p:sp>
      <p:graphicFrame>
        <p:nvGraphicFramePr>
          <p:cNvPr id="9" name="ChartObject"/>
          <p:cNvGraphicFramePr>
            <a:graphicFrameLocks noGrp="1"/>
          </p:cNvGraphicFramePr>
          <p:nvPr>
            <p:ph sz="quarter" idx="15"/>
          </p:nvPr>
        </p:nvGraphicFramePr>
        <p:xfrm>
          <a:off x="467544" y="1556792"/>
          <a:ext cx="8207375" cy="32403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New Table"/>
          <p:cNvGraphicFramePr>
            <a:graphicFrameLocks noGrp="1"/>
          </p:cNvGraphicFramePr>
          <p:nvPr>
            <p:ph sz="quarter" idx="14"/>
          </p:nvPr>
        </p:nvGraphicFramePr>
        <p:xfrm>
          <a:off x="467544" y="4869160"/>
          <a:ext cx="8207376" cy="73152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Jeg er stivere og har mer smerter idag enn tidligere</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Jeg har et større behov for hvile og søvn idag enn tidligere</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32. Hvor enig eller uenig er du i følgende påstander?</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036320"/>
        </p:xfrm>
        <a:graphic>
          <a:graphicData uri="http://schemas.openxmlformats.org/drawingml/2006/table">
            <a:tbl>
              <a:tblPr bandRow="1">
                <a:tableStyleId>{5C22544A-7EE6-4342-B048-85BDC9FD1C3A}</a:tableStyleId>
              </a:tblPr>
              <a:tblGrid>
                <a:gridCol w="2735792"/>
                <a:gridCol w="2735792"/>
                <a:gridCol w="2735792"/>
              </a:tblGrid>
              <a:tr h="0">
                <a:tc>
                  <a:txBody>
                    <a:bodyPr/>
                    <a:lstStyle/>
                    <a:p>
                      <a:pPr>
                        <a:defRPr sz="1000"/>
                      </a:pPr>
                      <a:r>
                        <a:rPr b="1"/>
                        <a:t>Spørsmål</a:t>
                      </a:r>
                    </a:p>
                  </a:txBody>
                  <a:tcPr>
                    <a:lnL w="0"/>
                    <a:lnR w="0"/>
                    <a:lnT w="0"/>
                    <a:lnB w="12700">
                      <a:solidFill>
                        <a:srgbClr val="B4B4B4"/>
                      </a:solidFill>
                    </a:lnB>
                    <a:solidFill>
                      <a:prstClr val="black">
                        <a:lumOff val="100000"/>
                        <a:lumOff val="100000"/>
                      </a:prstClr>
                    </a:solidFill>
                  </a:tcPr>
                </a:tc>
                <a:tc>
                  <a:txBody>
                    <a:bodyPr/>
                    <a:lstStyle/>
                    <a:p>
                      <a:pPr>
                        <a:defRPr sz="1000"/>
                      </a:pPr>
                      <a:r>
                        <a:rPr b="1"/>
                        <a:t>Gjennomsnitt</a:t>
                      </a:r>
                    </a:p>
                  </a:txBody>
                  <a:tcPr>
                    <a:lnL w="0"/>
                    <a:lnR w="0"/>
                    <a:lnT w="0"/>
                    <a:lnB w="12700">
                      <a:solidFill>
                        <a:srgbClr val="B4B4B4"/>
                      </a:solidFill>
                    </a:lnB>
                    <a:solidFill>
                      <a:prstClr val="black">
                        <a:lumOff val="100000"/>
                        <a:lumOff val="100000"/>
                      </a:prstClr>
                    </a:solidFill>
                  </a:tcPr>
                </a:tc>
                <a:tc>
                  <a:txBody>
                    <a:bodyPr/>
                    <a:lstStyle/>
                    <a:p>
                      <a:pPr>
                        <a:defRPr sz="1000"/>
                      </a:pPr>
                      <a:r>
                        <a:rPr b="1"/>
                        <a:t>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Jeg er stivere og har mer smerter idag enn tidligere</a:t>
                      </a:r>
                    </a:p>
                  </a:txBody>
                  <a:tcPr>
                    <a:lnL w="0"/>
                    <a:lnR w="0"/>
                    <a:lnT w="12700">
                      <a:solidFill>
                        <a:srgbClr val="B4B4B4"/>
                      </a:solidFill>
                    </a:lnT>
                    <a:lnB w="0"/>
                  </a:tcPr>
                </a:tc>
                <a:tc>
                  <a:txBody>
                    <a:bodyPr/>
                    <a:lstStyle/>
                    <a:p>
                      <a:pPr>
                        <a:defRPr sz="1000"/>
                      </a:pPr>
                      <a:r>
                        <a:rPr/>
                        <a:t>4,09</a:t>
                      </a:r>
                    </a:p>
                  </a:txBody>
                  <a:tcPr>
                    <a:lnL w="0"/>
                    <a:lnR w="0"/>
                    <a:lnT w="12700">
                      <a:solidFill>
                        <a:srgbClr val="B4B4B4"/>
                      </a:solidFill>
                    </a:lnT>
                    <a:lnB w="0"/>
                  </a:tcPr>
                </a:tc>
                <a:tc>
                  <a:txBody>
                    <a:bodyPr/>
                    <a:lstStyle/>
                    <a:p>
                      <a:pPr>
                        <a:defRPr sz="1000"/>
                      </a:pPr>
                      <a:r>
                        <a:rPr/>
                        <a:t>44</a:t>
                      </a:r>
                    </a:p>
                  </a:txBody>
                  <a:tcPr>
                    <a:lnL w="0"/>
                    <a:lnR w="0"/>
                    <a:lnT w="12700">
                      <a:solidFill>
                        <a:srgbClr val="B4B4B4"/>
                      </a:solidFill>
                    </a:lnT>
                    <a:lnB w="0"/>
                  </a:tcPr>
                </a:tc>
              </a:tr>
              <a:tr h="0">
                <a:tc>
                  <a:txBody>
                    <a:bodyPr/>
                    <a:lstStyle/>
                    <a:p>
                      <a:pPr>
                        <a:defRPr sz="1000"/>
                      </a:pPr>
                      <a:r>
                        <a:rPr/>
                        <a:t>Jeg har et større behov for hvile og søvn idag enn tidligere</a:t>
                      </a:r>
                    </a:p>
                  </a:txBody>
                  <a:tcPr>
                    <a:lnL w="0"/>
                    <a:lnR w="0"/>
                    <a:lnT w="0"/>
                    <a:lnB w="0"/>
                  </a:tcPr>
                </a:tc>
                <a:tc>
                  <a:txBody>
                    <a:bodyPr/>
                    <a:lstStyle/>
                    <a:p>
                      <a:pPr>
                        <a:defRPr sz="1000"/>
                      </a:pPr>
                      <a:r>
                        <a:rPr/>
                        <a:t>4,23</a:t>
                      </a:r>
                    </a:p>
                  </a:txBody>
                  <a:tcPr>
                    <a:lnL w="0"/>
                    <a:lnR w="0"/>
                    <a:lnT w="0"/>
                    <a:lnB w="0"/>
                  </a:tcPr>
                </a:tc>
                <a:tc>
                  <a:txBody>
                    <a:bodyPr/>
                    <a:lstStyle/>
                    <a:p>
                      <a:pPr>
                        <a:defRPr sz="1000"/>
                      </a:pPr>
                      <a:r>
                        <a:rPr/>
                        <a:t>43</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33. Jeg er stivere og har mer smerter idag enn tidligere</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170688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Svært uenig 1</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2</a:t>
                      </a:r>
                    </a:p>
                  </a:txBody>
                  <a:tcPr>
                    <a:lnL w="0"/>
                    <a:lnR w="0"/>
                    <a:lnT w="0"/>
                    <a:lnB w="0"/>
                  </a:tcPr>
                </a:tc>
              </a:tr>
              <a:tr h="0">
                <a:tc>
                  <a:txBody>
                    <a:bodyPr/>
                    <a:lstStyle/>
                    <a:p>
                      <a:pPr>
                        <a:defRPr sz="1000"/>
                      </a:pPr>
                      <a:r>
                        <a:rPr/>
                        <a:t>3</a:t>
                      </a:r>
                    </a:p>
                  </a:txBody>
                  <a:tcPr>
                    <a:lnL w="0"/>
                    <a:lnR w="0"/>
                    <a:lnT w="0"/>
                    <a:lnB w="0"/>
                  </a:tcPr>
                </a:tc>
                <a:tc>
                  <a:txBody>
                    <a:bodyPr/>
                    <a:lstStyle/>
                    <a:p>
                      <a:pPr>
                        <a:defRPr sz="1000"/>
                      </a:pPr>
                      <a:r>
                        <a:rPr/>
                        <a:t>3</a:t>
                      </a:r>
                    </a:p>
                  </a:txBody>
                  <a:tcPr>
                    <a:lnL w="0"/>
                    <a:lnR w="0"/>
                    <a:lnT w="0"/>
                    <a:lnB w="0"/>
                  </a:tcPr>
                </a:tc>
              </a:tr>
              <a:tr h="0">
                <a:tc>
                  <a:txBody>
                    <a:bodyPr/>
                    <a:lstStyle/>
                    <a:p>
                      <a:pPr>
                        <a:defRPr sz="1000"/>
                      </a:pPr>
                      <a:r>
                        <a:rPr/>
                        <a:t>4</a:t>
                      </a:r>
                    </a:p>
                  </a:txBody>
                  <a:tcPr>
                    <a:lnL w="0"/>
                    <a:lnR w="0"/>
                    <a:lnT w="0"/>
                    <a:lnB w="0"/>
                  </a:tcPr>
                </a:tc>
                <a:tc>
                  <a:txBody>
                    <a:bodyPr/>
                    <a:lstStyle/>
                    <a:p>
                      <a:pPr>
                        <a:defRPr sz="1000"/>
                      </a:pPr>
                      <a:r>
                        <a:rPr/>
                        <a:t>4</a:t>
                      </a:r>
                    </a:p>
                  </a:txBody>
                  <a:tcPr>
                    <a:lnL w="0"/>
                    <a:lnR w="0"/>
                    <a:lnT w="0"/>
                    <a:lnB w="0"/>
                  </a:tcPr>
                </a:tc>
              </a:tr>
              <a:tr h="0">
                <a:tc>
                  <a:txBody>
                    <a:bodyPr/>
                    <a:lstStyle/>
                    <a:p>
                      <a:pPr>
                        <a:defRPr sz="1000"/>
                      </a:pPr>
                      <a:r>
                        <a:rPr/>
                        <a:t>5</a:t>
                      </a:r>
                    </a:p>
                  </a:txBody>
                  <a:tcPr>
                    <a:lnL w="0"/>
                    <a:lnR w="0"/>
                    <a:lnT w="0"/>
                    <a:lnB w="0"/>
                  </a:tcPr>
                </a:tc>
                <a:tc>
                  <a:txBody>
                    <a:bodyPr/>
                    <a:lstStyle/>
                    <a:p>
                      <a:pPr>
                        <a:defRPr sz="1000"/>
                      </a:pPr>
                      <a:r>
                        <a:rPr/>
                        <a:t>5</a:t>
                      </a:r>
                    </a:p>
                  </a:txBody>
                  <a:tcPr>
                    <a:lnL w="0"/>
                    <a:lnR w="0"/>
                    <a:lnT w="0"/>
                    <a:lnB w="0"/>
                  </a:tcPr>
                </a:tc>
              </a:tr>
              <a:tr h="0">
                <a:tc>
                  <a:txBody>
                    <a:bodyPr/>
                    <a:lstStyle/>
                    <a:p>
                      <a:pPr>
                        <a:defRPr sz="1000"/>
                      </a:pPr>
                      <a:r>
                        <a:rPr/>
                        <a:t>6</a:t>
                      </a:r>
                    </a:p>
                  </a:txBody>
                  <a:tcPr>
                    <a:lnL w="0"/>
                    <a:lnR w="0"/>
                    <a:lnT w="0"/>
                    <a:lnB w="0"/>
                  </a:tcPr>
                </a:tc>
                <a:tc>
                  <a:txBody>
                    <a:bodyPr/>
                    <a:lstStyle/>
                    <a:p>
                      <a:pPr>
                        <a:defRPr sz="1000"/>
                      </a:pPr>
                      <a:r>
                        <a:rPr/>
                        <a:t>Svært enig6</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33. Jeg er stivere og har mer smerter idag enn tidligere</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95072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Svært uenig 1</a:t>
                      </a:r>
                    </a:p>
                  </a:txBody>
                  <a:tcPr>
                    <a:lnL w="0"/>
                    <a:lnR w="0"/>
                    <a:lnT w="12700">
                      <a:solidFill>
                        <a:srgbClr val="B4B4B4"/>
                      </a:solidFill>
                    </a:lnT>
                    <a:lnB w="0"/>
                  </a:tcPr>
                </a:tc>
                <a:tc>
                  <a:txBody>
                    <a:bodyPr/>
                    <a:lstStyle/>
                    <a:p>
                      <a:pPr>
                        <a:defRPr sz="1000"/>
                      </a:pPr>
                      <a:r>
                        <a:rPr/>
                        <a:t>11,4%</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11,4%</a:t>
                      </a:r>
                    </a:p>
                  </a:txBody>
                  <a:tcPr>
                    <a:lnL w="0"/>
                    <a:lnR w="0"/>
                    <a:lnT w="0"/>
                    <a:lnB w="0"/>
                  </a:tcPr>
                </a:tc>
              </a:tr>
              <a:tr h="0">
                <a:tc>
                  <a:txBody>
                    <a:bodyPr/>
                    <a:lstStyle/>
                    <a:p>
                      <a:pPr>
                        <a:defRPr sz="1000"/>
                      </a:pPr>
                      <a:r>
                        <a:rPr/>
                        <a:t>3</a:t>
                      </a:r>
                    </a:p>
                  </a:txBody>
                  <a:tcPr>
                    <a:lnL w="0"/>
                    <a:lnR w="0"/>
                    <a:lnT w="0"/>
                    <a:lnB w="0"/>
                  </a:tcPr>
                </a:tc>
                <a:tc>
                  <a:txBody>
                    <a:bodyPr/>
                    <a:lstStyle/>
                    <a:p>
                      <a:pPr>
                        <a:defRPr sz="1000"/>
                      </a:pPr>
                      <a:r>
                        <a:rPr/>
                        <a:t>13,6%</a:t>
                      </a:r>
                    </a:p>
                  </a:txBody>
                  <a:tcPr>
                    <a:lnL w="0"/>
                    <a:lnR w="0"/>
                    <a:lnT w="0"/>
                    <a:lnB w="0"/>
                  </a:tcPr>
                </a:tc>
              </a:tr>
              <a:tr h="0">
                <a:tc>
                  <a:txBody>
                    <a:bodyPr/>
                    <a:lstStyle/>
                    <a:p>
                      <a:pPr>
                        <a:defRPr sz="1000"/>
                      </a:pPr>
                      <a:r>
                        <a:rPr/>
                        <a:t>4</a:t>
                      </a:r>
                    </a:p>
                  </a:txBody>
                  <a:tcPr>
                    <a:lnL w="0"/>
                    <a:lnR w="0"/>
                    <a:lnT w="0"/>
                    <a:lnB w="0"/>
                  </a:tcPr>
                </a:tc>
                <a:tc>
                  <a:txBody>
                    <a:bodyPr/>
                    <a:lstStyle/>
                    <a:p>
                      <a:pPr>
                        <a:defRPr sz="1000"/>
                      </a:pPr>
                      <a:r>
                        <a:rPr/>
                        <a:t>18,2%</a:t>
                      </a:r>
                    </a:p>
                  </a:txBody>
                  <a:tcPr>
                    <a:lnL w="0"/>
                    <a:lnR w="0"/>
                    <a:lnT w="0"/>
                    <a:lnB w="0"/>
                  </a:tcPr>
                </a:tc>
              </a:tr>
              <a:tr h="0">
                <a:tc>
                  <a:txBody>
                    <a:bodyPr/>
                    <a:lstStyle/>
                    <a:p>
                      <a:pPr>
                        <a:defRPr sz="1000"/>
                      </a:pPr>
                      <a:r>
                        <a:rPr/>
                        <a:t>5</a:t>
                      </a:r>
                    </a:p>
                  </a:txBody>
                  <a:tcPr>
                    <a:lnL w="0"/>
                    <a:lnR w="0"/>
                    <a:lnT w="0"/>
                    <a:lnB w="0"/>
                  </a:tcPr>
                </a:tc>
                <a:tc>
                  <a:txBody>
                    <a:bodyPr/>
                    <a:lstStyle/>
                    <a:p>
                      <a:pPr>
                        <a:defRPr sz="1000"/>
                      </a:pPr>
                      <a:r>
                        <a:rPr/>
                        <a:t>11,4%</a:t>
                      </a:r>
                    </a:p>
                  </a:txBody>
                  <a:tcPr>
                    <a:lnL w="0"/>
                    <a:lnR w="0"/>
                    <a:lnT w="0"/>
                    <a:lnB w="0"/>
                  </a:tcPr>
                </a:tc>
              </a:tr>
              <a:tr h="0">
                <a:tc>
                  <a:txBody>
                    <a:bodyPr/>
                    <a:lstStyle/>
                    <a:p>
                      <a:pPr>
                        <a:defRPr sz="1000"/>
                      </a:pPr>
                      <a:r>
                        <a:rPr/>
                        <a:t>Svært enig6</a:t>
                      </a:r>
                    </a:p>
                  </a:txBody>
                  <a:tcPr>
                    <a:lnL w="0"/>
                    <a:lnR w="0"/>
                    <a:lnT w="0"/>
                    <a:lnB w="12700">
                      <a:solidFill>
                        <a:srgbClr val="B4B4B4"/>
                      </a:solidFill>
                    </a:lnB>
                  </a:tcPr>
                </a:tc>
                <a:tc>
                  <a:txBody>
                    <a:bodyPr/>
                    <a:lstStyle/>
                    <a:p>
                      <a:pPr>
                        <a:defRPr sz="1000"/>
                      </a:pPr>
                      <a:r>
                        <a:rPr/>
                        <a:t>34,1%</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44</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34. Jeg har et større behov for hvile og søvn idag enn tidligere</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170688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Svært uenig 1</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2</a:t>
                      </a:r>
                    </a:p>
                  </a:txBody>
                  <a:tcPr>
                    <a:lnL w="0"/>
                    <a:lnR w="0"/>
                    <a:lnT w="0"/>
                    <a:lnB w="0"/>
                  </a:tcPr>
                </a:tc>
              </a:tr>
              <a:tr h="0">
                <a:tc>
                  <a:txBody>
                    <a:bodyPr/>
                    <a:lstStyle/>
                    <a:p>
                      <a:pPr>
                        <a:defRPr sz="1000"/>
                      </a:pPr>
                      <a:r>
                        <a:rPr/>
                        <a:t>3</a:t>
                      </a:r>
                    </a:p>
                  </a:txBody>
                  <a:tcPr>
                    <a:lnL w="0"/>
                    <a:lnR w="0"/>
                    <a:lnT w="0"/>
                    <a:lnB w="0"/>
                  </a:tcPr>
                </a:tc>
                <a:tc>
                  <a:txBody>
                    <a:bodyPr/>
                    <a:lstStyle/>
                    <a:p>
                      <a:pPr>
                        <a:defRPr sz="1000"/>
                      </a:pPr>
                      <a:r>
                        <a:rPr/>
                        <a:t>3</a:t>
                      </a:r>
                    </a:p>
                  </a:txBody>
                  <a:tcPr>
                    <a:lnL w="0"/>
                    <a:lnR w="0"/>
                    <a:lnT w="0"/>
                    <a:lnB w="0"/>
                  </a:tcPr>
                </a:tc>
              </a:tr>
              <a:tr h="0">
                <a:tc>
                  <a:txBody>
                    <a:bodyPr/>
                    <a:lstStyle/>
                    <a:p>
                      <a:pPr>
                        <a:defRPr sz="1000"/>
                      </a:pPr>
                      <a:r>
                        <a:rPr/>
                        <a:t>4</a:t>
                      </a:r>
                    </a:p>
                  </a:txBody>
                  <a:tcPr>
                    <a:lnL w="0"/>
                    <a:lnR w="0"/>
                    <a:lnT w="0"/>
                    <a:lnB w="0"/>
                  </a:tcPr>
                </a:tc>
                <a:tc>
                  <a:txBody>
                    <a:bodyPr/>
                    <a:lstStyle/>
                    <a:p>
                      <a:pPr>
                        <a:defRPr sz="1000"/>
                      </a:pPr>
                      <a:r>
                        <a:rPr/>
                        <a:t>4</a:t>
                      </a:r>
                    </a:p>
                  </a:txBody>
                  <a:tcPr>
                    <a:lnL w="0"/>
                    <a:lnR w="0"/>
                    <a:lnT w="0"/>
                    <a:lnB w="0"/>
                  </a:tcPr>
                </a:tc>
              </a:tr>
              <a:tr h="0">
                <a:tc>
                  <a:txBody>
                    <a:bodyPr/>
                    <a:lstStyle/>
                    <a:p>
                      <a:pPr>
                        <a:defRPr sz="1000"/>
                      </a:pPr>
                      <a:r>
                        <a:rPr/>
                        <a:t>5</a:t>
                      </a:r>
                    </a:p>
                  </a:txBody>
                  <a:tcPr>
                    <a:lnL w="0"/>
                    <a:lnR w="0"/>
                    <a:lnT w="0"/>
                    <a:lnB w="0"/>
                  </a:tcPr>
                </a:tc>
                <a:tc>
                  <a:txBody>
                    <a:bodyPr/>
                    <a:lstStyle/>
                    <a:p>
                      <a:pPr>
                        <a:defRPr sz="1000"/>
                      </a:pPr>
                      <a:r>
                        <a:rPr/>
                        <a:t>5</a:t>
                      </a:r>
                    </a:p>
                  </a:txBody>
                  <a:tcPr>
                    <a:lnL w="0"/>
                    <a:lnR w="0"/>
                    <a:lnT w="0"/>
                    <a:lnB w="0"/>
                  </a:tcPr>
                </a:tc>
              </a:tr>
              <a:tr h="0">
                <a:tc>
                  <a:txBody>
                    <a:bodyPr/>
                    <a:lstStyle/>
                    <a:p>
                      <a:pPr>
                        <a:defRPr sz="1000"/>
                      </a:pPr>
                      <a:r>
                        <a:rPr/>
                        <a:t>6</a:t>
                      </a:r>
                    </a:p>
                  </a:txBody>
                  <a:tcPr>
                    <a:lnL w="0"/>
                    <a:lnR w="0"/>
                    <a:lnT w="0"/>
                    <a:lnB w="0"/>
                  </a:tcPr>
                </a:tc>
                <a:tc>
                  <a:txBody>
                    <a:bodyPr/>
                    <a:lstStyle/>
                    <a:p>
                      <a:pPr>
                        <a:defRPr sz="1000"/>
                      </a:pPr>
                      <a:r>
                        <a:rPr/>
                        <a:t>Svært enig6</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3. Hvilket fylke bor du i ?</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512064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Østfold</a:t>
                      </a:r>
                    </a:p>
                  </a:txBody>
                  <a:tcPr>
                    <a:lnL w="0"/>
                    <a:lnR w="0"/>
                    <a:lnT w="12700">
                      <a:solidFill>
                        <a:srgbClr val="B4B4B4"/>
                      </a:solidFill>
                    </a:lnT>
                    <a:lnB w="0"/>
                  </a:tcPr>
                </a:tc>
                <a:tc>
                  <a:txBody>
                    <a:bodyPr/>
                    <a:lstStyle/>
                    <a:p>
                      <a:pPr>
                        <a:defRPr sz="1000"/>
                      </a:pPr>
                      <a:r>
                        <a:rPr/>
                        <a:t>8,5%</a:t>
                      </a:r>
                    </a:p>
                  </a:txBody>
                  <a:tcPr>
                    <a:lnL w="0"/>
                    <a:lnR w="0"/>
                    <a:lnT w="12700">
                      <a:solidFill>
                        <a:srgbClr val="B4B4B4"/>
                      </a:solidFill>
                    </a:lnT>
                    <a:lnB w="0"/>
                  </a:tcPr>
                </a:tc>
              </a:tr>
              <a:tr h="0">
                <a:tc>
                  <a:txBody>
                    <a:bodyPr/>
                    <a:lstStyle/>
                    <a:p>
                      <a:pPr>
                        <a:defRPr sz="1000"/>
                      </a:pPr>
                      <a:r>
                        <a:rPr/>
                        <a:t>Akershus</a:t>
                      </a:r>
                    </a:p>
                  </a:txBody>
                  <a:tcPr>
                    <a:lnL w="0"/>
                    <a:lnR w="0"/>
                    <a:lnT w="0"/>
                    <a:lnB w="0"/>
                  </a:tcPr>
                </a:tc>
                <a:tc>
                  <a:txBody>
                    <a:bodyPr/>
                    <a:lstStyle/>
                    <a:p>
                      <a:pPr>
                        <a:defRPr sz="1000"/>
                      </a:pPr>
                      <a:r>
                        <a:rPr/>
                        <a:t>7,7%</a:t>
                      </a:r>
                    </a:p>
                  </a:txBody>
                  <a:tcPr>
                    <a:lnL w="0"/>
                    <a:lnR w="0"/>
                    <a:lnT w="0"/>
                    <a:lnB w="0"/>
                  </a:tcPr>
                </a:tc>
              </a:tr>
              <a:tr h="0">
                <a:tc>
                  <a:txBody>
                    <a:bodyPr/>
                    <a:lstStyle/>
                    <a:p>
                      <a:pPr>
                        <a:defRPr sz="1000"/>
                      </a:pPr>
                      <a:r>
                        <a:rPr/>
                        <a:t>Oslo</a:t>
                      </a:r>
                    </a:p>
                  </a:txBody>
                  <a:tcPr>
                    <a:lnL w="0"/>
                    <a:lnR w="0"/>
                    <a:lnT w="0"/>
                    <a:lnB w="0"/>
                  </a:tcPr>
                </a:tc>
                <a:tc>
                  <a:txBody>
                    <a:bodyPr/>
                    <a:lstStyle/>
                    <a:p>
                      <a:pPr>
                        <a:defRPr sz="1000"/>
                      </a:pPr>
                      <a:r>
                        <a:rPr/>
                        <a:t>20,0%</a:t>
                      </a:r>
                    </a:p>
                  </a:txBody>
                  <a:tcPr>
                    <a:lnL w="0"/>
                    <a:lnR w="0"/>
                    <a:lnT w="0"/>
                    <a:lnB w="0"/>
                  </a:tcPr>
                </a:tc>
              </a:tr>
              <a:tr h="0">
                <a:tc>
                  <a:txBody>
                    <a:bodyPr/>
                    <a:lstStyle/>
                    <a:p>
                      <a:pPr>
                        <a:defRPr sz="1000"/>
                      </a:pPr>
                      <a:r>
                        <a:rPr/>
                        <a:t>Hedmark</a:t>
                      </a:r>
                    </a:p>
                  </a:txBody>
                  <a:tcPr>
                    <a:lnL w="0"/>
                    <a:lnR w="0"/>
                    <a:lnT w="0"/>
                    <a:lnB w="0"/>
                  </a:tcPr>
                </a:tc>
                <a:tc>
                  <a:txBody>
                    <a:bodyPr/>
                    <a:lstStyle/>
                    <a:p>
                      <a:pPr>
                        <a:defRPr sz="1000"/>
                      </a:pPr>
                      <a:r>
                        <a:rPr/>
                        <a:t>2,3%</a:t>
                      </a:r>
                    </a:p>
                  </a:txBody>
                  <a:tcPr>
                    <a:lnL w="0"/>
                    <a:lnR w="0"/>
                    <a:lnT w="0"/>
                    <a:lnB w="0"/>
                  </a:tcPr>
                </a:tc>
              </a:tr>
              <a:tr h="0">
                <a:tc>
                  <a:txBody>
                    <a:bodyPr/>
                    <a:lstStyle/>
                    <a:p>
                      <a:pPr>
                        <a:defRPr sz="1000"/>
                      </a:pPr>
                      <a:r>
                        <a:rPr/>
                        <a:t>Oppland</a:t>
                      </a:r>
                    </a:p>
                  </a:txBody>
                  <a:tcPr>
                    <a:lnL w="0"/>
                    <a:lnR w="0"/>
                    <a:lnT w="0"/>
                    <a:lnB w="0"/>
                  </a:tcPr>
                </a:tc>
                <a:tc>
                  <a:txBody>
                    <a:bodyPr/>
                    <a:lstStyle/>
                    <a:p>
                      <a:pPr>
                        <a:defRPr sz="1000"/>
                      </a:pPr>
                      <a:r>
                        <a:rPr/>
                        <a:t>6,2%</a:t>
                      </a:r>
                    </a:p>
                  </a:txBody>
                  <a:tcPr>
                    <a:lnL w="0"/>
                    <a:lnR w="0"/>
                    <a:lnT w="0"/>
                    <a:lnB w="0"/>
                  </a:tcPr>
                </a:tc>
              </a:tr>
              <a:tr h="0">
                <a:tc>
                  <a:txBody>
                    <a:bodyPr/>
                    <a:lstStyle/>
                    <a:p>
                      <a:pPr>
                        <a:defRPr sz="1000"/>
                      </a:pPr>
                      <a:r>
                        <a:rPr/>
                        <a:t>Buskerud</a:t>
                      </a:r>
                    </a:p>
                  </a:txBody>
                  <a:tcPr>
                    <a:lnL w="0"/>
                    <a:lnR w="0"/>
                    <a:lnT w="0"/>
                    <a:lnB w="0"/>
                  </a:tcPr>
                </a:tc>
                <a:tc>
                  <a:txBody>
                    <a:bodyPr/>
                    <a:lstStyle/>
                    <a:p>
                      <a:pPr>
                        <a:defRPr sz="1000"/>
                      </a:pPr>
                      <a:r>
                        <a:rPr/>
                        <a:t>3,1%</a:t>
                      </a:r>
                    </a:p>
                  </a:txBody>
                  <a:tcPr>
                    <a:lnL w="0"/>
                    <a:lnR w="0"/>
                    <a:lnT w="0"/>
                    <a:lnB w="0"/>
                  </a:tcPr>
                </a:tc>
              </a:tr>
              <a:tr h="0">
                <a:tc>
                  <a:txBody>
                    <a:bodyPr/>
                    <a:lstStyle/>
                    <a:p>
                      <a:pPr>
                        <a:defRPr sz="1000"/>
                      </a:pPr>
                      <a:r>
                        <a:rPr/>
                        <a:t>Vestfold</a:t>
                      </a:r>
                    </a:p>
                  </a:txBody>
                  <a:tcPr>
                    <a:lnL w="0"/>
                    <a:lnR w="0"/>
                    <a:lnT w="0"/>
                    <a:lnB w="0"/>
                  </a:tcPr>
                </a:tc>
                <a:tc>
                  <a:txBody>
                    <a:bodyPr/>
                    <a:lstStyle/>
                    <a:p>
                      <a:pPr>
                        <a:defRPr sz="1000"/>
                      </a:pPr>
                      <a:r>
                        <a:rPr/>
                        <a:t>10,0%</a:t>
                      </a:r>
                    </a:p>
                  </a:txBody>
                  <a:tcPr>
                    <a:lnL w="0"/>
                    <a:lnR w="0"/>
                    <a:lnT w="0"/>
                    <a:lnB w="0"/>
                  </a:tcPr>
                </a:tc>
              </a:tr>
              <a:tr h="0">
                <a:tc>
                  <a:txBody>
                    <a:bodyPr/>
                    <a:lstStyle/>
                    <a:p>
                      <a:pPr>
                        <a:defRPr sz="1000"/>
                      </a:pPr>
                      <a:r>
                        <a:rPr/>
                        <a:t>Telemark</a:t>
                      </a:r>
                    </a:p>
                  </a:txBody>
                  <a:tcPr>
                    <a:lnL w="0"/>
                    <a:lnR w="0"/>
                    <a:lnT w="0"/>
                    <a:lnB w="0"/>
                  </a:tcPr>
                </a:tc>
                <a:tc>
                  <a:txBody>
                    <a:bodyPr/>
                    <a:lstStyle/>
                    <a:p>
                      <a:pPr>
                        <a:defRPr sz="1000"/>
                      </a:pPr>
                      <a:r>
                        <a:rPr/>
                        <a:t>6,2%</a:t>
                      </a:r>
                    </a:p>
                  </a:txBody>
                  <a:tcPr>
                    <a:lnL w="0"/>
                    <a:lnR w="0"/>
                    <a:lnT w="0"/>
                    <a:lnB w="0"/>
                  </a:tcPr>
                </a:tc>
              </a:tr>
              <a:tr h="0">
                <a:tc>
                  <a:txBody>
                    <a:bodyPr/>
                    <a:lstStyle/>
                    <a:p>
                      <a:pPr>
                        <a:defRPr sz="1000"/>
                      </a:pPr>
                      <a:r>
                        <a:rPr/>
                        <a:t>Aust-Agder</a:t>
                      </a:r>
                    </a:p>
                  </a:txBody>
                  <a:tcPr>
                    <a:lnL w="0"/>
                    <a:lnR w="0"/>
                    <a:lnT w="0"/>
                    <a:lnB w="0"/>
                  </a:tcPr>
                </a:tc>
                <a:tc>
                  <a:txBody>
                    <a:bodyPr/>
                    <a:lstStyle/>
                    <a:p>
                      <a:pPr>
                        <a:defRPr sz="1000"/>
                      </a:pPr>
                      <a:r>
                        <a:rPr/>
                        <a:t>1,5%</a:t>
                      </a:r>
                    </a:p>
                  </a:txBody>
                  <a:tcPr>
                    <a:lnL w="0"/>
                    <a:lnR w="0"/>
                    <a:lnT w="0"/>
                    <a:lnB w="0"/>
                  </a:tcPr>
                </a:tc>
              </a:tr>
              <a:tr h="0">
                <a:tc>
                  <a:txBody>
                    <a:bodyPr/>
                    <a:lstStyle/>
                    <a:p>
                      <a:pPr>
                        <a:defRPr sz="1000"/>
                      </a:pPr>
                      <a:r>
                        <a:rPr/>
                        <a:t>Vest-Agder</a:t>
                      </a:r>
                    </a:p>
                  </a:txBody>
                  <a:tcPr>
                    <a:lnL w="0"/>
                    <a:lnR w="0"/>
                    <a:lnT w="0"/>
                    <a:lnB w="0"/>
                  </a:tcPr>
                </a:tc>
                <a:tc>
                  <a:txBody>
                    <a:bodyPr/>
                    <a:lstStyle/>
                    <a:p>
                      <a:pPr>
                        <a:defRPr sz="1000"/>
                      </a:pPr>
                      <a:r>
                        <a:rPr/>
                        <a:t>3,1%</a:t>
                      </a:r>
                    </a:p>
                  </a:txBody>
                  <a:tcPr>
                    <a:lnL w="0"/>
                    <a:lnR w="0"/>
                    <a:lnT w="0"/>
                    <a:lnB w="0"/>
                  </a:tcPr>
                </a:tc>
              </a:tr>
              <a:tr h="0">
                <a:tc>
                  <a:txBody>
                    <a:bodyPr/>
                    <a:lstStyle/>
                    <a:p>
                      <a:pPr>
                        <a:defRPr sz="1000"/>
                      </a:pPr>
                      <a:r>
                        <a:rPr/>
                        <a:t>Rogaland</a:t>
                      </a:r>
                    </a:p>
                  </a:txBody>
                  <a:tcPr>
                    <a:lnL w="0"/>
                    <a:lnR w="0"/>
                    <a:lnT w="0"/>
                    <a:lnB w="0"/>
                  </a:tcPr>
                </a:tc>
                <a:tc>
                  <a:txBody>
                    <a:bodyPr/>
                    <a:lstStyle/>
                    <a:p>
                      <a:pPr>
                        <a:defRPr sz="1000"/>
                      </a:pPr>
                      <a:r>
                        <a:rPr/>
                        <a:t>3,8%</a:t>
                      </a:r>
                    </a:p>
                  </a:txBody>
                  <a:tcPr>
                    <a:lnL w="0"/>
                    <a:lnR w="0"/>
                    <a:lnT w="0"/>
                    <a:lnB w="0"/>
                  </a:tcPr>
                </a:tc>
              </a:tr>
              <a:tr h="0">
                <a:tc>
                  <a:txBody>
                    <a:bodyPr/>
                    <a:lstStyle/>
                    <a:p>
                      <a:pPr>
                        <a:defRPr sz="1000"/>
                      </a:pPr>
                      <a:r>
                        <a:rPr/>
                        <a:t>Hordaland</a:t>
                      </a:r>
                    </a:p>
                  </a:txBody>
                  <a:tcPr>
                    <a:lnL w="0"/>
                    <a:lnR w="0"/>
                    <a:lnT w="0"/>
                    <a:lnB w="0"/>
                  </a:tcPr>
                </a:tc>
                <a:tc>
                  <a:txBody>
                    <a:bodyPr/>
                    <a:lstStyle/>
                    <a:p>
                      <a:pPr>
                        <a:defRPr sz="1000"/>
                      </a:pPr>
                      <a:r>
                        <a:rPr/>
                        <a:t>8,5%</a:t>
                      </a:r>
                    </a:p>
                  </a:txBody>
                  <a:tcPr>
                    <a:lnL w="0"/>
                    <a:lnR w="0"/>
                    <a:lnT w="0"/>
                    <a:lnB w="0"/>
                  </a:tcPr>
                </a:tc>
              </a:tr>
              <a:tr h="0">
                <a:tc>
                  <a:txBody>
                    <a:bodyPr/>
                    <a:lstStyle/>
                    <a:p>
                      <a:pPr>
                        <a:defRPr sz="1000"/>
                      </a:pPr>
                      <a:r>
                        <a:rPr/>
                        <a:t>Sogn og Fjordane</a:t>
                      </a:r>
                    </a:p>
                  </a:txBody>
                  <a:tcPr>
                    <a:lnL w="0"/>
                    <a:lnR w="0"/>
                    <a:lnT w="0"/>
                    <a:lnB w="0"/>
                  </a:tcPr>
                </a:tc>
                <a:tc>
                  <a:txBody>
                    <a:bodyPr/>
                    <a:lstStyle/>
                    <a:p>
                      <a:pPr>
                        <a:defRPr sz="1000"/>
                      </a:pPr>
                      <a:r>
                        <a:rPr/>
                        <a:t>0,8%</a:t>
                      </a:r>
                    </a:p>
                  </a:txBody>
                  <a:tcPr>
                    <a:lnL w="0"/>
                    <a:lnR w="0"/>
                    <a:lnT w="0"/>
                    <a:lnB w="0"/>
                  </a:tcPr>
                </a:tc>
              </a:tr>
              <a:tr h="0">
                <a:tc>
                  <a:txBody>
                    <a:bodyPr/>
                    <a:lstStyle/>
                    <a:p>
                      <a:pPr>
                        <a:defRPr sz="1000"/>
                      </a:pPr>
                      <a:r>
                        <a:rPr/>
                        <a:t>Møre og Romsdal</a:t>
                      </a:r>
                    </a:p>
                  </a:txBody>
                  <a:tcPr>
                    <a:lnL w="0"/>
                    <a:lnR w="0"/>
                    <a:lnT w="0"/>
                    <a:lnB w="0"/>
                  </a:tcPr>
                </a:tc>
                <a:tc>
                  <a:txBody>
                    <a:bodyPr/>
                    <a:lstStyle/>
                    <a:p>
                      <a:pPr>
                        <a:defRPr sz="1000"/>
                      </a:pPr>
                      <a:r>
                        <a:rPr/>
                        <a:t>1,5%</a:t>
                      </a:r>
                    </a:p>
                  </a:txBody>
                  <a:tcPr>
                    <a:lnL w="0"/>
                    <a:lnR w="0"/>
                    <a:lnT w="0"/>
                    <a:lnB w="0"/>
                  </a:tcPr>
                </a:tc>
              </a:tr>
              <a:tr h="0">
                <a:tc>
                  <a:txBody>
                    <a:bodyPr/>
                    <a:lstStyle/>
                    <a:p>
                      <a:pPr>
                        <a:defRPr sz="1000"/>
                      </a:pPr>
                      <a:r>
                        <a:rPr/>
                        <a:t>Sør-Trøndelag</a:t>
                      </a:r>
                    </a:p>
                  </a:txBody>
                  <a:tcPr>
                    <a:lnL w="0"/>
                    <a:lnR w="0"/>
                    <a:lnT w="0"/>
                    <a:lnB w="0"/>
                  </a:tcPr>
                </a:tc>
                <a:tc>
                  <a:txBody>
                    <a:bodyPr/>
                    <a:lstStyle/>
                    <a:p>
                      <a:pPr>
                        <a:defRPr sz="1000"/>
                      </a:pPr>
                      <a:r>
                        <a:rPr/>
                        <a:t>7,7%</a:t>
                      </a:r>
                    </a:p>
                  </a:txBody>
                  <a:tcPr>
                    <a:lnL w="0"/>
                    <a:lnR w="0"/>
                    <a:lnT w="0"/>
                    <a:lnB w="0"/>
                  </a:tcPr>
                </a:tc>
              </a:tr>
              <a:tr h="0">
                <a:tc>
                  <a:txBody>
                    <a:bodyPr/>
                    <a:lstStyle/>
                    <a:p>
                      <a:pPr>
                        <a:defRPr sz="1000"/>
                      </a:pPr>
                      <a:r>
                        <a:rPr/>
                        <a:t>Nord-Trøndelag</a:t>
                      </a:r>
                    </a:p>
                  </a:txBody>
                  <a:tcPr>
                    <a:lnL w="0"/>
                    <a:lnR w="0"/>
                    <a:lnT w="0"/>
                    <a:lnB w="0"/>
                  </a:tcPr>
                </a:tc>
                <a:tc>
                  <a:txBody>
                    <a:bodyPr/>
                    <a:lstStyle/>
                    <a:p>
                      <a:pPr>
                        <a:defRPr sz="1000"/>
                      </a:pPr>
                      <a:r>
                        <a:rPr/>
                        <a:t>3,1%</a:t>
                      </a:r>
                    </a:p>
                  </a:txBody>
                  <a:tcPr>
                    <a:lnL w="0"/>
                    <a:lnR w="0"/>
                    <a:lnT w="0"/>
                    <a:lnB w="0"/>
                  </a:tcPr>
                </a:tc>
              </a:tr>
              <a:tr h="0">
                <a:tc>
                  <a:txBody>
                    <a:bodyPr/>
                    <a:lstStyle/>
                    <a:p>
                      <a:pPr>
                        <a:defRPr sz="1000"/>
                      </a:pPr>
                      <a:r>
                        <a:rPr/>
                        <a:t>Nordland</a:t>
                      </a:r>
                    </a:p>
                  </a:txBody>
                  <a:tcPr>
                    <a:lnL w="0"/>
                    <a:lnR w="0"/>
                    <a:lnT w="0"/>
                    <a:lnB w="0"/>
                  </a:tcPr>
                </a:tc>
                <a:tc>
                  <a:txBody>
                    <a:bodyPr/>
                    <a:lstStyle/>
                    <a:p>
                      <a:pPr>
                        <a:defRPr sz="1000"/>
                      </a:pPr>
                      <a:r>
                        <a:rPr/>
                        <a:t>2,3%</a:t>
                      </a:r>
                    </a:p>
                  </a:txBody>
                  <a:tcPr>
                    <a:lnL w="0"/>
                    <a:lnR w="0"/>
                    <a:lnT w="0"/>
                    <a:lnB w="0"/>
                  </a:tcPr>
                </a:tc>
              </a:tr>
              <a:tr h="0">
                <a:tc>
                  <a:txBody>
                    <a:bodyPr/>
                    <a:lstStyle/>
                    <a:p>
                      <a:pPr>
                        <a:defRPr sz="1000"/>
                      </a:pPr>
                      <a:r>
                        <a:rPr/>
                        <a:t>Troms</a:t>
                      </a:r>
                    </a:p>
                  </a:txBody>
                  <a:tcPr>
                    <a:lnL w="0"/>
                    <a:lnR w="0"/>
                    <a:lnT w="0"/>
                    <a:lnB w="0"/>
                  </a:tcPr>
                </a:tc>
                <a:tc>
                  <a:txBody>
                    <a:bodyPr/>
                    <a:lstStyle/>
                    <a:p>
                      <a:pPr>
                        <a:defRPr sz="1000"/>
                      </a:pPr>
                      <a:r>
                        <a:rPr/>
                        <a:t>3,8%</a:t>
                      </a:r>
                    </a:p>
                  </a:txBody>
                  <a:tcPr>
                    <a:lnL w="0"/>
                    <a:lnR w="0"/>
                    <a:lnT w="0"/>
                    <a:lnB w="0"/>
                  </a:tcPr>
                </a:tc>
              </a:tr>
              <a:tr h="0">
                <a:tc>
                  <a:txBody>
                    <a:bodyPr/>
                    <a:lstStyle/>
                    <a:p>
                      <a:pPr>
                        <a:defRPr sz="1000"/>
                      </a:pPr>
                      <a:r>
                        <a:rPr/>
                        <a:t>Finnmark</a:t>
                      </a:r>
                    </a:p>
                  </a:txBody>
                  <a:tcPr>
                    <a:lnL w="0"/>
                    <a:lnR w="0"/>
                    <a:lnT w="0"/>
                    <a:lnB w="12700">
                      <a:solidFill>
                        <a:srgbClr val="B4B4B4"/>
                      </a:solidFill>
                    </a:lnB>
                  </a:tcPr>
                </a:tc>
                <a:tc>
                  <a:txBody>
                    <a:bodyPr/>
                    <a:lstStyle/>
                    <a:p>
                      <a:pPr>
                        <a:defRPr sz="1000"/>
                      </a:pPr>
                      <a:r>
                        <a:rPr/>
                        <a:t>0,0%</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130</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34. Jeg har et større behov for hvile og søvn idag enn tidligere</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95072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Svært uenig 1</a:t>
                      </a:r>
                    </a:p>
                  </a:txBody>
                  <a:tcPr>
                    <a:lnL w="0"/>
                    <a:lnR w="0"/>
                    <a:lnT w="12700">
                      <a:solidFill>
                        <a:srgbClr val="B4B4B4"/>
                      </a:solidFill>
                    </a:lnT>
                    <a:lnB w="0"/>
                  </a:tcPr>
                </a:tc>
                <a:tc>
                  <a:txBody>
                    <a:bodyPr/>
                    <a:lstStyle/>
                    <a:p>
                      <a:pPr>
                        <a:defRPr sz="1000"/>
                      </a:pPr>
                      <a:r>
                        <a:rPr/>
                        <a:t>11,6%</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4,7%</a:t>
                      </a:r>
                    </a:p>
                  </a:txBody>
                  <a:tcPr>
                    <a:lnL w="0"/>
                    <a:lnR w="0"/>
                    <a:lnT w="0"/>
                    <a:lnB w="0"/>
                  </a:tcPr>
                </a:tc>
              </a:tr>
              <a:tr h="0">
                <a:tc>
                  <a:txBody>
                    <a:bodyPr/>
                    <a:lstStyle/>
                    <a:p>
                      <a:pPr>
                        <a:defRPr sz="1000"/>
                      </a:pPr>
                      <a:r>
                        <a:rPr/>
                        <a:t>3</a:t>
                      </a:r>
                    </a:p>
                  </a:txBody>
                  <a:tcPr>
                    <a:lnL w="0"/>
                    <a:lnR w="0"/>
                    <a:lnT w="0"/>
                    <a:lnB w="0"/>
                  </a:tcPr>
                </a:tc>
                <a:tc>
                  <a:txBody>
                    <a:bodyPr/>
                    <a:lstStyle/>
                    <a:p>
                      <a:pPr>
                        <a:defRPr sz="1000"/>
                      </a:pPr>
                      <a:r>
                        <a:rPr/>
                        <a:t>14,0%</a:t>
                      </a:r>
                    </a:p>
                  </a:txBody>
                  <a:tcPr>
                    <a:lnL w="0"/>
                    <a:lnR w="0"/>
                    <a:lnT w="0"/>
                    <a:lnB w="0"/>
                  </a:tcPr>
                </a:tc>
              </a:tr>
              <a:tr h="0">
                <a:tc>
                  <a:txBody>
                    <a:bodyPr/>
                    <a:lstStyle/>
                    <a:p>
                      <a:pPr>
                        <a:defRPr sz="1000"/>
                      </a:pPr>
                      <a:r>
                        <a:rPr/>
                        <a:t>4</a:t>
                      </a:r>
                    </a:p>
                  </a:txBody>
                  <a:tcPr>
                    <a:lnL w="0"/>
                    <a:lnR w="0"/>
                    <a:lnT w="0"/>
                    <a:lnB w="0"/>
                  </a:tcPr>
                </a:tc>
                <a:tc>
                  <a:txBody>
                    <a:bodyPr/>
                    <a:lstStyle/>
                    <a:p>
                      <a:pPr>
                        <a:defRPr sz="1000"/>
                      </a:pPr>
                      <a:r>
                        <a:rPr/>
                        <a:t>18,6%</a:t>
                      </a:r>
                    </a:p>
                  </a:txBody>
                  <a:tcPr>
                    <a:lnL w="0"/>
                    <a:lnR w="0"/>
                    <a:lnT w="0"/>
                    <a:lnB w="0"/>
                  </a:tcPr>
                </a:tc>
              </a:tr>
              <a:tr h="0">
                <a:tc>
                  <a:txBody>
                    <a:bodyPr/>
                    <a:lstStyle/>
                    <a:p>
                      <a:pPr>
                        <a:defRPr sz="1000"/>
                      </a:pPr>
                      <a:r>
                        <a:rPr/>
                        <a:t>5</a:t>
                      </a:r>
                    </a:p>
                  </a:txBody>
                  <a:tcPr>
                    <a:lnL w="0"/>
                    <a:lnR w="0"/>
                    <a:lnT w="0"/>
                    <a:lnB w="0"/>
                  </a:tcPr>
                </a:tc>
                <a:tc>
                  <a:txBody>
                    <a:bodyPr/>
                    <a:lstStyle/>
                    <a:p>
                      <a:pPr>
                        <a:defRPr sz="1000"/>
                      </a:pPr>
                      <a:r>
                        <a:rPr/>
                        <a:t>20,9%</a:t>
                      </a:r>
                    </a:p>
                  </a:txBody>
                  <a:tcPr>
                    <a:lnL w="0"/>
                    <a:lnR w="0"/>
                    <a:lnT w="0"/>
                    <a:lnB w="0"/>
                  </a:tcPr>
                </a:tc>
              </a:tr>
              <a:tr h="0">
                <a:tc>
                  <a:txBody>
                    <a:bodyPr/>
                    <a:lstStyle/>
                    <a:p>
                      <a:pPr>
                        <a:defRPr sz="1000"/>
                      </a:pPr>
                      <a:r>
                        <a:rPr/>
                        <a:t>Svært enig6</a:t>
                      </a:r>
                    </a:p>
                  </a:txBody>
                  <a:tcPr>
                    <a:lnL w="0"/>
                    <a:lnR w="0"/>
                    <a:lnT w="0"/>
                    <a:lnB w="12700">
                      <a:solidFill>
                        <a:srgbClr val="B4B4B4"/>
                      </a:solidFill>
                    </a:lnB>
                  </a:tcPr>
                </a:tc>
                <a:tc>
                  <a:txBody>
                    <a:bodyPr/>
                    <a:lstStyle/>
                    <a:p>
                      <a:pPr>
                        <a:defRPr sz="1000"/>
                      </a:pPr>
                      <a:r>
                        <a:rPr/>
                        <a:t>30,2%</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43</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35. Har du noen kognitive utfordringer som følge av CP-diagnosen?</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97536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Ja</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Nei</a:t>
                      </a:r>
                    </a:p>
                  </a:txBody>
                  <a:tcPr>
                    <a:lnL w="0"/>
                    <a:lnR w="0"/>
                    <a:lnT w="0"/>
                    <a:lnB w="0"/>
                  </a:tcPr>
                </a:tc>
              </a:tr>
              <a:tr h="0">
                <a:tc>
                  <a:txBody>
                    <a:bodyPr/>
                    <a:lstStyle/>
                    <a:p>
                      <a:pPr>
                        <a:defRPr sz="1000"/>
                      </a:pPr>
                      <a:r>
                        <a:rPr/>
                        <a:t>3</a:t>
                      </a:r>
                    </a:p>
                  </a:txBody>
                  <a:tcPr>
                    <a:lnL w="0"/>
                    <a:lnR w="0"/>
                    <a:lnT w="0"/>
                    <a:lnB w="0"/>
                  </a:tcPr>
                </a:tc>
                <a:tc>
                  <a:txBody>
                    <a:bodyPr/>
                    <a:lstStyle/>
                    <a:p>
                      <a:pPr>
                        <a:defRPr sz="1000"/>
                      </a:pPr>
                      <a:r>
                        <a:rPr/>
                        <a:t>Vet ikke</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35. Har du noen kognitive utfordringer som følge av CP-diagnosen?</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21920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Ja</a:t>
                      </a:r>
                    </a:p>
                  </a:txBody>
                  <a:tcPr>
                    <a:lnL w="0"/>
                    <a:lnR w="0"/>
                    <a:lnT w="12700">
                      <a:solidFill>
                        <a:srgbClr val="B4B4B4"/>
                      </a:solidFill>
                    </a:lnT>
                    <a:lnB w="0"/>
                  </a:tcPr>
                </a:tc>
                <a:tc>
                  <a:txBody>
                    <a:bodyPr/>
                    <a:lstStyle/>
                    <a:p>
                      <a:pPr>
                        <a:defRPr sz="1000"/>
                      </a:pPr>
                      <a:r>
                        <a:rPr/>
                        <a:t>27,3%</a:t>
                      </a:r>
                    </a:p>
                  </a:txBody>
                  <a:tcPr>
                    <a:lnL w="0"/>
                    <a:lnR w="0"/>
                    <a:lnT w="12700">
                      <a:solidFill>
                        <a:srgbClr val="B4B4B4"/>
                      </a:solidFill>
                    </a:lnT>
                    <a:lnB w="0"/>
                  </a:tcPr>
                </a:tc>
              </a:tr>
              <a:tr h="0">
                <a:tc>
                  <a:txBody>
                    <a:bodyPr/>
                    <a:lstStyle/>
                    <a:p>
                      <a:pPr>
                        <a:defRPr sz="1000"/>
                      </a:pPr>
                      <a:r>
                        <a:rPr/>
                        <a:t>Nei</a:t>
                      </a:r>
                    </a:p>
                  </a:txBody>
                  <a:tcPr>
                    <a:lnL w="0"/>
                    <a:lnR w="0"/>
                    <a:lnT w="0"/>
                    <a:lnB w="0"/>
                  </a:tcPr>
                </a:tc>
                <a:tc>
                  <a:txBody>
                    <a:bodyPr/>
                    <a:lstStyle/>
                    <a:p>
                      <a:pPr>
                        <a:defRPr sz="1000"/>
                      </a:pPr>
                      <a:r>
                        <a:rPr/>
                        <a:t>54,5%</a:t>
                      </a:r>
                    </a:p>
                  </a:txBody>
                  <a:tcPr>
                    <a:lnL w="0"/>
                    <a:lnR w="0"/>
                    <a:lnT w="0"/>
                    <a:lnB w="0"/>
                  </a:tcPr>
                </a:tc>
              </a:tr>
              <a:tr h="0">
                <a:tc>
                  <a:txBody>
                    <a:bodyPr/>
                    <a:lstStyle/>
                    <a:p>
                      <a:pPr>
                        <a:defRPr sz="1000"/>
                      </a:pPr>
                      <a:r>
                        <a:rPr/>
                        <a:t>Vet ikke</a:t>
                      </a:r>
                    </a:p>
                  </a:txBody>
                  <a:tcPr>
                    <a:lnL w="0"/>
                    <a:lnR w="0"/>
                    <a:lnT w="0"/>
                    <a:lnB w="12700">
                      <a:solidFill>
                        <a:srgbClr val="B4B4B4"/>
                      </a:solidFill>
                    </a:lnB>
                  </a:tcPr>
                </a:tc>
                <a:tc>
                  <a:txBody>
                    <a:bodyPr/>
                    <a:lstStyle/>
                    <a:p>
                      <a:pPr>
                        <a:defRPr sz="1000"/>
                      </a:pPr>
                      <a:r>
                        <a:rPr/>
                        <a:t>18,2%</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44</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36. I hvilken grad vil du si at dine kognitive vansker&lt;br /&gt;har betydning for din arbeidsevne?</a:t>
            </a:r>
          </a:p>
        </p:txBody>
      </p:sp>
      <p:sp>
        <p:nvSpPr>
          <p:cNvPr id="3" name="Pre"/>
          <p:cNvSpPr>
            <a:spLocks noGrp="1"/>
          </p:cNvSpPr>
          <p:nvPr>
            <p:ph sz="quarter" idx="16"/>
          </p:nvPr>
        </p:nvSpPr>
        <p:spPr/>
        <p:txBody>
          <a:bodyPr/>
          <a:lstStyle/>
          <a:p>
            <a:r>
              <a:rPr lang="en-US"/>
              <a:t>
På en skala fra 1-6, der 1 er svært liten grad og 6 er svært stor grad</a:t>
            </a:r>
          </a:p>
        </p:txBody>
      </p:sp>
      <p:sp>
        <p:nvSpPr>
          <p:cNvPr id="7" name="RepTitle"/>
          <p:cNvSpPr>
            <a:spLocks noGrp="1"/>
          </p:cNvSpPr>
          <p:nvPr>
            <p:ph sz="quarter" idx="17"/>
          </p:nvPr>
        </p:nvSpPr>
        <p:spPr/>
        <p:txBody>
          <a:bodyPr/>
          <a:lstStyle/>
          <a:p>
            <a:r>
              <a:rPr lang="en-US"/>
              <a:t>Spørreundersøkelse om arbeid</a:t>
            </a:r>
          </a:p>
        </p:txBody>
      </p:sp>
      <p:sp>
        <p:nvSpPr>
          <p:cNvPr id="8" name="MetaFoot"/>
          <p:cNvSpPr>
            <a:spLocks noGrp="1"/>
          </p:cNvSpPr>
          <p:nvPr>
            <p:ph sz="quarter" idx="18"/>
          </p:nvPr>
        </p:nvSpPr>
        <p:spPr/>
        <p:txBody>
          <a:bodyPr/>
          <a:lstStyle/>
          <a:p>
            <a:endParaRPr lang="en-US"/>
          </a:p>
        </p:txBody>
      </p:sp>
      <p:graphicFrame>
        <p:nvGraphicFramePr>
          <p:cNvPr id="9" name="ChartObject"/>
          <p:cNvGraphicFramePr>
            <a:graphicFrameLocks noGrp="1"/>
          </p:cNvGraphicFramePr>
          <p:nvPr>
            <p:ph sz="quarter" idx="15"/>
          </p:nvPr>
        </p:nvGraphicFramePr>
        <p:xfrm>
          <a:off x="467544" y="1556792"/>
          <a:ext cx="8207375" cy="32403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New Table"/>
          <p:cNvGraphicFramePr>
            <a:graphicFrameLocks noGrp="1"/>
          </p:cNvGraphicFramePr>
          <p:nvPr>
            <p:ph sz="quarter" idx="14"/>
          </p:nvPr>
        </p:nvGraphicFramePr>
        <p:xfrm>
          <a:off x="467544" y="4869160"/>
          <a:ext cx="8207376" cy="170688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1 svært liten grad</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2</a:t>
                      </a:r>
                    </a:p>
                  </a:txBody>
                  <a:tcPr>
                    <a:lnL w="0"/>
                    <a:lnR w="0"/>
                    <a:lnT w="0"/>
                    <a:lnB w="0"/>
                  </a:tcPr>
                </a:tc>
              </a:tr>
              <a:tr h="0">
                <a:tc>
                  <a:txBody>
                    <a:bodyPr/>
                    <a:lstStyle/>
                    <a:p>
                      <a:pPr>
                        <a:defRPr sz="1000"/>
                      </a:pPr>
                      <a:r>
                        <a:rPr/>
                        <a:t>3</a:t>
                      </a:r>
                    </a:p>
                  </a:txBody>
                  <a:tcPr>
                    <a:lnL w="0"/>
                    <a:lnR w="0"/>
                    <a:lnT w="0"/>
                    <a:lnB w="0"/>
                  </a:tcPr>
                </a:tc>
                <a:tc>
                  <a:txBody>
                    <a:bodyPr/>
                    <a:lstStyle/>
                    <a:p>
                      <a:pPr>
                        <a:defRPr sz="1000"/>
                      </a:pPr>
                      <a:r>
                        <a:rPr/>
                        <a:t>3</a:t>
                      </a:r>
                    </a:p>
                  </a:txBody>
                  <a:tcPr>
                    <a:lnL w="0"/>
                    <a:lnR w="0"/>
                    <a:lnT w="0"/>
                    <a:lnB w="0"/>
                  </a:tcPr>
                </a:tc>
              </a:tr>
              <a:tr h="0">
                <a:tc>
                  <a:txBody>
                    <a:bodyPr/>
                    <a:lstStyle/>
                    <a:p>
                      <a:pPr>
                        <a:defRPr sz="1000"/>
                      </a:pPr>
                      <a:r>
                        <a:rPr/>
                        <a:t>4</a:t>
                      </a:r>
                    </a:p>
                  </a:txBody>
                  <a:tcPr>
                    <a:lnL w="0"/>
                    <a:lnR w="0"/>
                    <a:lnT w="0"/>
                    <a:lnB w="0"/>
                  </a:tcPr>
                </a:tc>
                <a:tc>
                  <a:txBody>
                    <a:bodyPr/>
                    <a:lstStyle/>
                    <a:p>
                      <a:pPr>
                        <a:defRPr sz="1000"/>
                      </a:pPr>
                      <a:r>
                        <a:rPr/>
                        <a:t>4</a:t>
                      </a:r>
                    </a:p>
                  </a:txBody>
                  <a:tcPr>
                    <a:lnL w="0"/>
                    <a:lnR w="0"/>
                    <a:lnT w="0"/>
                    <a:lnB w="0"/>
                  </a:tcPr>
                </a:tc>
              </a:tr>
              <a:tr h="0">
                <a:tc>
                  <a:txBody>
                    <a:bodyPr/>
                    <a:lstStyle/>
                    <a:p>
                      <a:pPr>
                        <a:defRPr sz="1000"/>
                      </a:pPr>
                      <a:r>
                        <a:rPr/>
                        <a:t>5</a:t>
                      </a:r>
                    </a:p>
                  </a:txBody>
                  <a:tcPr>
                    <a:lnL w="0"/>
                    <a:lnR w="0"/>
                    <a:lnT w="0"/>
                    <a:lnB w="0"/>
                  </a:tcPr>
                </a:tc>
                <a:tc>
                  <a:txBody>
                    <a:bodyPr/>
                    <a:lstStyle/>
                    <a:p>
                      <a:pPr>
                        <a:defRPr sz="1000"/>
                      </a:pPr>
                      <a:r>
                        <a:rPr/>
                        <a:t>5</a:t>
                      </a:r>
                    </a:p>
                  </a:txBody>
                  <a:tcPr>
                    <a:lnL w="0"/>
                    <a:lnR w="0"/>
                    <a:lnT w="0"/>
                    <a:lnB w="0"/>
                  </a:tcPr>
                </a:tc>
              </a:tr>
              <a:tr h="0">
                <a:tc>
                  <a:txBody>
                    <a:bodyPr/>
                    <a:lstStyle/>
                    <a:p>
                      <a:pPr>
                        <a:defRPr sz="1000"/>
                      </a:pPr>
                      <a:r>
                        <a:rPr/>
                        <a:t>6</a:t>
                      </a:r>
                    </a:p>
                  </a:txBody>
                  <a:tcPr>
                    <a:lnL w="0"/>
                    <a:lnR w="0"/>
                    <a:lnT w="0"/>
                    <a:lnB w="0"/>
                  </a:tcPr>
                </a:tc>
                <a:tc>
                  <a:txBody>
                    <a:bodyPr/>
                    <a:lstStyle/>
                    <a:p>
                      <a:pPr>
                        <a:defRPr sz="1000"/>
                      </a:pPr>
                      <a:r>
                        <a:rPr/>
                        <a:t>6 svært stor grad</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36. I hvilken grad vil du si at dine kognitive vansker&lt;br /&gt;har betydning for din arbeidsevne?</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95072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 svært liten grad</a:t>
                      </a:r>
                    </a:p>
                  </a:txBody>
                  <a:tcPr>
                    <a:lnL w="0"/>
                    <a:lnR w="0"/>
                    <a:lnT w="12700">
                      <a:solidFill>
                        <a:srgbClr val="B4B4B4"/>
                      </a:solidFill>
                    </a:lnT>
                    <a:lnB w="0"/>
                  </a:tcPr>
                </a:tc>
                <a:tc>
                  <a:txBody>
                    <a:bodyPr/>
                    <a:lstStyle/>
                    <a:p>
                      <a:pPr>
                        <a:defRPr sz="1000"/>
                      </a:pPr>
                      <a:r>
                        <a:rPr/>
                        <a:t>16,7%</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16,7%</a:t>
                      </a:r>
                    </a:p>
                  </a:txBody>
                  <a:tcPr>
                    <a:lnL w="0"/>
                    <a:lnR w="0"/>
                    <a:lnT w="0"/>
                    <a:lnB w="0"/>
                  </a:tcPr>
                </a:tc>
              </a:tr>
              <a:tr h="0">
                <a:tc>
                  <a:txBody>
                    <a:bodyPr/>
                    <a:lstStyle/>
                    <a:p>
                      <a:pPr>
                        <a:defRPr sz="1000"/>
                      </a:pPr>
                      <a:r>
                        <a:rPr/>
                        <a:t>3</a:t>
                      </a:r>
                    </a:p>
                  </a:txBody>
                  <a:tcPr>
                    <a:lnL w="0"/>
                    <a:lnR w="0"/>
                    <a:lnT w="0"/>
                    <a:lnB w="0"/>
                  </a:tcPr>
                </a:tc>
                <a:tc>
                  <a:txBody>
                    <a:bodyPr/>
                    <a:lstStyle/>
                    <a:p>
                      <a:pPr>
                        <a:defRPr sz="1000"/>
                      </a:pPr>
                      <a:r>
                        <a:rPr/>
                        <a:t>16,7%</a:t>
                      </a:r>
                    </a:p>
                  </a:txBody>
                  <a:tcPr>
                    <a:lnL w="0"/>
                    <a:lnR w="0"/>
                    <a:lnT w="0"/>
                    <a:lnB w="0"/>
                  </a:tcPr>
                </a:tc>
              </a:tr>
              <a:tr h="0">
                <a:tc>
                  <a:txBody>
                    <a:bodyPr/>
                    <a:lstStyle/>
                    <a:p>
                      <a:pPr>
                        <a:defRPr sz="1000"/>
                      </a:pPr>
                      <a:r>
                        <a:rPr/>
                        <a:t>4</a:t>
                      </a:r>
                    </a:p>
                  </a:txBody>
                  <a:tcPr>
                    <a:lnL w="0"/>
                    <a:lnR w="0"/>
                    <a:lnT w="0"/>
                    <a:lnB w="0"/>
                  </a:tcPr>
                </a:tc>
                <a:tc>
                  <a:txBody>
                    <a:bodyPr/>
                    <a:lstStyle/>
                    <a:p>
                      <a:pPr>
                        <a:defRPr sz="1000"/>
                      </a:pPr>
                      <a:r>
                        <a:rPr/>
                        <a:t>33,3%</a:t>
                      </a:r>
                    </a:p>
                  </a:txBody>
                  <a:tcPr>
                    <a:lnL w="0"/>
                    <a:lnR w="0"/>
                    <a:lnT w="0"/>
                    <a:lnB w="0"/>
                  </a:tcPr>
                </a:tc>
              </a:tr>
              <a:tr h="0">
                <a:tc>
                  <a:txBody>
                    <a:bodyPr/>
                    <a:lstStyle/>
                    <a:p>
                      <a:pPr>
                        <a:defRPr sz="1000"/>
                      </a:pPr>
                      <a:r>
                        <a:rPr/>
                        <a:t>5</a:t>
                      </a:r>
                    </a:p>
                  </a:txBody>
                  <a:tcPr>
                    <a:lnL w="0"/>
                    <a:lnR w="0"/>
                    <a:lnT w="0"/>
                    <a:lnB w="0"/>
                  </a:tcPr>
                </a:tc>
                <a:tc>
                  <a:txBody>
                    <a:bodyPr/>
                    <a:lstStyle/>
                    <a:p>
                      <a:pPr>
                        <a:defRPr sz="1000"/>
                      </a:pPr>
                      <a:r>
                        <a:rPr/>
                        <a:t>8,3%</a:t>
                      </a:r>
                    </a:p>
                  </a:txBody>
                  <a:tcPr>
                    <a:lnL w="0"/>
                    <a:lnR w="0"/>
                    <a:lnT w="0"/>
                    <a:lnB w="0"/>
                  </a:tcPr>
                </a:tc>
              </a:tr>
              <a:tr h="0">
                <a:tc>
                  <a:txBody>
                    <a:bodyPr/>
                    <a:lstStyle/>
                    <a:p>
                      <a:pPr>
                        <a:defRPr sz="1000"/>
                      </a:pPr>
                      <a:r>
                        <a:rPr/>
                        <a:t>6 svært stor grad</a:t>
                      </a:r>
                    </a:p>
                  </a:txBody>
                  <a:tcPr>
                    <a:lnL w="0"/>
                    <a:lnR w="0"/>
                    <a:lnT w="0"/>
                    <a:lnB w="12700">
                      <a:solidFill>
                        <a:srgbClr val="B4B4B4"/>
                      </a:solidFill>
                    </a:lnB>
                  </a:tcPr>
                </a:tc>
                <a:tc>
                  <a:txBody>
                    <a:bodyPr/>
                    <a:lstStyle/>
                    <a:p>
                      <a:pPr>
                        <a:defRPr sz="1000"/>
                      </a:pPr>
                      <a:r>
                        <a:rPr/>
                        <a:t>8,3%</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12</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37. Har du deltatt i noen form for arbeidsevne-vurdering?</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97536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Ja</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Nei</a:t>
                      </a:r>
                    </a:p>
                  </a:txBody>
                  <a:tcPr>
                    <a:lnL w="0"/>
                    <a:lnR w="0"/>
                    <a:lnT w="0"/>
                    <a:lnB w="0"/>
                  </a:tcPr>
                </a:tc>
              </a:tr>
              <a:tr h="0">
                <a:tc>
                  <a:txBody>
                    <a:bodyPr/>
                    <a:lstStyle/>
                    <a:p>
                      <a:pPr>
                        <a:defRPr sz="1000"/>
                      </a:pPr>
                      <a:r>
                        <a:rPr/>
                        <a:t>3</a:t>
                      </a:r>
                    </a:p>
                  </a:txBody>
                  <a:tcPr>
                    <a:lnL w="0"/>
                    <a:lnR w="0"/>
                    <a:lnT w="0"/>
                    <a:lnB w="0"/>
                  </a:tcPr>
                </a:tc>
                <a:tc>
                  <a:txBody>
                    <a:bodyPr/>
                    <a:lstStyle/>
                    <a:p>
                      <a:pPr>
                        <a:defRPr sz="1000"/>
                      </a:pPr>
                      <a:r>
                        <a:rPr/>
                        <a:t>Vet ikke</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37. Har du deltatt i noen form for arbeidsevne-vurdering?</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21920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Ja</a:t>
                      </a:r>
                    </a:p>
                  </a:txBody>
                  <a:tcPr>
                    <a:lnL w="0"/>
                    <a:lnR w="0"/>
                    <a:lnT w="12700">
                      <a:solidFill>
                        <a:srgbClr val="B4B4B4"/>
                      </a:solidFill>
                    </a:lnT>
                    <a:lnB w="0"/>
                  </a:tcPr>
                </a:tc>
                <a:tc>
                  <a:txBody>
                    <a:bodyPr/>
                    <a:lstStyle/>
                    <a:p>
                      <a:pPr>
                        <a:defRPr sz="1000"/>
                      </a:pPr>
                      <a:r>
                        <a:rPr/>
                        <a:t>54,5%</a:t>
                      </a:r>
                    </a:p>
                  </a:txBody>
                  <a:tcPr>
                    <a:lnL w="0"/>
                    <a:lnR w="0"/>
                    <a:lnT w="12700">
                      <a:solidFill>
                        <a:srgbClr val="B4B4B4"/>
                      </a:solidFill>
                    </a:lnT>
                    <a:lnB w="0"/>
                  </a:tcPr>
                </a:tc>
              </a:tr>
              <a:tr h="0">
                <a:tc>
                  <a:txBody>
                    <a:bodyPr/>
                    <a:lstStyle/>
                    <a:p>
                      <a:pPr>
                        <a:defRPr sz="1000"/>
                      </a:pPr>
                      <a:r>
                        <a:rPr/>
                        <a:t>Nei</a:t>
                      </a:r>
                    </a:p>
                  </a:txBody>
                  <a:tcPr>
                    <a:lnL w="0"/>
                    <a:lnR w="0"/>
                    <a:lnT w="0"/>
                    <a:lnB w="0"/>
                  </a:tcPr>
                </a:tc>
                <a:tc>
                  <a:txBody>
                    <a:bodyPr/>
                    <a:lstStyle/>
                    <a:p>
                      <a:pPr>
                        <a:defRPr sz="1000"/>
                      </a:pPr>
                      <a:r>
                        <a:rPr/>
                        <a:t>43,2%</a:t>
                      </a:r>
                    </a:p>
                  </a:txBody>
                  <a:tcPr>
                    <a:lnL w="0"/>
                    <a:lnR w="0"/>
                    <a:lnT w="0"/>
                    <a:lnB w="0"/>
                  </a:tcPr>
                </a:tc>
              </a:tr>
              <a:tr h="0">
                <a:tc>
                  <a:txBody>
                    <a:bodyPr/>
                    <a:lstStyle/>
                    <a:p>
                      <a:pPr>
                        <a:defRPr sz="1000"/>
                      </a:pPr>
                      <a:r>
                        <a:rPr/>
                        <a:t>Vet ikke</a:t>
                      </a:r>
                    </a:p>
                  </a:txBody>
                  <a:tcPr>
                    <a:lnL w="0"/>
                    <a:lnR w="0"/>
                    <a:lnT w="0"/>
                    <a:lnB w="12700">
                      <a:solidFill>
                        <a:srgbClr val="B4B4B4"/>
                      </a:solidFill>
                    </a:lnB>
                  </a:tcPr>
                </a:tc>
                <a:tc>
                  <a:txBody>
                    <a:bodyPr/>
                    <a:lstStyle/>
                    <a:p>
                      <a:pPr>
                        <a:defRPr sz="1000"/>
                      </a:pPr>
                      <a:r>
                        <a:rPr/>
                        <a:t>2,3%</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44</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38. Hvor har du blitt arbeidsevne-vurdert?&lt;br /&gt; (Du kan krysse av for flere steder dersom det er tilfelle)</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146304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Ditt lokale NAV-kontor</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NAV kompetansesenter for tilretteleggelse og deltagelse</a:t>
                      </a:r>
                    </a:p>
                  </a:txBody>
                  <a:tcPr>
                    <a:lnL w="0"/>
                    <a:lnR w="0"/>
                    <a:lnT w="0"/>
                    <a:lnB w="0"/>
                  </a:tcPr>
                </a:tc>
              </a:tr>
              <a:tr h="0">
                <a:tc>
                  <a:txBody>
                    <a:bodyPr/>
                    <a:lstStyle/>
                    <a:p>
                      <a:pPr>
                        <a:defRPr sz="1000"/>
                      </a:pPr>
                      <a:r>
                        <a:rPr/>
                        <a:t>3</a:t>
                      </a:r>
                    </a:p>
                  </a:txBody>
                  <a:tcPr>
                    <a:lnL w="0"/>
                    <a:lnR w="0"/>
                    <a:lnT w="0"/>
                    <a:lnB w="0"/>
                  </a:tcPr>
                </a:tc>
                <a:tc>
                  <a:txBody>
                    <a:bodyPr/>
                    <a:lstStyle/>
                    <a:p>
                      <a:pPr>
                        <a:defRPr sz="1000"/>
                      </a:pPr>
                      <a:r>
                        <a:rPr/>
                        <a:t>Sunnaas</a:t>
                      </a:r>
                    </a:p>
                  </a:txBody>
                  <a:tcPr>
                    <a:lnL w="0"/>
                    <a:lnR w="0"/>
                    <a:lnT w="0"/>
                    <a:lnB w="0"/>
                  </a:tcPr>
                </a:tc>
              </a:tr>
              <a:tr h="0">
                <a:tc>
                  <a:txBody>
                    <a:bodyPr/>
                    <a:lstStyle/>
                    <a:p>
                      <a:pPr>
                        <a:defRPr sz="1000"/>
                      </a:pPr>
                      <a:r>
                        <a:rPr/>
                        <a:t>4</a:t>
                      </a:r>
                    </a:p>
                  </a:txBody>
                  <a:tcPr>
                    <a:lnL w="0"/>
                    <a:lnR w="0"/>
                    <a:lnT w="0"/>
                    <a:lnB w="0"/>
                  </a:tcPr>
                </a:tc>
                <a:tc>
                  <a:txBody>
                    <a:bodyPr/>
                    <a:lstStyle/>
                    <a:p>
                      <a:pPr>
                        <a:defRPr sz="1000"/>
                      </a:pPr>
                      <a:r>
                        <a:rPr/>
                        <a:t>Ulike voksenhabilieringstjenester</a:t>
                      </a:r>
                    </a:p>
                  </a:txBody>
                  <a:tcPr>
                    <a:lnL w="0"/>
                    <a:lnR w="0"/>
                    <a:lnT w="0"/>
                    <a:lnB w="0"/>
                  </a:tcPr>
                </a:tc>
              </a:tr>
              <a:tr h="0">
                <a:tc>
                  <a:txBody>
                    <a:bodyPr/>
                    <a:lstStyle/>
                    <a:p>
                      <a:pPr>
                        <a:defRPr sz="1000"/>
                      </a:pPr>
                      <a:r>
                        <a:rPr/>
                        <a:t>5</a:t>
                      </a:r>
                    </a:p>
                  </a:txBody>
                  <a:tcPr>
                    <a:lnL w="0"/>
                    <a:lnR w="0"/>
                    <a:lnT w="0"/>
                    <a:lnB w="0"/>
                  </a:tcPr>
                </a:tc>
                <a:tc>
                  <a:txBody>
                    <a:bodyPr/>
                    <a:lstStyle/>
                    <a:p>
                      <a:pPr>
                        <a:defRPr sz="1000"/>
                      </a:pPr>
                      <a:r>
                        <a:rPr/>
                        <a:t>Andre steder</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38. Hvor har du blitt arbeidsevne-vurdert?&lt;br /&gt; (Du kan krysse av for flere steder dersom det er tilfelle)</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70688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Ditt lokale NAV-kontor</a:t>
                      </a:r>
                    </a:p>
                  </a:txBody>
                  <a:tcPr>
                    <a:lnL w="0"/>
                    <a:lnR w="0"/>
                    <a:lnT w="12700">
                      <a:solidFill>
                        <a:srgbClr val="B4B4B4"/>
                      </a:solidFill>
                    </a:lnT>
                    <a:lnB w="0"/>
                  </a:tcPr>
                </a:tc>
                <a:tc>
                  <a:txBody>
                    <a:bodyPr/>
                    <a:lstStyle/>
                    <a:p>
                      <a:pPr>
                        <a:defRPr sz="1000"/>
                      </a:pPr>
                      <a:r>
                        <a:rPr/>
                        <a:t>33,3%</a:t>
                      </a:r>
                    </a:p>
                  </a:txBody>
                  <a:tcPr>
                    <a:lnL w="0"/>
                    <a:lnR w="0"/>
                    <a:lnT w="12700">
                      <a:solidFill>
                        <a:srgbClr val="B4B4B4"/>
                      </a:solidFill>
                    </a:lnT>
                    <a:lnB w="0"/>
                  </a:tcPr>
                </a:tc>
              </a:tr>
              <a:tr h="0">
                <a:tc>
                  <a:txBody>
                    <a:bodyPr/>
                    <a:lstStyle/>
                    <a:p>
                      <a:pPr>
                        <a:defRPr sz="1000"/>
                      </a:pPr>
                      <a:r>
                        <a:rPr/>
                        <a:t>NAV kompetansesenter for tilretteleggelse og deltagelse</a:t>
                      </a:r>
                    </a:p>
                  </a:txBody>
                  <a:tcPr>
                    <a:lnL w="0"/>
                    <a:lnR w="0"/>
                    <a:lnT w="0"/>
                    <a:lnB w="0"/>
                  </a:tcPr>
                </a:tc>
                <a:tc>
                  <a:txBody>
                    <a:bodyPr/>
                    <a:lstStyle/>
                    <a:p>
                      <a:pPr>
                        <a:defRPr sz="1000"/>
                      </a:pPr>
                      <a:r>
                        <a:rPr/>
                        <a:t>12,5%</a:t>
                      </a:r>
                    </a:p>
                  </a:txBody>
                  <a:tcPr>
                    <a:lnL w="0"/>
                    <a:lnR w="0"/>
                    <a:lnT w="0"/>
                    <a:lnB w="0"/>
                  </a:tcPr>
                </a:tc>
              </a:tr>
              <a:tr h="0">
                <a:tc>
                  <a:txBody>
                    <a:bodyPr/>
                    <a:lstStyle/>
                    <a:p>
                      <a:pPr>
                        <a:defRPr sz="1000"/>
                      </a:pPr>
                      <a:r>
                        <a:rPr/>
                        <a:t>Sunnaas</a:t>
                      </a:r>
                    </a:p>
                  </a:txBody>
                  <a:tcPr>
                    <a:lnL w="0"/>
                    <a:lnR w="0"/>
                    <a:lnT w="0"/>
                    <a:lnB w="0"/>
                  </a:tcPr>
                </a:tc>
                <a:tc>
                  <a:txBody>
                    <a:bodyPr/>
                    <a:lstStyle/>
                    <a:p>
                      <a:pPr>
                        <a:defRPr sz="1000"/>
                      </a:pPr>
                      <a:r>
                        <a:rPr/>
                        <a:t>45,8%</a:t>
                      </a:r>
                    </a:p>
                  </a:txBody>
                  <a:tcPr>
                    <a:lnL w="0"/>
                    <a:lnR w="0"/>
                    <a:lnT w="0"/>
                    <a:lnB w="0"/>
                  </a:tcPr>
                </a:tc>
              </a:tr>
              <a:tr h="0">
                <a:tc>
                  <a:txBody>
                    <a:bodyPr/>
                    <a:lstStyle/>
                    <a:p>
                      <a:pPr>
                        <a:defRPr sz="1000"/>
                      </a:pPr>
                      <a:r>
                        <a:rPr/>
                        <a:t>Ulike voksenhabilieringstjenester</a:t>
                      </a:r>
                    </a:p>
                  </a:txBody>
                  <a:tcPr>
                    <a:lnL w="0"/>
                    <a:lnR w="0"/>
                    <a:lnT w="0"/>
                    <a:lnB w="0"/>
                  </a:tcPr>
                </a:tc>
                <a:tc>
                  <a:txBody>
                    <a:bodyPr/>
                    <a:lstStyle/>
                    <a:p>
                      <a:pPr>
                        <a:defRPr sz="1000"/>
                      </a:pPr>
                      <a:r>
                        <a:rPr/>
                        <a:t>0,0%</a:t>
                      </a:r>
                    </a:p>
                  </a:txBody>
                  <a:tcPr>
                    <a:lnL w="0"/>
                    <a:lnR w="0"/>
                    <a:lnT w="0"/>
                    <a:lnB w="0"/>
                  </a:tcPr>
                </a:tc>
              </a:tr>
              <a:tr h="0">
                <a:tc>
                  <a:txBody>
                    <a:bodyPr/>
                    <a:lstStyle/>
                    <a:p>
                      <a:pPr>
                        <a:defRPr sz="1000"/>
                      </a:pPr>
                      <a:r>
                        <a:rPr/>
                        <a:t>Andre steder</a:t>
                      </a:r>
                    </a:p>
                  </a:txBody>
                  <a:tcPr>
                    <a:lnL w="0"/>
                    <a:lnR w="0"/>
                    <a:lnT w="0"/>
                    <a:lnB w="12700">
                      <a:solidFill>
                        <a:srgbClr val="B4B4B4"/>
                      </a:solidFill>
                    </a:lnB>
                  </a:tcPr>
                </a:tc>
                <a:tc>
                  <a:txBody>
                    <a:bodyPr/>
                    <a:lstStyle/>
                    <a:p>
                      <a:pPr>
                        <a:defRPr sz="1000"/>
                      </a:pPr>
                      <a:r>
                        <a:rPr/>
                        <a:t>20,8%</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24</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39. Ble du nevrospykologisk utredet (testet)&lt;br /&gt;i forbindelse med arbeidsevne-vurderingen?</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97536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Ja</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Nei</a:t>
                      </a:r>
                    </a:p>
                  </a:txBody>
                  <a:tcPr>
                    <a:lnL w="0"/>
                    <a:lnR w="0"/>
                    <a:lnT w="0"/>
                    <a:lnB w="0"/>
                  </a:tcPr>
                </a:tc>
              </a:tr>
              <a:tr h="0">
                <a:tc>
                  <a:txBody>
                    <a:bodyPr/>
                    <a:lstStyle/>
                    <a:p>
                      <a:pPr>
                        <a:defRPr sz="1000"/>
                      </a:pPr>
                      <a:r>
                        <a:rPr/>
                        <a:t>3</a:t>
                      </a:r>
                    </a:p>
                  </a:txBody>
                  <a:tcPr>
                    <a:lnL w="0"/>
                    <a:lnR w="0"/>
                    <a:lnT w="0"/>
                    <a:lnB w="0"/>
                  </a:tcPr>
                </a:tc>
                <a:tc>
                  <a:txBody>
                    <a:bodyPr/>
                    <a:lstStyle/>
                    <a:p>
                      <a:pPr>
                        <a:defRPr sz="1000"/>
                      </a:pPr>
                      <a:r>
                        <a:rPr/>
                        <a:t>Vet ikke</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4. Hva er din høyeste fullførte utdanning?</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146304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Grunnskole (1-10 år)</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Videregående skole (12 år)</a:t>
                      </a:r>
                    </a:p>
                  </a:txBody>
                  <a:tcPr>
                    <a:lnL w="0"/>
                    <a:lnR w="0"/>
                    <a:lnT w="0"/>
                    <a:lnB w="0"/>
                  </a:tcPr>
                </a:tc>
              </a:tr>
              <a:tr h="0">
                <a:tc>
                  <a:txBody>
                    <a:bodyPr/>
                    <a:lstStyle/>
                    <a:p>
                      <a:pPr>
                        <a:defRPr sz="1000"/>
                      </a:pPr>
                      <a:r>
                        <a:rPr/>
                        <a:t>3</a:t>
                      </a:r>
                    </a:p>
                  </a:txBody>
                  <a:tcPr>
                    <a:lnL w="0"/>
                    <a:lnR w="0"/>
                    <a:lnT w="0"/>
                    <a:lnB w="0"/>
                  </a:tcPr>
                </a:tc>
                <a:tc>
                  <a:txBody>
                    <a:bodyPr/>
                    <a:lstStyle/>
                    <a:p>
                      <a:pPr>
                        <a:defRPr sz="1000"/>
                      </a:pPr>
                      <a:r>
                        <a:rPr/>
                        <a:t>Høyskole/universitet - lavere grad</a:t>
                      </a:r>
                    </a:p>
                  </a:txBody>
                  <a:tcPr>
                    <a:lnL w="0"/>
                    <a:lnR w="0"/>
                    <a:lnT w="0"/>
                    <a:lnB w="0"/>
                  </a:tcPr>
                </a:tc>
              </a:tr>
              <a:tr h="0">
                <a:tc>
                  <a:txBody>
                    <a:bodyPr/>
                    <a:lstStyle/>
                    <a:p>
                      <a:pPr>
                        <a:defRPr sz="1000"/>
                      </a:pPr>
                      <a:r>
                        <a:rPr/>
                        <a:t>4</a:t>
                      </a:r>
                    </a:p>
                  </a:txBody>
                  <a:tcPr>
                    <a:lnL w="0"/>
                    <a:lnR w="0"/>
                    <a:lnT w="0"/>
                    <a:lnB w="0"/>
                  </a:tcPr>
                </a:tc>
                <a:tc>
                  <a:txBody>
                    <a:bodyPr/>
                    <a:lstStyle/>
                    <a:p>
                      <a:pPr>
                        <a:defRPr sz="1000"/>
                      </a:pPr>
                      <a:r>
                        <a:rPr/>
                        <a:t>Høyskole/universitet - høyere grad </a:t>
                      </a:r>
                    </a:p>
                  </a:txBody>
                  <a:tcPr>
                    <a:lnL w="0"/>
                    <a:lnR w="0"/>
                    <a:lnT w="0"/>
                    <a:lnB w="0"/>
                  </a:tcPr>
                </a:tc>
              </a:tr>
              <a:tr h="0">
                <a:tc>
                  <a:txBody>
                    <a:bodyPr/>
                    <a:lstStyle/>
                    <a:p>
                      <a:pPr>
                        <a:defRPr sz="1000"/>
                      </a:pPr>
                      <a:r>
                        <a:rPr/>
                        <a:t>5</a:t>
                      </a:r>
                    </a:p>
                  </a:txBody>
                  <a:tcPr>
                    <a:lnL w="0"/>
                    <a:lnR w="0"/>
                    <a:lnT w="0"/>
                    <a:lnB w="0"/>
                  </a:tcPr>
                </a:tc>
                <a:tc>
                  <a:txBody>
                    <a:bodyPr/>
                    <a:lstStyle/>
                    <a:p>
                      <a:pPr>
                        <a:defRPr sz="1000"/>
                      </a:pPr>
                      <a:r>
                        <a:rPr/>
                        <a:t>Høyskole/universitet- Phd/doktorgrad</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39. Ble du nevrospykologisk utredet (testet)&lt;br /&gt;i forbindelse med arbeidsevne-vurderingen?</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21920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Ja</a:t>
                      </a:r>
                    </a:p>
                  </a:txBody>
                  <a:tcPr>
                    <a:lnL w="0"/>
                    <a:lnR w="0"/>
                    <a:lnT w="12700">
                      <a:solidFill>
                        <a:srgbClr val="B4B4B4"/>
                      </a:solidFill>
                    </a:lnT>
                    <a:lnB w="0"/>
                  </a:tcPr>
                </a:tc>
                <a:tc>
                  <a:txBody>
                    <a:bodyPr/>
                    <a:lstStyle/>
                    <a:p>
                      <a:pPr>
                        <a:defRPr sz="1000"/>
                      </a:pPr>
                      <a:r>
                        <a:rPr/>
                        <a:t>33,3%</a:t>
                      </a:r>
                    </a:p>
                  </a:txBody>
                  <a:tcPr>
                    <a:lnL w="0"/>
                    <a:lnR w="0"/>
                    <a:lnT w="12700">
                      <a:solidFill>
                        <a:srgbClr val="B4B4B4"/>
                      </a:solidFill>
                    </a:lnT>
                    <a:lnB w="0"/>
                  </a:tcPr>
                </a:tc>
              </a:tr>
              <a:tr h="0">
                <a:tc>
                  <a:txBody>
                    <a:bodyPr/>
                    <a:lstStyle/>
                    <a:p>
                      <a:pPr>
                        <a:defRPr sz="1000"/>
                      </a:pPr>
                      <a:r>
                        <a:rPr/>
                        <a:t>Nei</a:t>
                      </a:r>
                    </a:p>
                  </a:txBody>
                  <a:tcPr>
                    <a:lnL w="0"/>
                    <a:lnR w="0"/>
                    <a:lnT w="0"/>
                    <a:lnB w="0"/>
                  </a:tcPr>
                </a:tc>
                <a:tc>
                  <a:txBody>
                    <a:bodyPr/>
                    <a:lstStyle/>
                    <a:p>
                      <a:pPr>
                        <a:defRPr sz="1000"/>
                      </a:pPr>
                      <a:r>
                        <a:rPr/>
                        <a:t>54,2%</a:t>
                      </a:r>
                    </a:p>
                  </a:txBody>
                  <a:tcPr>
                    <a:lnL w="0"/>
                    <a:lnR w="0"/>
                    <a:lnT w="0"/>
                    <a:lnB w="0"/>
                  </a:tcPr>
                </a:tc>
              </a:tr>
              <a:tr h="0">
                <a:tc>
                  <a:txBody>
                    <a:bodyPr/>
                    <a:lstStyle/>
                    <a:p>
                      <a:pPr>
                        <a:defRPr sz="1000"/>
                      </a:pPr>
                      <a:r>
                        <a:rPr/>
                        <a:t>Vet ikke</a:t>
                      </a:r>
                    </a:p>
                  </a:txBody>
                  <a:tcPr>
                    <a:lnL w="0"/>
                    <a:lnR w="0"/>
                    <a:lnT w="0"/>
                    <a:lnB w="12700">
                      <a:solidFill>
                        <a:srgbClr val="B4B4B4"/>
                      </a:solidFill>
                    </a:lnB>
                  </a:tcPr>
                </a:tc>
                <a:tc>
                  <a:txBody>
                    <a:bodyPr/>
                    <a:lstStyle/>
                    <a:p>
                      <a:pPr>
                        <a:defRPr sz="1000"/>
                      </a:pPr>
                      <a:r>
                        <a:rPr/>
                        <a:t>12,5%</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24</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40. Hvor fornøyd eller misfornøyd var du med den hjelpen du fikk &lt;br /&gt;med å tolke og bearbeide resultatene fra de nevropsykologiske testene?</a:t>
            </a:r>
          </a:p>
        </p:txBody>
      </p:sp>
      <p:sp>
        <p:nvSpPr>
          <p:cNvPr id="3" name="Pre"/>
          <p:cNvSpPr>
            <a:spLocks noGrp="1"/>
          </p:cNvSpPr>
          <p:nvPr>
            <p:ph sz="quarter" idx="16"/>
          </p:nvPr>
        </p:nvSpPr>
        <p:spPr/>
        <p:txBody>
          <a:bodyPr/>
          <a:lstStyle/>
          <a:p>
            <a:r>
              <a:rPr lang="en-US"/>
              <a:t>
   På en skala fra 1-6, der 1 er svært misfornøyd og 6 er svært fornøyd</a:t>
            </a:r>
          </a:p>
        </p:txBody>
      </p:sp>
      <p:sp>
        <p:nvSpPr>
          <p:cNvPr id="7" name="RepTitle"/>
          <p:cNvSpPr>
            <a:spLocks noGrp="1"/>
          </p:cNvSpPr>
          <p:nvPr>
            <p:ph sz="quarter" idx="17"/>
          </p:nvPr>
        </p:nvSpPr>
        <p:spPr/>
        <p:txBody>
          <a:bodyPr/>
          <a:lstStyle/>
          <a:p>
            <a:r>
              <a:rPr lang="en-US"/>
              <a:t>Spørreundersøkelse om arbeid</a:t>
            </a:r>
          </a:p>
        </p:txBody>
      </p:sp>
      <p:sp>
        <p:nvSpPr>
          <p:cNvPr id="8" name="MetaFoot"/>
          <p:cNvSpPr>
            <a:spLocks noGrp="1"/>
          </p:cNvSpPr>
          <p:nvPr>
            <p:ph sz="quarter" idx="18"/>
          </p:nvPr>
        </p:nvSpPr>
        <p:spPr/>
        <p:txBody>
          <a:bodyPr/>
          <a:lstStyle/>
          <a:p>
            <a:endParaRPr lang="en-US"/>
          </a:p>
        </p:txBody>
      </p:sp>
      <p:graphicFrame>
        <p:nvGraphicFramePr>
          <p:cNvPr id="9" name="ChartObject"/>
          <p:cNvGraphicFramePr>
            <a:graphicFrameLocks noGrp="1"/>
          </p:cNvGraphicFramePr>
          <p:nvPr>
            <p:ph sz="quarter" idx="15"/>
          </p:nvPr>
        </p:nvGraphicFramePr>
        <p:xfrm>
          <a:off x="467544" y="1556792"/>
          <a:ext cx="8207375" cy="32403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New Table"/>
          <p:cNvGraphicFramePr>
            <a:graphicFrameLocks noGrp="1"/>
          </p:cNvGraphicFramePr>
          <p:nvPr>
            <p:ph sz="quarter" idx="14"/>
          </p:nvPr>
        </p:nvGraphicFramePr>
        <p:xfrm>
          <a:off x="467544" y="4869160"/>
          <a:ext cx="8207376" cy="195072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1 svært misfornøyd</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2</a:t>
                      </a:r>
                    </a:p>
                  </a:txBody>
                  <a:tcPr>
                    <a:lnL w="0"/>
                    <a:lnR w="0"/>
                    <a:lnT w="0"/>
                    <a:lnB w="0"/>
                  </a:tcPr>
                </a:tc>
              </a:tr>
              <a:tr h="0">
                <a:tc>
                  <a:txBody>
                    <a:bodyPr/>
                    <a:lstStyle/>
                    <a:p>
                      <a:pPr>
                        <a:defRPr sz="1000"/>
                      </a:pPr>
                      <a:r>
                        <a:rPr/>
                        <a:t>3</a:t>
                      </a:r>
                    </a:p>
                  </a:txBody>
                  <a:tcPr>
                    <a:lnL w="0"/>
                    <a:lnR w="0"/>
                    <a:lnT w="0"/>
                    <a:lnB w="0"/>
                  </a:tcPr>
                </a:tc>
                <a:tc>
                  <a:txBody>
                    <a:bodyPr/>
                    <a:lstStyle/>
                    <a:p>
                      <a:pPr>
                        <a:defRPr sz="1000"/>
                      </a:pPr>
                      <a:r>
                        <a:rPr/>
                        <a:t>3</a:t>
                      </a:r>
                    </a:p>
                  </a:txBody>
                  <a:tcPr>
                    <a:lnL w="0"/>
                    <a:lnR w="0"/>
                    <a:lnT w="0"/>
                    <a:lnB w="0"/>
                  </a:tcPr>
                </a:tc>
              </a:tr>
              <a:tr h="0">
                <a:tc>
                  <a:txBody>
                    <a:bodyPr/>
                    <a:lstStyle/>
                    <a:p>
                      <a:pPr>
                        <a:defRPr sz="1000"/>
                      </a:pPr>
                      <a:r>
                        <a:rPr/>
                        <a:t>4</a:t>
                      </a:r>
                    </a:p>
                  </a:txBody>
                  <a:tcPr>
                    <a:lnL w="0"/>
                    <a:lnR w="0"/>
                    <a:lnT w="0"/>
                    <a:lnB w="0"/>
                  </a:tcPr>
                </a:tc>
                <a:tc>
                  <a:txBody>
                    <a:bodyPr/>
                    <a:lstStyle/>
                    <a:p>
                      <a:pPr>
                        <a:defRPr sz="1000"/>
                      </a:pPr>
                      <a:r>
                        <a:rPr/>
                        <a:t>4</a:t>
                      </a:r>
                    </a:p>
                  </a:txBody>
                  <a:tcPr>
                    <a:lnL w="0"/>
                    <a:lnR w="0"/>
                    <a:lnT w="0"/>
                    <a:lnB w="0"/>
                  </a:tcPr>
                </a:tc>
              </a:tr>
              <a:tr h="0">
                <a:tc>
                  <a:txBody>
                    <a:bodyPr/>
                    <a:lstStyle/>
                    <a:p>
                      <a:pPr>
                        <a:defRPr sz="1000"/>
                      </a:pPr>
                      <a:r>
                        <a:rPr/>
                        <a:t>5</a:t>
                      </a:r>
                    </a:p>
                  </a:txBody>
                  <a:tcPr>
                    <a:lnL w="0"/>
                    <a:lnR w="0"/>
                    <a:lnT w="0"/>
                    <a:lnB w="0"/>
                  </a:tcPr>
                </a:tc>
                <a:tc>
                  <a:txBody>
                    <a:bodyPr/>
                    <a:lstStyle/>
                    <a:p>
                      <a:pPr>
                        <a:defRPr sz="1000"/>
                      </a:pPr>
                      <a:r>
                        <a:rPr/>
                        <a:t>5</a:t>
                      </a:r>
                    </a:p>
                  </a:txBody>
                  <a:tcPr>
                    <a:lnL w="0"/>
                    <a:lnR w="0"/>
                    <a:lnT w="0"/>
                    <a:lnB w="0"/>
                  </a:tcPr>
                </a:tc>
              </a:tr>
              <a:tr h="0">
                <a:tc>
                  <a:txBody>
                    <a:bodyPr/>
                    <a:lstStyle/>
                    <a:p>
                      <a:pPr>
                        <a:defRPr sz="1000"/>
                      </a:pPr>
                      <a:r>
                        <a:rPr/>
                        <a:t>6</a:t>
                      </a:r>
                    </a:p>
                  </a:txBody>
                  <a:tcPr>
                    <a:lnL w="0"/>
                    <a:lnR w="0"/>
                    <a:lnT w="0"/>
                    <a:lnB w="0"/>
                  </a:tcPr>
                </a:tc>
                <a:tc>
                  <a:txBody>
                    <a:bodyPr/>
                    <a:lstStyle/>
                    <a:p>
                      <a:pPr>
                        <a:defRPr sz="1000"/>
                      </a:pPr>
                      <a:r>
                        <a:rPr/>
                        <a:t>6 svært fornøyd</a:t>
                      </a:r>
                    </a:p>
                  </a:txBody>
                  <a:tcPr>
                    <a:lnL w="0"/>
                    <a:lnR w="0"/>
                    <a:lnT w="0"/>
                    <a:lnB w="0"/>
                  </a:tcPr>
                </a:tc>
              </a:tr>
              <a:tr h="0">
                <a:tc>
                  <a:txBody>
                    <a:bodyPr/>
                    <a:lstStyle/>
                    <a:p>
                      <a:pPr>
                        <a:defRPr sz="1000"/>
                      </a:pPr>
                      <a:r>
                        <a:rPr/>
                        <a:t>7</a:t>
                      </a:r>
                    </a:p>
                  </a:txBody>
                  <a:tcPr>
                    <a:lnL w="0"/>
                    <a:lnR w="0"/>
                    <a:lnT w="0"/>
                    <a:lnB w="0"/>
                  </a:tcPr>
                </a:tc>
                <a:tc>
                  <a:txBody>
                    <a:bodyPr/>
                    <a:lstStyle/>
                    <a:p>
                      <a:pPr>
                        <a:defRPr sz="1000"/>
                      </a:pPr>
                      <a:r>
                        <a:rPr/>
                        <a:t>Vet ikke</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40. Hvor fornøyd eller misfornøyd var du med den hjelpen du fikk &lt;br /&gt;med å tolke og bearbeide resultatene fra de nevropsykologiske testene?</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219456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 svært misfornøyd</a:t>
                      </a:r>
                    </a:p>
                  </a:txBody>
                  <a:tcPr>
                    <a:lnL w="0"/>
                    <a:lnR w="0"/>
                    <a:lnT w="12700">
                      <a:solidFill>
                        <a:srgbClr val="B4B4B4"/>
                      </a:solidFill>
                    </a:lnT>
                    <a:lnB w="0"/>
                  </a:tcPr>
                </a:tc>
                <a:tc>
                  <a:txBody>
                    <a:bodyPr/>
                    <a:lstStyle/>
                    <a:p>
                      <a:pPr>
                        <a:defRPr sz="1000"/>
                      </a:pPr>
                      <a:r>
                        <a:rPr/>
                        <a:t>0,0%</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0,0%</a:t>
                      </a:r>
                    </a:p>
                  </a:txBody>
                  <a:tcPr>
                    <a:lnL w="0"/>
                    <a:lnR w="0"/>
                    <a:lnT w="0"/>
                    <a:lnB w="0"/>
                  </a:tcPr>
                </a:tc>
              </a:tr>
              <a:tr h="0">
                <a:tc>
                  <a:txBody>
                    <a:bodyPr/>
                    <a:lstStyle/>
                    <a:p>
                      <a:pPr>
                        <a:defRPr sz="1000"/>
                      </a:pPr>
                      <a:r>
                        <a:rPr/>
                        <a:t>3</a:t>
                      </a:r>
                    </a:p>
                  </a:txBody>
                  <a:tcPr>
                    <a:lnL w="0"/>
                    <a:lnR w="0"/>
                    <a:lnT w="0"/>
                    <a:lnB w="0"/>
                  </a:tcPr>
                </a:tc>
                <a:tc>
                  <a:txBody>
                    <a:bodyPr/>
                    <a:lstStyle/>
                    <a:p>
                      <a:pPr>
                        <a:defRPr sz="1000"/>
                      </a:pPr>
                      <a:r>
                        <a:rPr/>
                        <a:t>0,0%</a:t>
                      </a:r>
                    </a:p>
                  </a:txBody>
                  <a:tcPr>
                    <a:lnL w="0"/>
                    <a:lnR w="0"/>
                    <a:lnT w="0"/>
                    <a:lnB w="0"/>
                  </a:tcPr>
                </a:tc>
              </a:tr>
              <a:tr h="0">
                <a:tc>
                  <a:txBody>
                    <a:bodyPr/>
                    <a:lstStyle/>
                    <a:p>
                      <a:pPr>
                        <a:defRPr sz="1000"/>
                      </a:pPr>
                      <a:r>
                        <a:rPr/>
                        <a:t>4</a:t>
                      </a:r>
                    </a:p>
                  </a:txBody>
                  <a:tcPr>
                    <a:lnL w="0"/>
                    <a:lnR w="0"/>
                    <a:lnT w="0"/>
                    <a:lnB w="0"/>
                  </a:tcPr>
                </a:tc>
                <a:tc>
                  <a:txBody>
                    <a:bodyPr/>
                    <a:lstStyle/>
                    <a:p>
                      <a:pPr>
                        <a:defRPr sz="1000"/>
                      </a:pPr>
                      <a:r>
                        <a:rPr/>
                        <a:t>12,5%</a:t>
                      </a:r>
                    </a:p>
                  </a:txBody>
                  <a:tcPr>
                    <a:lnL w="0"/>
                    <a:lnR w="0"/>
                    <a:lnT w="0"/>
                    <a:lnB w="0"/>
                  </a:tcPr>
                </a:tc>
              </a:tr>
              <a:tr h="0">
                <a:tc>
                  <a:txBody>
                    <a:bodyPr/>
                    <a:lstStyle/>
                    <a:p>
                      <a:pPr>
                        <a:defRPr sz="1000"/>
                      </a:pPr>
                      <a:r>
                        <a:rPr/>
                        <a:t>5</a:t>
                      </a:r>
                    </a:p>
                  </a:txBody>
                  <a:tcPr>
                    <a:lnL w="0"/>
                    <a:lnR w="0"/>
                    <a:lnT w="0"/>
                    <a:lnB w="0"/>
                  </a:tcPr>
                </a:tc>
                <a:tc>
                  <a:txBody>
                    <a:bodyPr/>
                    <a:lstStyle/>
                    <a:p>
                      <a:pPr>
                        <a:defRPr sz="1000"/>
                      </a:pPr>
                      <a:r>
                        <a:rPr/>
                        <a:t>50,0%</a:t>
                      </a:r>
                    </a:p>
                  </a:txBody>
                  <a:tcPr>
                    <a:lnL w="0"/>
                    <a:lnR w="0"/>
                    <a:lnT w="0"/>
                    <a:lnB w="0"/>
                  </a:tcPr>
                </a:tc>
              </a:tr>
              <a:tr h="0">
                <a:tc>
                  <a:txBody>
                    <a:bodyPr/>
                    <a:lstStyle/>
                    <a:p>
                      <a:pPr>
                        <a:defRPr sz="1000"/>
                      </a:pPr>
                      <a:r>
                        <a:rPr/>
                        <a:t>6 svært fornøyd</a:t>
                      </a:r>
                    </a:p>
                  </a:txBody>
                  <a:tcPr>
                    <a:lnL w="0"/>
                    <a:lnR w="0"/>
                    <a:lnT w="0"/>
                    <a:lnB w="0"/>
                  </a:tcPr>
                </a:tc>
                <a:tc>
                  <a:txBody>
                    <a:bodyPr/>
                    <a:lstStyle/>
                    <a:p>
                      <a:pPr>
                        <a:defRPr sz="1000"/>
                      </a:pPr>
                      <a:r>
                        <a:rPr/>
                        <a:t>25,0%</a:t>
                      </a:r>
                    </a:p>
                  </a:txBody>
                  <a:tcPr>
                    <a:lnL w="0"/>
                    <a:lnR w="0"/>
                    <a:lnT w="0"/>
                    <a:lnB w="0"/>
                  </a:tcPr>
                </a:tc>
              </a:tr>
              <a:tr h="0">
                <a:tc>
                  <a:txBody>
                    <a:bodyPr/>
                    <a:lstStyle/>
                    <a:p>
                      <a:pPr>
                        <a:defRPr sz="1000"/>
                      </a:pPr>
                      <a:r>
                        <a:rPr/>
                        <a:t>Vet ikke</a:t>
                      </a:r>
                    </a:p>
                  </a:txBody>
                  <a:tcPr>
                    <a:lnL w="0"/>
                    <a:lnR w="0"/>
                    <a:lnT w="0"/>
                    <a:lnB w="12700">
                      <a:solidFill>
                        <a:srgbClr val="B4B4B4"/>
                      </a:solidFill>
                    </a:lnB>
                  </a:tcPr>
                </a:tc>
                <a:tc>
                  <a:txBody>
                    <a:bodyPr/>
                    <a:lstStyle/>
                    <a:p>
                      <a:pPr>
                        <a:defRPr sz="1000"/>
                      </a:pPr>
                      <a:r>
                        <a:rPr/>
                        <a:t>12,5%</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8</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41. Har du noe form for tilrettelegging eller tilpasninger på arbeidsplassen din idag?&lt;br /&gt;(Du kan krysse av for flere forhold)</a:t>
            </a:r>
          </a:p>
        </p:txBody>
      </p:sp>
      <p:sp>
        <p:nvSpPr>
          <p:cNvPr id="3" name="Pre"/>
          <p:cNvSpPr>
            <a:spLocks noGrp="1"/>
          </p:cNvSpPr>
          <p:nvPr>
            <p:ph sz="quarter" idx="16"/>
          </p:nvPr>
        </p:nvSpPr>
        <p:spPr/>
        <p:txBody>
          <a:bodyPr/>
          <a:lstStyle/>
          <a:p>
            <a:r>
              <a:rPr lang="en-US"/>
              <a:t>
   Tilrettelegging på arbeidsplassen
   Vi er interessert i å få vite mer om dine erfaringer med tilrettelegging i arbeidslivet.</a:t>
            </a:r>
          </a:p>
        </p:txBody>
      </p:sp>
      <p:sp>
        <p:nvSpPr>
          <p:cNvPr id="7" name="RepTitle"/>
          <p:cNvSpPr>
            <a:spLocks noGrp="1"/>
          </p:cNvSpPr>
          <p:nvPr>
            <p:ph sz="quarter" idx="17"/>
          </p:nvPr>
        </p:nvSpPr>
        <p:spPr/>
        <p:txBody>
          <a:bodyPr/>
          <a:lstStyle/>
          <a:p>
            <a:r>
              <a:rPr lang="en-US"/>
              <a:t>Spørreundersøkelse om arbeid</a:t>
            </a:r>
          </a:p>
        </p:txBody>
      </p:sp>
      <p:sp>
        <p:nvSpPr>
          <p:cNvPr id="8" name="MetaFoot"/>
          <p:cNvSpPr>
            <a:spLocks noGrp="1"/>
          </p:cNvSpPr>
          <p:nvPr>
            <p:ph sz="quarter" idx="18"/>
          </p:nvPr>
        </p:nvSpPr>
        <p:spPr/>
        <p:txBody>
          <a:bodyPr/>
          <a:lstStyle/>
          <a:p>
            <a:endParaRPr lang="en-US"/>
          </a:p>
        </p:txBody>
      </p:sp>
      <p:graphicFrame>
        <p:nvGraphicFramePr>
          <p:cNvPr id="9" name="ChartObject"/>
          <p:cNvGraphicFramePr>
            <a:graphicFrameLocks noGrp="1"/>
          </p:cNvGraphicFramePr>
          <p:nvPr>
            <p:ph sz="quarter" idx="15"/>
          </p:nvPr>
        </p:nvGraphicFramePr>
        <p:xfrm>
          <a:off x="467544" y="1556792"/>
          <a:ext cx="8207375" cy="32403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New Table"/>
          <p:cNvGraphicFramePr>
            <a:graphicFrameLocks noGrp="1"/>
          </p:cNvGraphicFramePr>
          <p:nvPr>
            <p:ph sz="quarter" idx="14"/>
          </p:nvPr>
        </p:nvGraphicFramePr>
        <p:xfrm>
          <a:off x="467544" y="4869160"/>
          <a:ext cx="8207376" cy="268224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Funksjonsassistent/arbeid med bistand/mentor</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Tilrettelagt transport til og fra jobb</a:t>
                      </a:r>
                    </a:p>
                  </a:txBody>
                  <a:tcPr>
                    <a:lnL w="0"/>
                    <a:lnR w="0"/>
                    <a:lnT w="0"/>
                    <a:lnB w="0"/>
                  </a:tcPr>
                </a:tc>
              </a:tr>
              <a:tr h="0">
                <a:tc>
                  <a:txBody>
                    <a:bodyPr/>
                    <a:lstStyle/>
                    <a:p>
                      <a:pPr>
                        <a:defRPr sz="1000"/>
                      </a:pPr>
                      <a:r>
                        <a:rPr/>
                        <a:t>3</a:t>
                      </a:r>
                    </a:p>
                  </a:txBody>
                  <a:tcPr>
                    <a:lnL w="0"/>
                    <a:lnR w="0"/>
                    <a:lnT w="0"/>
                    <a:lnB w="0"/>
                  </a:tcPr>
                </a:tc>
                <a:tc>
                  <a:txBody>
                    <a:bodyPr/>
                    <a:lstStyle/>
                    <a:p>
                      <a:pPr>
                        <a:defRPr sz="1000"/>
                      </a:pPr>
                      <a:r>
                        <a:rPr/>
                        <a:t>Avskjermet arbeidsplass</a:t>
                      </a:r>
                    </a:p>
                  </a:txBody>
                  <a:tcPr>
                    <a:lnL w="0"/>
                    <a:lnR w="0"/>
                    <a:lnT w="0"/>
                    <a:lnB w="0"/>
                  </a:tcPr>
                </a:tc>
              </a:tr>
              <a:tr h="0">
                <a:tc>
                  <a:txBody>
                    <a:bodyPr/>
                    <a:lstStyle/>
                    <a:p>
                      <a:pPr>
                        <a:defRPr sz="1000"/>
                      </a:pPr>
                      <a:r>
                        <a:rPr/>
                        <a:t>4</a:t>
                      </a:r>
                    </a:p>
                  </a:txBody>
                  <a:tcPr>
                    <a:lnL w="0"/>
                    <a:lnR w="0"/>
                    <a:lnT w="0"/>
                    <a:lnB w="0"/>
                  </a:tcPr>
                </a:tc>
                <a:tc>
                  <a:txBody>
                    <a:bodyPr/>
                    <a:lstStyle/>
                    <a:p>
                      <a:pPr>
                        <a:defRPr sz="1000"/>
                      </a:pPr>
                      <a:r>
                        <a:rPr/>
                        <a:t>Andre tilpasninger</a:t>
                      </a:r>
                    </a:p>
                  </a:txBody>
                  <a:tcPr>
                    <a:lnL w="0"/>
                    <a:lnR w="0"/>
                    <a:lnT w="0"/>
                    <a:lnB w="0"/>
                  </a:tcPr>
                </a:tc>
              </a:tr>
              <a:tr h="0">
                <a:tc>
                  <a:txBody>
                    <a:bodyPr/>
                    <a:lstStyle/>
                    <a:p>
                      <a:pPr>
                        <a:defRPr sz="1000"/>
                      </a:pPr>
                      <a:r>
                        <a:rPr/>
                        <a:t>5</a:t>
                      </a:r>
                    </a:p>
                  </a:txBody>
                  <a:tcPr>
                    <a:lnL w="0"/>
                    <a:lnR w="0"/>
                    <a:lnT w="0"/>
                    <a:lnB w="0"/>
                  </a:tcPr>
                </a:tc>
                <a:tc>
                  <a:txBody>
                    <a:bodyPr/>
                    <a:lstStyle/>
                    <a:p>
                      <a:pPr>
                        <a:defRPr sz="1000"/>
                      </a:pPr>
                      <a:r>
                        <a:rPr/>
                        <a:t>Generell tilgjengelighet </a:t>
                      </a:r>
                    </a:p>
                  </a:txBody>
                  <a:tcPr>
                    <a:lnL w="0"/>
                    <a:lnR w="0"/>
                    <a:lnT w="0"/>
                    <a:lnB w="0"/>
                  </a:tcPr>
                </a:tc>
              </a:tr>
              <a:tr h="0">
                <a:tc>
                  <a:txBody>
                    <a:bodyPr/>
                    <a:lstStyle/>
                    <a:p>
                      <a:pPr>
                        <a:defRPr sz="1000"/>
                      </a:pPr>
                      <a:r>
                        <a:rPr/>
                        <a:t>6</a:t>
                      </a:r>
                    </a:p>
                  </a:txBody>
                  <a:tcPr>
                    <a:lnL w="0"/>
                    <a:lnR w="0"/>
                    <a:lnT w="0"/>
                    <a:lnB w="0"/>
                  </a:tcPr>
                </a:tc>
                <a:tc>
                  <a:txBody>
                    <a:bodyPr/>
                    <a:lstStyle/>
                    <a:p>
                      <a:pPr>
                        <a:defRPr sz="1000"/>
                      </a:pPr>
                      <a:r>
                        <a:rPr/>
                        <a:t>Tekniske hjelpemidler</a:t>
                      </a:r>
                    </a:p>
                  </a:txBody>
                  <a:tcPr>
                    <a:lnL w="0"/>
                    <a:lnR w="0"/>
                    <a:lnT w="0"/>
                    <a:lnB w="0"/>
                  </a:tcPr>
                </a:tc>
              </a:tr>
              <a:tr h="0">
                <a:tc>
                  <a:txBody>
                    <a:bodyPr/>
                    <a:lstStyle/>
                    <a:p>
                      <a:pPr>
                        <a:defRPr sz="1000"/>
                      </a:pPr>
                      <a:r>
                        <a:rPr/>
                        <a:t>7</a:t>
                      </a:r>
                    </a:p>
                  </a:txBody>
                  <a:tcPr>
                    <a:lnL w="0"/>
                    <a:lnR w="0"/>
                    <a:lnT w="0"/>
                    <a:lnB w="0"/>
                  </a:tcPr>
                </a:tc>
                <a:tc>
                  <a:txBody>
                    <a:bodyPr/>
                    <a:lstStyle/>
                    <a:p>
                      <a:pPr>
                        <a:defRPr sz="1000"/>
                      </a:pPr>
                      <a:r>
                        <a:rPr/>
                        <a:t>Tilpassede arbeidsoppgaver </a:t>
                      </a:r>
                    </a:p>
                  </a:txBody>
                  <a:tcPr>
                    <a:lnL w="0"/>
                    <a:lnR w="0"/>
                    <a:lnT w="0"/>
                    <a:lnB w="0"/>
                  </a:tcPr>
                </a:tc>
              </a:tr>
              <a:tr h="0">
                <a:tc>
                  <a:txBody>
                    <a:bodyPr/>
                    <a:lstStyle/>
                    <a:p>
                      <a:pPr>
                        <a:defRPr sz="1000"/>
                      </a:pPr>
                      <a:r>
                        <a:rPr/>
                        <a:t>8</a:t>
                      </a:r>
                    </a:p>
                  </a:txBody>
                  <a:tcPr>
                    <a:lnL w="0"/>
                    <a:lnR w="0"/>
                    <a:lnT w="0"/>
                    <a:lnB w="0"/>
                  </a:tcPr>
                </a:tc>
                <a:tc>
                  <a:txBody>
                    <a:bodyPr/>
                    <a:lstStyle/>
                    <a:p>
                      <a:pPr>
                        <a:defRPr sz="1000"/>
                      </a:pPr>
                      <a:r>
                        <a:rPr/>
                        <a:t>Tilpasning stol, bord (ergonomisk)</a:t>
                      </a:r>
                    </a:p>
                  </a:txBody>
                  <a:tcPr>
                    <a:lnL w="0"/>
                    <a:lnR w="0"/>
                    <a:lnT w="0"/>
                    <a:lnB w="0"/>
                  </a:tcPr>
                </a:tc>
              </a:tr>
              <a:tr h="0">
                <a:tc>
                  <a:txBody>
                    <a:bodyPr/>
                    <a:lstStyle/>
                    <a:p>
                      <a:pPr>
                        <a:defRPr sz="1000"/>
                      </a:pPr>
                      <a:r>
                        <a:rPr/>
                        <a:t>9</a:t>
                      </a:r>
                    </a:p>
                  </a:txBody>
                  <a:tcPr>
                    <a:lnL w="0"/>
                    <a:lnR w="0"/>
                    <a:lnT w="0"/>
                    <a:lnB w="0"/>
                  </a:tcPr>
                </a:tc>
                <a:tc>
                  <a:txBody>
                    <a:bodyPr/>
                    <a:lstStyle/>
                    <a:p>
                      <a:pPr>
                        <a:defRPr sz="1000"/>
                      </a:pPr>
                      <a:r>
                        <a:rPr/>
                        <a:t>Ingen tilpasninger </a:t>
                      </a:r>
                    </a:p>
                  </a:txBody>
                  <a:tcPr>
                    <a:lnL w="0"/>
                    <a:lnR w="0"/>
                    <a:lnT w="0"/>
                    <a:lnB w="0"/>
                  </a:tcPr>
                </a:tc>
              </a:tr>
              <a:tr h="0">
                <a:tc>
                  <a:txBody>
                    <a:bodyPr/>
                    <a:lstStyle/>
                    <a:p>
                      <a:pPr>
                        <a:defRPr sz="1000"/>
                      </a:pPr>
                      <a:r>
                        <a:rPr/>
                        <a:t>10</a:t>
                      </a:r>
                    </a:p>
                  </a:txBody>
                  <a:tcPr>
                    <a:lnL w="0"/>
                    <a:lnR w="0"/>
                    <a:lnT w="0"/>
                    <a:lnB w="0"/>
                  </a:tcPr>
                </a:tc>
                <a:tc>
                  <a:txBody>
                    <a:bodyPr/>
                    <a:lstStyle/>
                    <a:p>
                      <a:pPr>
                        <a:defRPr sz="1000"/>
                      </a:pPr>
                      <a:r>
                        <a:rPr/>
                        <a:t>Fleksibel arbeidstid</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41. Har du noe form for tilrettelegging eller tilpasninger på arbeidsplassen din idag?&lt;br /&gt;(Du kan krysse av for flere forhold)</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292608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Funksjonsassistent/arbeid med bistand/mentor</a:t>
                      </a:r>
                    </a:p>
                  </a:txBody>
                  <a:tcPr>
                    <a:lnL w="0"/>
                    <a:lnR w="0"/>
                    <a:lnT w="12700">
                      <a:solidFill>
                        <a:srgbClr val="B4B4B4"/>
                      </a:solidFill>
                    </a:lnT>
                    <a:lnB w="0"/>
                  </a:tcPr>
                </a:tc>
                <a:tc>
                  <a:txBody>
                    <a:bodyPr/>
                    <a:lstStyle/>
                    <a:p>
                      <a:pPr>
                        <a:defRPr sz="1000"/>
                      </a:pPr>
                      <a:r>
                        <a:rPr/>
                        <a:t>2,3%</a:t>
                      </a:r>
                    </a:p>
                  </a:txBody>
                  <a:tcPr>
                    <a:lnL w="0"/>
                    <a:lnR w="0"/>
                    <a:lnT w="12700">
                      <a:solidFill>
                        <a:srgbClr val="B4B4B4"/>
                      </a:solidFill>
                    </a:lnT>
                    <a:lnB w="0"/>
                  </a:tcPr>
                </a:tc>
              </a:tr>
              <a:tr h="0">
                <a:tc>
                  <a:txBody>
                    <a:bodyPr/>
                    <a:lstStyle/>
                    <a:p>
                      <a:pPr>
                        <a:defRPr sz="1000"/>
                      </a:pPr>
                      <a:r>
                        <a:rPr/>
                        <a:t>Tilrettelagt transport til og fra jobb</a:t>
                      </a:r>
                    </a:p>
                  </a:txBody>
                  <a:tcPr>
                    <a:lnL w="0"/>
                    <a:lnR w="0"/>
                    <a:lnT w="0"/>
                    <a:lnB w="0"/>
                  </a:tcPr>
                </a:tc>
                <a:tc>
                  <a:txBody>
                    <a:bodyPr/>
                    <a:lstStyle/>
                    <a:p>
                      <a:pPr>
                        <a:defRPr sz="1000"/>
                      </a:pPr>
                      <a:r>
                        <a:rPr/>
                        <a:t>4,5%</a:t>
                      </a:r>
                    </a:p>
                  </a:txBody>
                  <a:tcPr>
                    <a:lnL w="0"/>
                    <a:lnR w="0"/>
                    <a:lnT w="0"/>
                    <a:lnB w="0"/>
                  </a:tcPr>
                </a:tc>
              </a:tr>
              <a:tr h="0">
                <a:tc>
                  <a:txBody>
                    <a:bodyPr/>
                    <a:lstStyle/>
                    <a:p>
                      <a:pPr>
                        <a:defRPr sz="1000"/>
                      </a:pPr>
                      <a:r>
                        <a:rPr/>
                        <a:t>Avskjermet arbeidsplass</a:t>
                      </a:r>
                    </a:p>
                  </a:txBody>
                  <a:tcPr>
                    <a:lnL w="0"/>
                    <a:lnR w="0"/>
                    <a:lnT w="0"/>
                    <a:lnB w="0"/>
                  </a:tcPr>
                </a:tc>
                <a:tc>
                  <a:txBody>
                    <a:bodyPr/>
                    <a:lstStyle/>
                    <a:p>
                      <a:pPr>
                        <a:defRPr sz="1000"/>
                      </a:pPr>
                      <a:r>
                        <a:rPr/>
                        <a:t>9,1%</a:t>
                      </a:r>
                    </a:p>
                  </a:txBody>
                  <a:tcPr>
                    <a:lnL w="0"/>
                    <a:lnR w="0"/>
                    <a:lnT w="0"/>
                    <a:lnB w="0"/>
                  </a:tcPr>
                </a:tc>
              </a:tr>
              <a:tr h="0">
                <a:tc>
                  <a:txBody>
                    <a:bodyPr/>
                    <a:lstStyle/>
                    <a:p>
                      <a:pPr>
                        <a:defRPr sz="1000"/>
                      </a:pPr>
                      <a:r>
                        <a:rPr/>
                        <a:t>Andre tilpasninger</a:t>
                      </a:r>
                    </a:p>
                  </a:txBody>
                  <a:tcPr>
                    <a:lnL w="0"/>
                    <a:lnR w="0"/>
                    <a:lnT w="0"/>
                    <a:lnB w="0"/>
                  </a:tcPr>
                </a:tc>
                <a:tc>
                  <a:txBody>
                    <a:bodyPr/>
                    <a:lstStyle/>
                    <a:p>
                      <a:pPr>
                        <a:defRPr sz="1000"/>
                      </a:pPr>
                      <a:r>
                        <a:rPr/>
                        <a:t>11,4%</a:t>
                      </a:r>
                    </a:p>
                  </a:txBody>
                  <a:tcPr>
                    <a:lnL w="0"/>
                    <a:lnR w="0"/>
                    <a:lnT w="0"/>
                    <a:lnB w="0"/>
                  </a:tcPr>
                </a:tc>
              </a:tr>
              <a:tr h="0">
                <a:tc>
                  <a:txBody>
                    <a:bodyPr/>
                    <a:lstStyle/>
                    <a:p>
                      <a:pPr>
                        <a:defRPr sz="1000"/>
                      </a:pPr>
                      <a:r>
                        <a:rPr/>
                        <a:t>Generell tilgjengelighet </a:t>
                      </a:r>
                    </a:p>
                  </a:txBody>
                  <a:tcPr>
                    <a:lnL w="0"/>
                    <a:lnR w="0"/>
                    <a:lnT w="0"/>
                    <a:lnB w="0"/>
                  </a:tcPr>
                </a:tc>
                <a:tc>
                  <a:txBody>
                    <a:bodyPr/>
                    <a:lstStyle/>
                    <a:p>
                      <a:pPr>
                        <a:defRPr sz="1000"/>
                      </a:pPr>
                      <a:r>
                        <a:rPr/>
                        <a:t>13,6%</a:t>
                      </a:r>
                    </a:p>
                  </a:txBody>
                  <a:tcPr>
                    <a:lnL w="0"/>
                    <a:lnR w="0"/>
                    <a:lnT w="0"/>
                    <a:lnB w="0"/>
                  </a:tcPr>
                </a:tc>
              </a:tr>
              <a:tr h="0">
                <a:tc>
                  <a:txBody>
                    <a:bodyPr/>
                    <a:lstStyle/>
                    <a:p>
                      <a:pPr>
                        <a:defRPr sz="1000"/>
                      </a:pPr>
                      <a:r>
                        <a:rPr/>
                        <a:t>Tekniske hjelpemidler</a:t>
                      </a:r>
                    </a:p>
                  </a:txBody>
                  <a:tcPr>
                    <a:lnL w="0"/>
                    <a:lnR w="0"/>
                    <a:lnT w="0"/>
                    <a:lnB w="0"/>
                  </a:tcPr>
                </a:tc>
                <a:tc>
                  <a:txBody>
                    <a:bodyPr/>
                    <a:lstStyle/>
                    <a:p>
                      <a:pPr>
                        <a:defRPr sz="1000"/>
                      </a:pPr>
                      <a:r>
                        <a:rPr/>
                        <a:t>13,6%</a:t>
                      </a:r>
                    </a:p>
                  </a:txBody>
                  <a:tcPr>
                    <a:lnL w="0"/>
                    <a:lnR w="0"/>
                    <a:lnT w="0"/>
                    <a:lnB w="0"/>
                  </a:tcPr>
                </a:tc>
              </a:tr>
              <a:tr h="0">
                <a:tc>
                  <a:txBody>
                    <a:bodyPr/>
                    <a:lstStyle/>
                    <a:p>
                      <a:pPr>
                        <a:defRPr sz="1000"/>
                      </a:pPr>
                      <a:r>
                        <a:rPr/>
                        <a:t>Tilpassede arbeidsoppgaver </a:t>
                      </a:r>
                    </a:p>
                  </a:txBody>
                  <a:tcPr>
                    <a:lnL w="0"/>
                    <a:lnR w="0"/>
                    <a:lnT w="0"/>
                    <a:lnB w="0"/>
                  </a:tcPr>
                </a:tc>
                <a:tc>
                  <a:txBody>
                    <a:bodyPr/>
                    <a:lstStyle/>
                    <a:p>
                      <a:pPr>
                        <a:defRPr sz="1000"/>
                      </a:pPr>
                      <a:r>
                        <a:rPr/>
                        <a:t>20,5%</a:t>
                      </a:r>
                    </a:p>
                  </a:txBody>
                  <a:tcPr>
                    <a:lnL w="0"/>
                    <a:lnR w="0"/>
                    <a:lnT w="0"/>
                    <a:lnB w="0"/>
                  </a:tcPr>
                </a:tc>
              </a:tr>
              <a:tr h="0">
                <a:tc>
                  <a:txBody>
                    <a:bodyPr/>
                    <a:lstStyle/>
                    <a:p>
                      <a:pPr>
                        <a:defRPr sz="1000"/>
                      </a:pPr>
                      <a:r>
                        <a:rPr/>
                        <a:t>Tilpasning stol, bord (ergonomisk)</a:t>
                      </a:r>
                    </a:p>
                  </a:txBody>
                  <a:tcPr>
                    <a:lnL w="0"/>
                    <a:lnR w="0"/>
                    <a:lnT w="0"/>
                    <a:lnB w="0"/>
                  </a:tcPr>
                </a:tc>
                <a:tc>
                  <a:txBody>
                    <a:bodyPr/>
                    <a:lstStyle/>
                    <a:p>
                      <a:pPr>
                        <a:defRPr sz="1000"/>
                      </a:pPr>
                      <a:r>
                        <a:rPr/>
                        <a:t>29,5%</a:t>
                      </a:r>
                    </a:p>
                  </a:txBody>
                  <a:tcPr>
                    <a:lnL w="0"/>
                    <a:lnR w="0"/>
                    <a:lnT w="0"/>
                    <a:lnB w="0"/>
                  </a:tcPr>
                </a:tc>
              </a:tr>
              <a:tr h="0">
                <a:tc>
                  <a:txBody>
                    <a:bodyPr/>
                    <a:lstStyle/>
                    <a:p>
                      <a:pPr>
                        <a:defRPr sz="1000"/>
                      </a:pPr>
                      <a:r>
                        <a:rPr/>
                        <a:t>Ingen tilpasninger </a:t>
                      </a:r>
                    </a:p>
                  </a:txBody>
                  <a:tcPr>
                    <a:lnL w="0"/>
                    <a:lnR w="0"/>
                    <a:lnT w="0"/>
                    <a:lnB w="0"/>
                  </a:tcPr>
                </a:tc>
                <a:tc>
                  <a:txBody>
                    <a:bodyPr/>
                    <a:lstStyle/>
                    <a:p>
                      <a:pPr>
                        <a:defRPr sz="1000"/>
                      </a:pPr>
                      <a:r>
                        <a:rPr/>
                        <a:t>38,6%</a:t>
                      </a:r>
                    </a:p>
                  </a:txBody>
                  <a:tcPr>
                    <a:lnL w="0"/>
                    <a:lnR w="0"/>
                    <a:lnT w="0"/>
                    <a:lnB w="0"/>
                  </a:tcPr>
                </a:tc>
              </a:tr>
              <a:tr h="0">
                <a:tc>
                  <a:txBody>
                    <a:bodyPr/>
                    <a:lstStyle/>
                    <a:p>
                      <a:pPr>
                        <a:defRPr sz="1000"/>
                      </a:pPr>
                      <a:r>
                        <a:rPr/>
                        <a:t>Fleksibel arbeidstid</a:t>
                      </a:r>
                    </a:p>
                  </a:txBody>
                  <a:tcPr>
                    <a:lnL w="0"/>
                    <a:lnR w="0"/>
                    <a:lnT w="0"/>
                    <a:lnB w="12700">
                      <a:solidFill>
                        <a:srgbClr val="B4B4B4"/>
                      </a:solidFill>
                    </a:lnB>
                  </a:tcPr>
                </a:tc>
                <a:tc>
                  <a:txBody>
                    <a:bodyPr/>
                    <a:lstStyle/>
                    <a:p>
                      <a:pPr>
                        <a:defRPr sz="1000"/>
                      </a:pPr>
                      <a:r>
                        <a:rPr/>
                        <a:t>40,9%</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44</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42. Kan du beskrive hva du legger i det?</a:t>
            </a:r>
          </a:p>
        </p:txBody>
      </p:sp>
      <p:sp>
        <p:nvSpPr>
          <p:cNvPr id="4" name="PCont"/>
          <p:cNvSpPr>
            <a:spLocks noGrp="1"/>
          </p:cNvSpPr>
          <p:nvPr>
            <p:ph sz="quarter" idx="15"/>
          </p:nvPr>
        </p:nvSpPr>
        <p:spPr/>
        <p:txBody>
          <a:bodyPr/>
          <a:lstStyle/>
          <a:p>
            <a:endParaRPr lang="en-US"/>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New Table"/>
          <p:cNvGraphicFramePr>
            <a:graphicFrameLocks noGrp="1"/>
          </p:cNvGraphicFramePr>
          <p:nvPr>
            <p:ph sz="quarter" idx="14"/>
          </p:nvPr>
        </p:nvGraphicFramePr>
        <p:xfrm>
          <a:off x="467544" y="836712"/>
          <a:ext cx="8207375" cy="1676400"/>
        </p:xfrm>
        <a:graphic>
          <a:graphicData uri="http://schemas.openxmlformats.org/drawingml/2006/table">
            <a:tbl>
              <a:tblPr>
                <a:tableStyleId>{5C22544A-7EE6-4342-B048-85BDC9FD1C3A}</a:tableStyleId>
              </a:tblPr>
              <a:tblGrid>
                <a:gridCol w="8207375"/>
              </a:tblGrid>
              <a:tr h="0">
                <a:tc>
                  <a:txBody>
                    <a:bodyPr/>
                    <a:lstStyle/>
                    <a:p>
                      <a:pPr>
                        <a:defRPr sz="1000"/>
                      </a:pPr>
                      <a:r>
                        <a:rPr sz="1000"/>
                        <a:t>Jeg har en arbeidsgiver som generelt sett er gode på tilpasninger uansett funksjon. Jeg har derfor mulighet til å ta avspas eller "paause for å gjennomføre nødvendig trening</a:t>
                      </a:r>
                    </a:p>
                  </a:txBody>
                  <a:tcPr>
                    <a:lnL w="0"/>
                    <a:lnR w="0"/>
                    <a:solidFill>
                      <a:prstClr val="black">
                        <a:lumOff val="100000"/>
                        <a:lumOff val="100000"/>
                      </a:prstClr>
                    </a:solidFill>
                  </a:tcPr>
                </a:tc>
              </a:tr>
              <a:tr h="0">
                <a:tc>
                  <a:txBody>
                    <a:bodyPr/>
                    <a:lstStyle/>
                    <a:p>
                      <a:pPr>
                        <a:defRPr sz="1000"/>
                      </a:pPr>
                      <a:r>
                        <a:rPr sz="1000"/>
                        <a:t>Har fleksibilitet mht arbeidstid som er mye større enn det man vanligvis legger i begrepet. Blir også fritatt for en del forefallende arbeid (som å hente fruktkurv, aviser og printer-papir) i de periodene det er nødvendig, dette går til vanlig på omgang mellom alle ansatte uavhengig av stilling.</a:t>
                      </a:r>
                    </a:p>
                  </a:txBody>
                  <a:tcPr>
                    <a:lnL w="0"/>
                    <a:lnR w="0"/>
                    <a:solidFill>
                      <a:prstClr val="black">
                        <a:lumOff val="100000"/>
                        <a:lumOff val="100000"/>
                      </a:prstClr>
                    </a:solidFill>
                  </a:tcPr>
                </a:tc>
              </a:tr>
              <a:tr h="0">
                <a:tc>
                  <a:txBody>
                    <a:bodyPr/>
                    <a:lstStyle/>
                    <a:p>
                      <a:pPr>
                        <a:defRPr sz="1000"/>
                      </a:pPr>
                      <a:r>
                        <a:rPr sz="1000"/>
                        <a:t>One of my jobs is microinjections of embryos under a microscope which I have discovered is to difficult for my fine motor skills. The University receives money from somewhere (I am not sure what program) in order to pay another student for this task.</a:t>
                      </a:r>
                    </a:p>
                  </a:txBody>
                  <a:tcPr>
                    <a:lnL w="0"/>
                    <a:lnR w="0"/>
                    <a:solidFill>
                      <a:prstClr val="black">
                        <a:lumOff val="100000"/>
                        <a:lumOff val="100000"/>
                      </a:prstClr>
                    </a:solidFill>
                  </a:tcPr>
                </a:tc>
              </a:tr>
              <a:tr h="0">
                <a:tc>
                  <a:txBody>
                    <a:bodyPr/>
                    <a:lstStyle/>
                    <a:p>
                      <a:pPr>
                        <a:defRPr sz="1000"/>
                      </a:pPr>
                      <a:r>
                        <a:rPr sz="1000"/>
                        <a:t>Mulighet til å jobbe hjemmefra ved behov</a:t>
                      </a:r>
                    </a:p>
                  </a:txBody>
                  <a:tcPr>
                    <a:lnL w="0"/>
                    <a:lnR w="0"/>
                    <a:solidFill>
                      <a:prstClr val="black">
                        <a:lumOff val="100000"/>
                        <a:lumOff val="100000"/>
                      </a:prstClr>
                    </a:solidFill>
                  </a:tcPr>
                </a:tc>
              </a:tr>
              <a:tr h="0">
                <a:tc>
                  <a:txBody>
                    <a:bodyPr/>
                    <a:lstStyle/>
                    <a:p>
                      <a:pPr>
                        <a:defRPr sz="1000"/>
                      </a:pPr>
                      <a:r>
                        <a:rPr sz="1000"/>
                        <a:t>Parkering i tilknytning  til personalinngang</a:t>
                      </a:r>
                    </a:p>
                  </a:txBody>
                  <a:tcPr>
                    <a:lnL w="0"/>
                    <a:lnR w="0"/>
                    <a:solidFill>
                      <a:prstClr val="black">
                        <a:lumOff val="100000"/>
                        <a:lumOff val="100000"/>
                      </a:prstClr>
                    </a:solidFill>
                  </a:tcPr>
                </a:tc>
              </a:tr>
            </a:tbl>
          </a:graphicData>
        </a:graphic>
      </p:graphicFrame>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43. Hva slags ordning har du? Og hva får du hjelp til?</a:t>
            </a:r>
          </a:p>
        </p:txBody>
      </p:sp>
      <p:sp>
        <p:nvSpPr>
          <p:cNvPr id="4" name="PCont"/>
          <p:cNvSpPr>
            <a:spLocks noGrp="1"/>
          </p:cNvSpPr>
          <p:nvPr>
            <p:ph sz="quarter" idx="15"/>
          </p:nvPr>
        </p:nvSpPr>
        <p:spPr/>
        <p:txBody>
          <a:bodyPr/>
          <a:lstStyle/>
          <a:p>
            <a:endParaRPr lang="en-US"/>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New Table"/>
          <p:cNvGraphicFramePr>
            <a:graphicFrameLocks noGrp="1"/>
          </p:cNvGraphicFramePr>
          <p:nvPr>
            <p:ph sz="quarter" idx="14"/>
          </p:nvPr>
        </p:nvGraphicFramePr>
        <p:xfrm>
          <a:off x="467544" y="836712"/>
          <a:ext cx="8207375" cy="243840"/>
        </p:xfrm>
        <a:graphic>
          <a:graphicData uri="http://schemas.openxmlformats.org/drawingml/2006/table">
            <a:tbl>
              <a:tblPr>
                <a:tableStyleId>{5C22544A-7EE6-4342-B048-85BDC9FD1C3A}</a:tableStyleId>
              </a:tblPr>
              <a:tblGrid>
                <a:gridCol w="8207375"/>
              </a:tblGrid>
              <a:tr h="0">
                <a:tc>
                  <a:txBody>
                    <a:bodyPr/>
                    <a:lstStyle/>
                    <a:p>
                      <a:pPr>
                        <a:defRPr sz="1000"/>
                      </a:pPr>
                      <a:r>
                        <a:rPr sz="1000"/>
                        <a:t>Beskriv kort</a:t>
                      </a:r>
                    </a:p>
                  </a:txBody>
                  <a:tcPr>
                    <a:lnL w="0"/>
                    <a:lnR w="0"/>
                    <a:solidFill>
                      <a:prstClr val="black">
                        <a:lumOff val="100000"/>
                        <a:lumOff val="100000"/>
                      </a:prstClr>
                    </a:solidFill>
                  </a:tcPr>
                </a:tc>
              </a:tr>
            </a:tbl>
          </a:graphicData>
        </a:graphic>
      </p:graphicFrame>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44. Dersom du kunne få mer hjelp. Hva burde den hjelpen bestå i?</a:t>
            </a:r>
          </a:p>
        </p:txBody>
      </p:sp>
      <p:sp>
        <p:nvSpPr>
          <p:cNvPr id="4" name="PCont"/>
          <p:cNvSpPr>
            <a:spLocks noGrp="1"/>
          </p:cNvSpPr>
          <p:nvPr>
            <p:ph sz="quarter" idx="15"/>
          </p:nvPr>
        </p:nvSpPr>
        <p:spPr/>
        <p:txBody>
          <a:bodyPr/>
          <a:lstStyle/>
          <a:p>
            <a:endParaRPr lang="en-US"/>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New Table"/>
          <p:cNvGraphicFramePr>
            <a:graphicFrameLocks noGrp="1"/>
          </p:cNvGraphicFramePr>
          <p:nvPr>
            <p:ph sz="quarter" idx="14"/>
          </p:nvPr>
        </p:nvGraphicFramePr>
        <p:xfrm>
          <a:off x="467544" y="836712"/>
          <a:ext cx="8207375" cy="243840"/>
        </p:xfrm>
        <a:graphic>
          <a:graphicData uri="http://schemas.openxmlformats.org/drawingml/2006/table">
            <a:tbl>
              <a:tblPr>
                <a:tableStyleId>{5C22544A-7EE6-4342-B048-85BDC9FD1C3A}</a:tableStyleId>
              </a:tblPr>
              <a:tblGrid>
                <a:gridCol w="8207375"/>
              </a:tblGrid>
              <a:tr h="0">
                <a:tc>
                  <a:txBody>
                    <a:bodyPr/>
                    <a:lstStyle/>
                    <a:p>
                      <a:pPr>
                        <a:defRPr sz="1000"/>
                      </a:pPr>
                      <a:r>
                        <a:rPr sz="1000"/>
                        <a:t>Beskriv kort</a:t>
                      </a:r>
                    </a:p>
                  </a:txBody>
                  <a:tcPr>
                    <a:lnL w="0"/>
                    <a:lnR w="0"/>
                    <a:solidFill>
                      <a:prstClr val="black">
                        <a:lumOff val="100000"/>
                        <a:lumOff val="100000"/>
                      </a:prstClr>
                    </a:solidFill>
                  </a:tcPr>
                </a:tc>
              </a:tr>
            </a:tbl>
          </a:graphicData>
        </a:graphic>
      </p:graphicFrame>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45. Har du noe form for lønnstilskudd?</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97536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Ja</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Nei</a:t>
                      </a:r>
                    </a:p>
                  </a:txBody>
                  <a:tcPr>
                    <a:lnL w="0"/>
                    <a:lnR w="0"/>
                    <a:lnT w="0"/>
                    <a:lnB w="0"/>
                  </a:tcPr>
                </a:tc>
              </a:tr>
              <a:tr h="0">
                <a:tc>
                  <a:txBody>
                    <a:bodyPr/>
                    <a:lstStyle/>
                    <a:p>
                      <a:pPr>
                        <a:defRPr sz="1000"/>
                      </a:pPr>
                      <a:r>
                        <a:rPr/>
                        <a:t>3</a:t>
                      </a:r>
                    </a:p>
                  </a:txBody>
                  <a:tcPr>
                    <a:lnL w="0"/>
                    <a:lnR w="0"/>
                    <a:lnT w="0"/>
                    <a:lnB w="0"/>
                  </a:tcPr>
                </a:tc>
                <a:tc>
                  <a:txBody>
                    <a:bodyPr/>
                    <a:lstStyle/>
                    <a:p>
                      <a:pPr>
                        <a:defRPr sz="1000"/>
                      </a:pPr>
                      <a:r>
                        <a:rPr/>
                        <a:t>Vet ikke</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45. Har du noe form for lønnstilskudd?</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21920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Ja</a:t>
                      </a:r>
                    </a:p>
                  </a:txBody>
                  <a:tcPr>
                    <a:lnL w="0"/>
                    <a:lnR w="0"/>
                    <a:lnT w="12700">
                      <a:solidFill>
                        <a:srgbClr val="B4B4B4"/>
                      </a:solidFill>
                    </a:lnT>
                    <a:lnB w="0"/>
                  </a:tcPr>
                </a:tc>
                <a:tc>
                  <a:txBody>
                    <a:bodyPr/>
                    <a:lstStyle/>
                    <a:p>
                      <a:pPr>
                        <a:defRPr sz="1000"/>
                      </a:pPr>
                      <a:r>
                        <a:rPr/>
                        <a:t>29,5%</a:t>
                      </a:r>
                    </a:p>
                  </a:txBody>
                  <a:tcPr>
                    <a:lnL w="0"/>
                    <a:lnR w="0"/>
                    <a:lnT w="12700">
                      <a:solidFill>
                        <a:srgbClr val="B4B4B4"/>
                      </a:solidFill>
                    </a:lnT>
                    <a:lnB w="0"/>
                  </a:tcPr>
                </a:tc>
              </a:tr>
              <a:tr h="0">
                <a:tc>
                  <a:txBody>
                    <a:bodyPr/>
                    <a:lstStyle/>
                    <a:p>
                      <a:pPr>
                        <a:defRPr sz="1000"/>
                      </a:pPr>
                      <a:r>
                        <a:rPr/>
                        <a:t>Nei</a:t>
                      </a:r>
                    </a:p>
                  </a:txBody>
                  <a:tcPr>
                    <a:lnL w="0"/>
                    <a:lnR w="0"/>
                    <a:lnT w="0"/>
                    <a:lnB w="0"/>
                  </a:tcPr>
                </a:tc>
                <a:tc>
                  <a:txBody>
                    <a:bodyPr/>
                    <a:lstStyle/>
                    <a:p>
                      <a:pPr>
                        <a:defRPr sz="1000"/>
                      </a:pPr>
                      <a:r>
                        <a:rPr/>
                        <a:t>63,6%</a:t>
                      </a:r>
                    </a:p>
                  </a:txBody>
                  <a:tcPr>
                    <a:lnL w="0"/>
                    <a:lnR w="0"/>
                    <a:lnT w="0"/>
                    <a:lnB w="0"/>
                  </a:tcPr>
                </a:tc>
              </a:tr>
              <a:tr h="0">
                <a:tc>
                  <a:txBody>
                    <a:bodyPr/>
                    <a:lstStyle/>
                    <a:p>
                      <a:pPr>
                        <a:defRPr sz="1000"/>
                      </a:pPr>
                      <a:r>
                        <a:rPr/>
                        <a:t>Vet ikke</a:t>
                      </a:r>
                    </a:p>
                  </a:txBody>
                  <a:tcPr>
                    <a:lnL w="0"/>
                    <a:lnR w="0"/>
                    <a:lnT w="0"/>
                    <a:lnB w="12700">
                      <a:solidFill>
                        <a:srgbClr val="B4B4B4"/>
                      </a:solidFill>
                    </a:lnB>
                  </a:tcPr>
                </a:tc>
                <a:tc>
                  <a:txBody>
                    <a:bodyPr/>
                    <a:lstStyle/>
                    <a:p>
                      <a:pPr>
                        <a:defRPr sz="1000"/>
                      </a:pPr>
                      <a:r>
                        <a:rPr/>
                        <a:t>6,8%</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44</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4. Hva er din høyeste fullførte utdanning?</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70688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Grunnskole (1-10 år)</a:t>
                      </a:r>
                    </a:p>
                  </a:txBody>
                  <a:tcPr>
                    <a:lnL w="0"/>
                    <a:lnR w="0"/>
                    <a:lnT w="12700">
                      <a:solidFill>
                        <a:srgbClr val="B4B4B4"/>
                      </a:solidFill>
                    </a:lnT>
                    <a:lnB w="0"/>
                  </a:tcPr>
                </a:tc>
                <a:tc>
                  <a:txBody>
                    <a:bodyPr/>
                    <a:lstStyle/>
                    <a:p>
                      <a:pPr>
                        <a:defRPr sz="1000"/>
                      </a:pPr>
                      <a:r>
                        <a:rPr/>
                        <a:t>12,3%</a:t>
                      </a:r>
                    </a:p>
                  </a:txBody>
                  <a:tcPr>
                    <a:lnL w="0"/>
                    <a:lnR w="0"/>
                    <a:lnT w="12700">
                      <a:solidFill>
                        <a:srgbClr val="B4B4B4"/>
                      </a:solidFill>
                    </a:lnT>
                    <a:lnB w="0"/>
                  </a:tcPr>
                </a:tc>
              </a:tr>
              <a:tr h="0">
                <a:tc>
                  <a:txBody>
                    <a:bodyPr/>
                    <a:lstStyle/>
                    <a:p>
                      <a:pPr>
                        <a:defRPr sz="1000"/>
                      </a:pPr>
                      <a:r>
                        <a:rPr/>
                        <a:t>Videregående skole (12 år)</a:t>
                      </a:r>
                    </a:p>
                  </a:txBody>
                  <a:tcPr>
                    <a:lnL w="0"/>
                    <a:lnR w="0"/>
                    <a:lnT w="0"/>
                    <a:lnB w="0"/>
                  </a:tcPr>
                </a:tc>
                <a:tc>
                  <a:txBody>
                    <a:bodyPr/>
                    <a:lstStyle/>
                    <a:p>
                      <a:pPr>
                        <a:defRPr sz="1000"/>
                      </a:pPr>
                      <a:r>
                        <a:rPr/>
                        <a:t>40,8%</a:t>
                      </a:r>
                    </a:p>
                  </a:txBody>
                  <a:tcPr>
                    <a:lnL w="0"/>
                    <a:lnR w="0"/>
                    <a:lnT w="0"/>
                    <a:lnB w="0"/>
                  </a:tcPr>
                </a:tc>
              </a:tr>
              <a:tr h="0">
                <a:tc>
                  <a:txBody>
                    <a:bodyPr/>
                    <a:lstStyle/>
                    <a:p>
                      <a:pPr>
                        <a:defRPr sz="1000"/>
                      </a:pPr>
                      <a:r>
                        <a:rPr/>
                        <a:t>Høyskole/universitet - lavere grad</a:t>
                      </a:r>
                    </a:p>
                  </a:txBody>
                  <a:tcPr>
                    <a:lnL w="0"/>
                    <a:lnR w="0"/>
                    <a:lnT w="0"/>
                    <a:lnB w="0"/>
                  </a:tcPr>
                </a:tc>
                <a:tc>
                  <a:txBody>
                    <a:bodyPr/>
                    <a:lstStyle/>
                    <a:p>
                      <a:pPr>
                        <a:defRPr sz="1000"/>
                      </a:pPr>
                      <a:r>
                        <a:rPr/>
                        <a:t>25,4%</a:t>
                      </a:r>
                    </a:p>
                  </a:txBody>
                  <a:tcPr>
                    <a:lnL w="0"/>
                    <a:lnR w="0"/>
                    <a:lnT w="0"/>
                    <a:lnB w="0"/>
                  </a:tcPr>
                </a:tc>
              </a:tr>
              <a:tr h="0">
                <a:tc>
                  <a:txBody>
                    <a:bodyPr/>
                    <a:lstStyle/>
                    <a:p>
                      <a:pPr>
                        <a:defRPr sz="1000"/>
                      </a:pPr>
                      <a:r>
                        <a:rPr/>
                        <a:t>Høyskole/universitet - høyere grad </a:t>
                      </a:r>
                    </a:p>
                  </a:txBody>
                  <a:tcPr>
                    <a:lnL w="0"/>
                    <a:lnR w="0"/>
                    <a:lnT w="0"/>
                    <a:lnB w="0"/>
                  </a:tcPr>
                </a:tc>
                <a:tc>
                  <a:txBody>
                    <a:bodyPr/>
                    <a:lstStyle/>
                    <a:p>
                      <a:pPr>
                        <a:defRPr sz="1000"/>
                      </a:pPr>
                      <a:r>
                        <a:rPr/>
                        <a:t>20,8%</a:t>
                      </a:r>
                    </a:p>
                  </a:txBody>
                  <a:tcPr>
                    <a:lnL w="0"/>
                    <a:lnR w="0"/>
                    <a:lnT w="0"/>
                    <a:lnB w="0"/>
                  </a:tcPr>
                </a:tc>
              </a:tr>
              <a:tr h="0">
                <a:tc>
                  <a:txBody>
                    <a:bodyPr/>
                    <a:lstStyle/>
                    <a:p>
                      <a:pPr>
                        <a:defRPr sz="1000"/>
                      </a:pPr>
                      <a:r>
                        <a:rPr/>
                        <a:t>Høyskole/universitet- Phd/doktorgrad</a:t>
                      </a:r>
                    </a:p>
                  </a:txBody>
                  <a:tcPr>
                    <a:lnL w="0"/>
                    <a:lnR w="0"/>
                    <a:lnT w="0"/>
                    <a:lnB w="12700">
                      <a:solidFill>
                        <a:srgbClr val="B4B4B4"/>
                      </a:solidFill>
                    </a:lnB>
                  </a:tcPr>
                </a:tc>
                <a:tc>
                  <a:txBody>
                    <a:bodyPr/>
                    <a:lstStyle/>
                    <a:p>
                      <a:pPr>
                        <a:defRPr sz="1000"/>
                      </a:pPr>
                      <a:r>
                        <a:rPr/>
                        <a:t>0,8%</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130</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46. Kan du kort beskrive hvordan din ordning fungerer?</a:t>
            </a:r>
          </a:p>
        </p:txBody>
      </p:sp>
      <p:sp>
        <p:nvSpPr>
          <p:cNvPr id="4" name="PCont"/>
          <p:cNvSpPr>
            <a:spLocks noGrp="1"/>
          </p:cNvSpPr>
          <p:nvPr>
            <p:ph sz="quarter" idx="15"/>
          </p:nvPr>
        </p:nvSpPr>
        <p:spPr/>
        <p:txBody>
          <a:bodyPr/>
          <a:lstStyle/>
          <a:p>
            <a:endParaRPr lang="en-US"/>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New Table"/>
          <p:cNvGraphicFramePr>
            <a:graphicFrameLocks noGrp="1"/>
          </p:cNvGraphicFramePr>
          <p:nvPr>
            <p:ph sz="quarter" idx="14"/>
          </p:nvPr>
        </p:nvGraphicFramePr>
        <p:xfrm>
          <a:off x="467544" y="836712"/>
          <a:ext cx="8207375" cy="2987040"/>
        </p:xfrm>
        <a:graphic>
          <a:graphicData uri="http://schemas.openxmlformats.org/drawingml/2006/table">
            <a:tbl>
              <a:tblPr>
                <a:tableStyleId>{5C22544A-7EE6-4342-B048-85BDC9FD1C3A}</a:tableStyleId>
              </a:tblPr>
              <a:tblGrid>
                <a:gridCol w="8207375"/>
              </a:tblGrid>
              <a:tr h="0">
                <a:tc>
                  <a:txBody>
                    <a:bodyPr/>
                    <a:lstStyle/>
                    <a:p>
                      <a:pPr>
                        <a:defRPr sz="1000"/>
                      </a:pPr>
                      <a:r>
                        <a:rPr sz="1000"/>
                        <a:t>Tidsubegrenset lønnsmtilskudd (TULT)</a:t>
                      </a:r>
                    </a:p>
                  </a:txBody>
                  <a:tcPr>
                    <a:lnL w="0"/>
                    <a:lnR w="0"/>
                    <a:solidFill>
                      <a:prstClr val="black">
                        <a:lumOff val="100000"/>
                        <a:lumOff val="100000"/>
                      </a:prstClr>
                    </a:solidFill>
                  </a:tcPr>
                </a:tc>
              </a:tr>
              <a:tr h="0">
                <a:tc>
                  <a:txBody>
                    <a:bodyPr/>
                    <a:lstStyle/>
                    <a:p>
                      <a:pPr>
                        <a:defRPr sz="1000"/>
                      </a:pPr>
                      <a:r>
                        <a:rPr sz="1000"/>
                        <a:t>Jeg har tult. NAV betaler 75% av lønnen min</a:t>
                      </a:r>
                    </a:p>
                  </a:txBody>
                  <a:tcPr>
                    <a:lnL w="0"/>
                    <a:lnR w="0"/>
                    <a:solidFill>
                      <a:prstClr val="black">
                        <a:lumOff val="100000"/>
                        <a:lumOff val="100000"/>
                      </a:prstClr>
                    </a:solidFill>
                  </a:tcPr>
                </a:tc>
              </a:tr>
              <a:tr h="0">
                <a:tc>
                  <a:txBody>
                    <a:bodyPr/>
                    <a:lstStyle/>
                    <a:p>
                      <a:pPr>
                        <a:defRPr sz="1000"/>
                      </a:pPr>
                      <a:r>
                        <a:rPr sz="1000"/>
                        <a:t>Tidsubestemt lønnstilskudd, Arbeidsgiver får betalt for at jeg trener i arbeidstiden.</a:t>
                      </a:r>
                    </a:p>
                  </a:txBody>
                  <a:tcPr>
                    <a:lnL w="0"/>
                    <a:lnR w="0"/>
                    <a:solidFill>
                      <a:prstClr val="black">
                        <a:lumOff val="100000"/>
                        <a:lumOff val="100000"/>
                      </a:prstClr>
                    </a:solidFill>
                  </a:tcPr>
                </a:tc>
              </a:tr>
              <a:tr h="0">
                <a:tc>
                  <a:txBody>
                    <a:bodyPr/>
                    <a:lstStyle/>
                    <a:p>
                      <a:pPr>
                        <a:defRPr sz="1000"/>
                      </a:pPr>
                      <a:r>
                        <a:rPr sz="1000"/>
                        <a:t>Har tidsubestemt lønnstilkudd som kombineres med ordinær lønn og trygd.</a:t>
                      </a:r>
                    </a:p>
                  </a:txBody>
                  <a:tcPr>
                    <a:lnL w="0"/>
                    <a:lnR w="0"/>
                    <a:solidFill>
                      <a:prstClr val="black">
                        <a:lumOff val="100000"/>
                        <a:lumOff val="100000"/>
                      </a:prstClr>
                    </a:solidFill>
                  </a:tcPr>
                </a:tc>
              </a:tr>
              <a:tr h="0">
                <a:tc>
                  <a:txBody>
                    <a:bodyPr/>
                    <a:lstStyle/>
                    <a:p>
                      <a:pPr>
                        <a:defRPr sz="1000"/>
                      </a:pPr>
                      <a:r>
                        <a:rPr sz="1000"/>
                        <a:t>Arbeidsgiver får 50 % lønnstilskudd sånn at jeg 2 ganger uken kan trene styrke på tilrettelagt senter for å kunne holde kroppen min igang og i best mulig form i forhold til yrket mitt..</a:t>
                      </a:r>
                    </a:p>
                  </a:txBody>
                  <a:tcPr>
                    <a:lnL w="0"/>
                    <a:lnR w="0"/>
                    <a:solidFill>
                      <a:prstClr val="black">
                        <a:lumOff val="100000"/>
                        <a:lumOff val="100000"/>
                      </a:prstClr>
                    </a:solidFill>
                  </a:tcPr>
                </a:tc>
              </a:tr>
              <a:tr h="0">
                <a:tc>
                  <a:txBody>
                    <a:bodyPr/>
                    <a:lstStyle/>
                    <a:p>
                      <a:pPr>
                        <a:defRPr sz="1000"/>
                      </a:pPr>
                      <a:r>
                        <a:rPr sz="1000"/>
                        <a:t>Jeg har Tids Ubestemt LønnsTilskudd hvor en % andel av lønnen dekkes av NAV.</a:t>
                      </a:r>
                    </a:p>
                  </a:txBody>
                  <a:tcPr>
                    <a:lnL w="0"/>
                    <a:lnR w="0"/>
                    <a:solidFill>
                      <a:prstClr val="black">
                        <a:lumOff val="100000"/>
                        <a:lumOff val="100000"/>
                      </a:prstClr>
                    </a:solidFill>
                  </a:tcPr>
                </a:tc>
              </a:tr>
              <a:tr h="0">
                <a:tc>
                  <a:txBody>
                    <a:bodyPr/>
                    <a:lstStyle/>
                    <a:p>
                      <a:pPr>
                        <a:defRPr sz="1000"/>
                      </a:pPr>
                      <a:r>
                        <a:rPr sz="1000"/>
                        <a:t>80 % arbeid for 90 % lønn pga småbarn. Ikke cp-relatert, men gjør nytten uansett hva det kalles.</a:t>
                      </a:r>
                    </a:p>
                  </a:txBody>
                  <a:tcPr>
                    <a:lnL w="0"/>
                    <a:lnR w="0"/>
                    <a:solidFill>
                      <a:prstClr val="black">
                        <a:lumOff val="100000"/>
                        <a:lumOff val="100000"/>
                      </a:prstClr>
                    </a:solidFill>
                  </a:tcPr>
                </a:tc>
              </a:tr>
              <a:tr h="0">
                <a:tc>
                  <a:txBody>
                    <a:bodyPr/>
                    <a:lstStyle/>
                    <a:p>
                      <a:pPr>
                        <a:defRPr sz="1000"/>
                      </a:pPr>
                      <a:r>
                        <a:rPr sz="1000"/>
                        <a:t>Tids ubegrenset lønns tilskudd</a:t>
                      </a:r>
                    </a:p>
                  </a:txBody>
                  <a:tcPr>
                    <a:lnL w="0"/>
                    <a:lnR w="0"/>
                    <a:solidFill>
                      <a:prstClr val="black">
                        <a:lumOff val="100000"/>
                        <a:lumOff val="100000"/>
                      </a:prstClr>
                    </a:solidFill>
                  </a:tcPr>
                </a:tc>
              </a:tr>
              <a:tr h="0">
                <a:tc>
                  <a:txBody>
                    <a:bodyPr/>
                    <a:lstStyle/>
                    <a:p>
                      <a:pPr>
                        <a:defRPr sz="1000"/>
                      </a:pPr>
                      <a:r>
                        <a:rPr sz="1000"/>
                        <a:t>Nå i dag har jeg 70% arbeidsavklaringspenger og 30% lønn i den nye jobben jeg har fått. Dette tilsvarer tilsammen ca 50% av hva min inntekt var når jeg var i 100% jobb. Jeg er vurdert til å ha ca 30% arbeidsevne, så det ligger inne søknad om 70% uførgrad.</a:t>
                      </a:r>
                    </a:p>
                  </a:txBody>
                  <a:tcPr>
                    <a:lnL w="0"/>
                    <a:lnR w="0"/>
                    <a:solidFill>
                      <a:prstClr val="black">
                        <a:lumOff val="100000"/>
                        <a:lumOff val="100000"/>
                      </a:prstClr>
                    </a:solidFill>
                  </a:tcPr>
                </a:tc>
              </a:tr>
              <a:tr h="0">
                <a:tc>
                  <a:txBody>
                    <a:bodyPr/>
                    <a:lstStyle/>
                    <a:p>
                      <a:pPr>
                        <a:defRPr sz="1000"/>
                      </a:pPr>
                      <a:r>
                        <a:rPr sz="1000"/>
                        <a:t>Jeg får utbetalt full lønn av arbeidsgiver, men arbeidsgiver får tilbakebetalt en viss prosentandel av min brutolønn hver 6 måned.</a:t>
                      </a:r>
                    </a:p>
                  </a:txBody>
                  <a:tcPr>
                    <a:lnL w="0"/>
                    <a:lnR w="0"/>
                    <a:solidFill>
                      <a:prstClr val="black">
                        <a:lumOff val="100000"/>
                        <a:lumOff val="100000"/>
                      </a:prstClr>
                    </a:solidFill>
                  </a:tcPr>
                </a:tc>
              </a:tr>
              <a:tr h="0">
                <a:tc>
                  <a:txBody>
                    <a:bodyPr/>
                    <a:lstStyle/>
                    <a:p>
                      <a:pPr>
                        <a:defRPr sz="1000"/>
                      </a:pPr>
                      <a:r>
                        <a:rPr sz="1000"/>
                        <a:t>Jeg har TULT fra Nav samt lønn  fra arbeidsgiver tilsvarende 50 % lønn sammen med 50 % uføretrygd</a:t>
                      </a:r>
                    </a:p>
                  </a:txBody>
                  <a:tcPr>
                    <a:lnL w="0"/>
                    <a:lnR w="0"/>
                    <a:solidFill>
                      <a:prstClr val="black">
                        <a:lumOff val="100000"/>
                        <a:lumOff val="100000"/>
                      </a:prstClr>
                    </a:solidFill>
                  </a:tcPr>
                </a:tc>
              </a:tr>
            </a:tbl>
          </a:graphicData>
        </a:graphic>
      </p:graphicFrame>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47. Kunne du ønske at arbeidsplassen din var mer tilrettelagt enn det den er idag?</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73152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Ja </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Nei</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47. Kunne du ønske at arbeidsplassen din var mer tilrettelagt enn det den er idag?</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97536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Ja </a:t>
                      </a:r>
                    </a:p>
                  </a:txBody>
                  <a:tcPr>
                    <a:lnL w="0"/>
                    <a:lnR w="0"/>
                    <a:lnT w="12700">
                      <a:solidFill>
                        <a:srgbClr val="B4B4B4"/>
                      </a:solidFill>
                    </a:lnT>
                    <a:lnB w="0"/>
                  </a:tcPr>
                </a:tc>
                <a:tc>
                  <a:txBody>
                    <a:bodyPr/>
                    <a:lstStyle/>
                    <a:p>
                      <a:pPr>
                        <a:defRPr sz="1000"/>
                      </a:pPr>
                      <a:r>
                        <a:rPr/>
                        <a:t>27,3%</a:t>
                      </a:r>
                    </a:p>
                  </a:txBody>
                  <a:tcPr>
                    <a:lnL w="0"/>
                    <a:lnR w="0"/>
                    <a:lnT w="12700">
                      <a:solidFill>
                        <a:srgbClr val="B4B4B4"/>
                      </a:solidFill>
                    </a:lnT>
                    <a:lnB w="0"/>
                  </a:tcPr>
                </a:tc>
              </a:tr>
              <a:tr h="0">
                <a:tc>
                  <a:txBody>
                    <a:bodyPr/>
                    <a:lstStyle/>
                    <a:p>
                      <a:pPr>
                        <a:defRPr sz="1000"/>
                      </a:pPr>
                      <a:r>
                        <a:rPr/>
                        <a:t>Nei</a:t>
                      </a:r>
                    </a:p>
                  </a:txBody>
                  <a:tcPr>
                    <a:lnL w="0"/>
                    <a:lnR w="0"/>
                    <a:lnT w="0"/>
                    <a:lnB w="12700">
                      <a:solidFill>
                        <a:srgbClr val="B4B4B4"/>
                      </a:solidFill>
                    </a:lnB>
                  </a:tcPr>
                </a:tc>
                <a:tc>
                  <a:txBody>
                    <a:bodyPr/>
                    <a:lstStyle/>
                    <a:p>
                      <a:pPr>
                        <a:defRPr sz="1000"/>
                      </a:pPr>
                      <a:r>
                        <a:rPr/>
                        <a:t>72,7%</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44</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48. Kan du beskrive kort hva slags tilrettelegging du ønsker?</a:t>
            </a:r>
          </a:p>
        </p:txBody>
      </p:sp>
      <p:sp>
        <p:nvSpPr>
          <p:cNvPr id="4" name="PCont"/>
          <p:cNvSpPr>
            <a:spLocks noGrp="1"/>
          </p:cNvSpPr>
          <p:nvPr>
            <p:ph sz="quarter" idx="15"/>
          </p:nvPr>
        </p:nvSpPr>
        <p:spPr/>
        <p:txBody>
          <a:bodyPr/>
          <a:lstStyle/>
          <a:p>
            <a:endParaRPr lang="en-US"/>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New Table"/>
          <p:cNvGraphicFramePr>
            <a:graphicFrameLocks noGrp="1"/>
          </p:cNvGraphicFramePr>
          <p:nvPr>
            <p:ph sz="quarter" idx="14"/>
          </p:nvPr>
        </p:nvGraphicFramePr>
        <p:xfrm>
          <a:off x="467544" y="836712"/>
          <a:ext cx="8207375" cy="3352800"/>
        </p:xfrm>
        <a:graphic>
          <a:graphicData uri="http://schemas.openxmlformats.org/drawingml/2006/table">
            <a:tbl>
              <a:tblPr>
                <a:tableStyleId>{5C22544A-7EE6-4342-B048-85BDC9FD1C3A}</a:tableStyleId>
              </a:tblPr>
              <a:tblGrid>
                <a:gridCol w="8207375"/>
              </a:tblGrid>
              <a:tr h="0">
                <a:tc>
                  <a:txBody>
                    <a:bodyPr/>
                    <a:lstStyle/>
                    <a:p>
                      <a:pPr>
                        <a:defRPr sz="1000"/>
                      </a:pPr>
                      <a:r>
                        <a:rPr sz="1000"/>
                        <a:t>Det gjelder generell tilrettelegging i bygget, ikke spesifikt knyttet til mitt kontor: Betjeningsbrytere for prosjektorer må man nå ofte klatre opp på bordet for å nå i flere av møterommene, bedre rutiner for assistanse i tilfelle brann, mangler elektriske døråpnere på mange dører, kantinen er ikke universelt utformet, og har dårlig akustikk</a:t>
                      </a:r>
                    </a:p>
                  </a:txBody>
                  <a:tcPr>
                    <a:lnL w="0"/>
                    <a:lnR w="0"/>
                    <a:solidFill>
                      <a:prstClr val="black">
                        <a:lumOff val="100000"/>
                        <a:lumOff val="100000"/>
                      </a:prstClr>
                    </a:solidFill>
                  </a:tcPr>
                </a:tc>
              </a:tr>
              <a:tr h="0">
                <a:tc>
                  <a:txBody>
                    <a:bodyPr/>
                    <a:lstStyle/>
                    <a:p>
                      <a:pPr>
                        <a:defRPr sz="1000"/>
                      </a:pPr>
                      <a:r>
                        <a:rPr sz="1000"/>
                        <a:t>Mer universelt utformet bygningsmasse</a:t>
                      </a:r>
                    </a:p>
                  </a:txBody>
                  <a:tcPr>
                    <a:lnL w="0"/>
                    <a:lnR w="0"/>
                    <a:solidFill>
                      <a:prstClr val="black">
                        <a:lumOff val="100000"/>
                        <a:lumOff val="100000"/>
                      </a:prstClr>
                    </a:solidFill>
                  </a:tcPr>
                </a:tc>
              </a:tr>
              <a:tr h="0">
                <a:tc>
                  <a:txBody>
                    <a:bodyPr/>
                    <a:lstStyle/>
                    <a:p>
                      <a:pPr>
                        <a:defRPr sz="1000"/>
                      </a:pPr>
                      <a:r>
                        <a:rPr sz="1000"/>
                        <a:t>I wish that my workplace understood that it was not just that my legs get tired it also a cognitive exhaustion.</a:t>
                      </a:r>
                    </a:p>
                  </a:txBody>
                  <a:tcPr>
                    <a:lnL w="0"/>
                    <a:lnR w="0"/>
                    <a:solidFill>
                      <a:prstClr val="black">
                        <a:lumOff val="100000"/>
                        <a:lumOff val="100000"/>
                      </a:prstClr>
                    </a:solidFill>
                  </a:tcPr>
                </a:tc>
              </a:tr>
              <a:tr h="0">
                <a:tc>
                  <a:txBody>
                    <a:bodyPr/>
                    <a:lstStyle/>
                    <a:p>
                      <a:pPr>
                        <a:defRPr sz="1000"/>
                      </a:pPr>
                      <a:r>
                        <a:rPr sz="1000"/>
                        <a:t>Her er godt tilpasset, men bredere dører.</a:t>
                      </a:r>
                    </a:p>
                  </a:txBody>
                  <a:tcPr>
                    <a:lnL w="0"/>
                    <a:lnR w="0"/>
                    <a:solidFill>
                      <a:prstClr val="black">
                        <a:lumOff val="100000"/>
                        <a:lumOff val="100000"/>
                      </a:prstClr>
                    </a:solidFill>
                  </a:tcPr>
                </a:tc>
              </a:tr>
              <a:tr h="0">
                <a:tc>
                  <a:txBody>
                    <a:bodyPr/>
                    <a:lstStyle/>
                    <a:p>
                      <a:pPr>
                        <a:defRPr sz="1000"/>
                      </a:pPr>
                      <a:r>
                        <a:rPr sz="1000"/>
                        <a:t>Færre trapper.</a:t>
                      </a:r>
                    </a:p>
                  </a:txBody>
                  <a:tcPr>
                    <a:lnL w="0"/>
                    <a:lnR w="0"/>
                    <a:solidFill>
                      <a:prstClr val="black">
                        <a:lumOff val="100000"/>
                        <a:lumOff val="100000"/>
                      </a:prstClr>
                    </a:solidFill>
                  </a:tcPr>
                </a:tc>
              </a:tr>
              <a:tr h="0">
                <a:tc>
                  <a:txBody>
                    <a:bodyPr/>
                    <a:lstStyle/>
                    <a:p>
                      <a:pPr>
                        <a:defRPr sz="1000"/>
                      </a:pPr>
                      <a:r>
                        <a:rPr sz="1000"/>
                        <a:t>Utstyr som letter/ fordeler vekten bedre på kroppen.</a:t>
                      </a:r>
                    </a:p>
                  </a:txBody>
                  <a:tcPr>
                    <a:lnL w="0"/>
                    <a:lnR w="0"/>
                    <a:solidFill>
                      <a:prstClr val="black">
                        <a:lumOff val="100000"/>
                        <a:lumOff val="100000"/>
                      </a:prstClr>
                    </a:solidFill>
                  </a:tcPr>
                </a:tc>
              </a:tr>
              <a:tr h="0">
                <a:tc>
                  <a:txBody>
                    <a:bodyPr/>
                    <a:lstStyle/>
                    <a:p>
                      <a:pPr>
                        <a:defRPr sz="1000"/>
                      </a:pPr>
                      <a:r>
                        <a:rPr sz="1000"/>
                        <a:t>Tilpasset stol og bord, mulighet for skjerming ved behov.</a:t>
                      </a:r>
                    </a:p>
                  </a:txBody>
                  <a:tcPr>
                    <a:lnL w="0"/>
                    <a:lnR w="0"/>
                    <a:solidFill>
                      <a:prstClr val="black">
                        <a:lumOff val="100000"/>
                        <a:lumOff val="100000"/>
                      </a:prstClr>
                    </a:solidFill>
                  </a:tcPr>
                </a:tc>
              </a:tr>
              <a:tr h="0">
                <a:tc>
                  <a:txBody>
                    <a:bodyPr/>
                    <a:lstStyle/>
                    <a:p>
                      <a:pPr>
                        <a:defRPr sz="1000"/>
                      </a:pPr>
                      <a:r>
                        <a:rPr sz="1000"/>
                        <a:t>Ønske om å kunne komme meg rundt overalt med rullestol, automatiske døråpnere, ønske om færre utfordringer innen it.</a:t>
                      </a:r>
                    </a:p>
                  </a:txBody>
                  <a:tcPr>
                    <a:lnL w="0"/>
                    <a:lnR w="0"/>
                    <a:solidFill>
                      <a:prstClr val="black">
                        <a:lumOff val="100000"/>
                        <a:lumOff val="100000"/>
                      </a:prstClr>
                    </a:solidFill>
                  </a:tcPr>
                </a:tc>
              </a:tr>
              <a:tr h="0">
                <a:tc>
                  <a:txBody>
                    <a:bodyPr/>
                    <a:lstStyle/>
                    <a:p>
                      <a:pPr>
                        <a:defRPr sz="1000"/>
                      </a:pPr>
                      <a:r>
                        <a:rPr sz="1000"/>
                        <a:t>Mer mulighet for å jobbe litt redusert over tid. Det var lenge jeg ikke fikk jobbe, fordi jeg ikke orket 100%. En lang periode i rehabiliteringen etter skade(hjemmerehabilitering), der jeg på et tidspunkt ikke var i stand til å utføre mine arbeidsoppgaver.Arbeidutprøving i 12 uker 20 % stilling, forøvrig ingen utprøving nødvendig.Har de siste årene etter skade i 2011, gradvis økt stilling fra 20-100%. Yrke er ikke forenlig med redusert stilling. Vet at det ideelle hadde vært ca 80 over tid for å motvirke frafall, slik at jeg fikk tid til kombinasjon jobb, trening, familie uten stress, men det er ikke realistisk i mitt yrke.</a:t>
                      </a:r>
                    </a:p>
                  </a:txBody>
                  <a:tcPr>
                    <a:lnL w="0"/>
                    <a:lnR w="0"/>
                    <a:solidFill>
                      <a:prstClr val="black">
                        <a:lumOff val="100000"/>
                        <a:lumOff val="100000"/>
                      </a:prstClr>
                    </a:solidFill>
                  </a:tcPr>
                </a:tc>
              </a:tr>
              <a:tr h="0">
                <a:tc>
                  <a:txBody>
                    <a:bodyPr/>
                    <a:lstStyle/>
                    <a:p>
                      <a:pPr>
                        <a:defRPr sz="1000"/>
                      </a:pPr>
                      <a:r>
                        <a:rPr sz="1000"/>
                        <a:t>Mindre statisk .</a:t>
                      </a:r>
                    </a:p>
                  </a:txBody>
                  <a:tcPr>
                    <a:lnL w="0"/>
                    <a:lnR w="0"/>
                    <a:solidFill>
                      <a:prstClr val="black">
                        <a:lumOff val="100000"/>
                        <a:lumOff val="100000"/>
                      </a:prstClr>
                    </a:solidFill>
                  </a:tcPr>
                </a:tc>
              </a:tr>
            </a:tbl>
          </a:graphicData>
        </a:graphic>
      </p:graphicFrame>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49. Har du vært i kontakt med NAV i forbindelse med arbeid?</a:t>
            </a:r>
          </a:p>
        </p:txBody>
      </p:sp>
      <p:sp>
        <p:nvSpPr>
          <p:cNvPr id="3" name="Pre"/>
          <p:cNvSpPr>
            <a:spLocks noGrp="1"/>
          </p:cNvSpPr>
          <p:nvPr>
            <p:ph sz="quarter" idx="16"/>
          </p:nvPr>
        </p:nvSpPr>
        <p:spPr/>
        <p:txBody>
          <a:bodyPr/>
          <a:lstStyle/>
          <a:p>
            <a:r>
              <a:rPr lang="en-US"/>
              <a:t>
   NAV</a:t>
            </a:r>
          </a:p>
        </p:txBody>
      </p:sp>
      <p:sp>
        <p:nvSpPr>
          <p:cNvPr id="7" name="RepTitle"/>
          <p:cNvSpPr>
            <a:spLocks noGrp="1"/>
          </p:cNvSpPr>
          <p:nvPr>
            <p:ph sz="quarter" idx="17"/>
          </p:nvPr>
        </p:nvSpPr>
        <p:spPr/>
        <p:txBody>
          <a:bodyPr/>
          <a:lstStyle/>
          <a:p>
            <a:r>
              <a:rPr lang="en-US"/>
              <a:t>Spørreundersøkelse om arbeid</a:t>
            </a:r>
          </a:p>
        </p:txBody>
      </p:sp>
      <p:sp>
        <p:nvSpPr>
          <p:cNvPr id="8" name="MetaFoot"/>
          <p:cNvSpPr>
            <a:spLocks noGrp="1"/>
          </p:cNvSpPr>
          <p:nvPr>
            <p:ph sz="quarter" idx="18"/>
          </p:nvPr>
        </p:nvSpPr>
        <p:spPr/>
        <p:txBody>
          <a:bodyPr/>
          <a:lstStyle/>
          <a:p>
            <a:endParaRPr lang="en-US"/>
          </a:p>
        </p:txBody>
      </p:sp>
      <p:graphicFrame>
        <p:nvGraphicFramePr>
          <p:cNvPr id="9" name="ChartObject"/>
          <p:cNvGraphicFramePr>
            <a:graphicFrameLocks noGrp="1"/>
          </p:cNvGraphicFramePr>
          <p:nvPr>
            <p:ph sz="quarter" idx="15"/>
          </p:nvPr>
        </p:nvGraphicFramePr>
        <p:xfrm>
          <a:off x="467544" y="1556792"/>
          <a:ext cx="8207375" cy="32403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New Table"/>
          <p:cNvGraphicFramePr>
            <a:graphicFrameLocks noGrp="1"/>
          </p:cNvGraphicFramePr>
          <p:nvPr>
            <p:ph sz="quarter" idx="14"/>
          </p:nvPr>
        </p:nvGraphicFramePr>
        <p:xfrm>
          <a:off x="467544" y="4869160"/>
          <a:ext cx="8207376" cy="73152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Ja</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Nei</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49. Har du vært i kontakt med NAV i forbindelse med arbeid?</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97536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Ja</a:t>
                      </a:r>
                    </a:p>
                  </a:txBody>
                  <a:tcPr>
                    <a:lnL w="0"/>
                    <a:lnR w="0"/>
                    <a:lnT w="12700">
                      <a:solidFill>
                        <a:srgbClr val="B4B4B4"/>
                      </a:solidFill>
                    </a:lnT>
                    <a:lnB w="0"/>
                  </a:tcPr>
                </a:tc>
                <a:tc>
                  <a:txBody>
                    <a:bodyPr/>
                    <a:lstStyle/>
                    <a:p>
                      <a:pPr>
                        <a:defRPr sz="1000"/>
                      </a:pPr>
                      <a:r>
                        <a:rPr/>
                        <a:t>65,9%</a:t>
                      </a:r>
                    </a:p>
                  </a:txBody>
                  <a:tcPr>
                    <a:lnL w="0"/>
                    <a:lnR w="0"/>
                    <a:lnT w="12700">
                      <a:solidFill>
                        <a:srgbClr val="B4B4B4"/>
                      </a:solidFill>
                    </a:lnT>
                    <a:lnB w="0"/>
                  </a:tcPr>
                </a:tc>
              </a:tr>
              <a:tr h="0">
                <a:tc>
                  <a:txBody>
                    <a:bodyPr/>
                    <a:lstStyle/>
                    <a:p>
                      <a:pPr>
                        <a:defRPr sz="1000"/>
                      </a:pPr>
                      <a:r>
                        <a:rPr/>
                        <a:t>Nei</a:t>
                      </a:r>
                    </a:p>
                  </a:txBody>
                  <a:tcPr>
                    <a:lnL w="0"/>
                    <a:lnR w="0"/>
                    <a:lnT w="0"/>
                    <a:lnB w="12700">
                      <a:solidFill>
                        <a:srgbClr val="B4B4B4"/>
                      </a:solidFill>
                    </a:lnB>
                  </a:tcPr>
                </a:tc>
                <a:tc>
                  <a:txBody>
                    <a:bodyPr/>
                    <a:lstStyle/>
                    <a:p>
                      <a:pPr>
                        <a:defRPr sz="1000"/>
                      </a:pPr>
                      <a:r>
                        <a:rPr/>
                        <a:t>34,1%</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44</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50. Har du en egen kontaktperson i NAV?</a:t>
            </a:r>
          </a:p>
        </p:txBody>
      </p:sp>
      <p:sp>
        <p:nvSpPr>
          <p:cNvPr id="6" name="RepTitle"/>
          <p:cNvSpPr>
            <a:spLocks noGrp="1"/>
          </p:cNvSpPr>
          <p:nvPr>
            <p:ph sz="quarter" idx="16"/>
          </p:nvPr>
        </p:nvSpPr>
        <p:spPr/>
        <p:txBody>
          <a:bodyPr/>
          <a:lstStyle/>
          <a:p>
            <a:r>
              <a:rPr lang="en-US"/>
              <a:t>Spørreundersøkelse om arbeid</a:t>
            </a:r>
          </a:p>
        </p:txBody>
      </p:sp>
      <p:sp>
        <p:nvSpPr>
          <p:cNvPr id="7" name="MetaFoot"/>
          <p:cNvSpPr>
            <a:spLocks noGrp="1"/>
          </p:cNvSpPr>
          <p:nvPr>
            <p:ph sz="quarter" idx="17"/>
          </p:nvPr>
        </p:nvSpPr>
        <p:spPr/>
        <p:txBody>
          <a:bodyPr/>
          <a:lstStyle/>
          <a:p>
            <a:endParaRPr lang="en-US"/>
          </a:p>
        </p:txBody>
      </p:sp>
      <p:graphicFrame>
        <p:nvGraphicFramePr>
          <p:cNvPr id="8" name="ChartObject"/>
          <p:cNvGraphicFramePr>
            <a:graphicFrameLocks noGrp="1"/>
          </p:cNvGraphicFramePr>
          <p:nvPr>
            <p:ph sz="quarter" idx="14"/>
          </p:nvPr>
        </p:nvGraphicFramePr>
        <p:xfrm>
          <a:off x="467544" y="836712"/>
          <a:ext cx="8207375" cy="30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New Table"/>
          <p:cNvGraphicFramePr>
            <a:graphicFrameLocks noGrp="1"/>
          </p:cNvGraphicFramePr>
          <p:nvPr>
            <p:ph sz="quarter" idx="15"/>
          </p:nvPr>
        </p:nvGraphicFramePr>
        <p:xfrm>
          <a:off x="467544" y="4005064"/>
          <a:ext cx="8207376" cy="97536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Ja</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Nei</a:t>
                      </a:r>
                    </a:p>
                  </a:txBody>
                  <a:tcPr>
                    <a:lnL w="0"/>
                    <a:lnR w="0"/>
                    <a:lnT w="0"/>
                    <a:lnB w="0"/>
                  </a:tcPr>
                </a:tc>
              </a:tr>
              <a:tr h="0">
                <a:tc>
                  <a:txBody>
                    <a:bodyPr/>
                    <a:lstStyle/>
                    <a:p>
                      <a:pPr>
                        <a:defRPr sz="1000"/>
                      </a:pPr>
                      <a:r>
                        <a:rPr/>
                        <a:t>3</a:t>
                      </a:r>
                    </a:p>
                  </a:txBody>
                  <a:tcPr>
                    <a:lnL w="0"/>
                    <a:lnR w="0"/>
                    <a:lnT w="0"/>
                    <a:lnB w="0"/>
                  </a:tcPr>
                </a:tc>
                <a:tc>
                  <a:txBody>
                    <a:bodyPr/>
                    <a:lstStyle/>
                    <a:p>
                      <a:pPr>
                        <a:defRPr sz="1000"/>
                      </a:pPr>
                      <a:r>
                        <a:rPr/>
                        <a:t>Vet ikke</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50. Har du en egen kontaktperson i NAV?</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21920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Ja</a:t>
                      </a:r>
                    </a:p>
                  </a:txBody>
                  <a:tcPr>
                    <a:lnL w="0"/>
                    <a:lnR w="0"/>
                    <a:lnT w="12700">
                      <a:solidFill>
                        <a:srgbClr val="B4B4B4"/>
                      </a:solidFill>
                    </a:lnT>
                    <a:lnB w="0"/>
                  </a:tcPr>
                </a:tc>
                <a:tc>
                  <a:txBody>
                    <a:bodyPr/>
                    <a:lstStyle/>
                    <a:p>
                      <a:pPr>
                        <a:defRPr sz="1000"/>
                      </a:pPr>
                      <a:r>
                        <a:rPr/>
                        <a:t>62,1%</a:t>
                      </a:r>
                    </a:p>
                  </a:txBody>
                  <a:tcPr>
                    <a:lnL w="0"/>
                    <a:lnR w="0"/>
                    <a:lnT w="12700">
                      <a:solidFill>
                        <a:srgbClr val="B4B4B4"/>
                      </a:solidFill>
                    </a:lnT>
                    <a:lnB w="0"/>
                  </a:tcPr>
                </a:tc>
              </a:tr>
              <a:tr h="0">
                <a:tc>
                  <a:txBody>
                    <a:bodyPr/>
                    <a:lstStyle/>
                    <a:p>
                      <a:pPr>
                        <a:defRPr sz="1000"/>
                      </a:pPr>
                      <a:r>
                        <a:rPr/>
                        <a:t>Nei</a:t>
                      </a:r>
                    </a:p>
                  </a:txBody>
                  <a:tcPr>
                    <a:lnL w="0"/>
                    <a:lnR w="0"/>
                    <a:lnT w="0"/>
                    <a:lnB w="0"/>
                  </a:tcPr>
                </a:tc>
                <a:tc>
                  <a:txBody>
                    <a:bodyPr/>
                    <a:lstStyle/>
                    <a:p>
                      <a:pPr>
                        <a:defRPr sz="1000"/>
                      </a:pPr>
                      <a:r>
                        <a:rPr/>
                        <a:t>27,6%</a:t>
                      </a:r>
                    </a:p>
                  </a:txBody>
                  <a:tcPr>
                    <a:lnL w="0"/>
                    <a:lnR w="0"/>
                    <a:lnT w="0"/>
                    <a:lnB w="0"/>
                  </a:tcPr>
                </a:tc>
              </a:tr>
              <a:tr h="0">
                <a:tc>
                  <a:txBody>
                    <a:bodyPr/>
                    <a:lstStyle/>
                    <a:p>
                      <a:pPr>
                        <a:defRPr sz="1000"/>
                      </a:pPr>
                      <a:r>
                        <a:rPr/>
                        <a:t>Vet ikke</a:t>
                      </a:r>
                    </a:p>
                  </a:txBody>
                  <a:tcPr>
                    <a:lnL w="0"/>
                    <a:lnR w="0"/>
                    <a:lnT w="0"/>
                    <a:lnB w="12700">
                      <a:solidFill>
                        <a:srgbClr val="B4B4B4"/>
                      </a:solidFill>
                    </a:lnB>
                  </a:tcPr>
                </a:tc>
                <a:tc>
                  <a:txBody>
                    <a:bodyPr/>
                    <a:lstStyle/>
                    <a:p>
                      <a:pPr>
                        <a:defRPr sz="1000"/>
                      </a:pPr>
                      <a:r>
                        <a:rPr/>
                        <a:t>10,3%</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29</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51. Hvor fornøyd eller misfornøyd&lt;br /&gt; er du med arbeidsoppfølgingen du har fått av NAV?</a:t>
            </a:r>
          </a:p>
        </p:txBody>
      </p:sp>
      <p:sp>
        <p:nvSpPr>
          <p:cNvPr id="3" name="Pre"/>
          <p:cNvSpPr>
            <a:spLocks noGrp="1"/>
          </p:cNvSpPr>
          <p:nvPr>
            <p:ph sz="quarter" idx="16"/>
          </p:nvPr>
        </p:nvSpPr>
        <p:spPr/>
        <p:txBody>
          <a:bodyPr/>
          <a:lstStyle/>
          <a:p>
            <a:r>
              <a:rPr lang="en-US"/>
              <a:t>
   OPPFØLGING FRA NAV
På en skala fra 1-6, der 1 er svært lite fornøyd og 6 er svært fornøyd</a:t>
            </a:r>
          </a:p>
        </p:txBody>
      </p:sp>
      <p:sp>
        <p:nvSpPr>
          <p:cNvPr id="7" name="RepTitle"/>
          <p:cNvSpPr>
            <a:spLocks noGrp="1"/>
          </p:cNvSpPr>
          <p:nvPr>
            <p:ph sz="quarter" idx="17"/>
          </p:nvPr>
        </p:nvSpPr>
        <p:spPr/>
        <p:txBody>
          <a:bodyPr/>
          <a:lstStyle/>
          <a:p>
            <a:r>
              <a:rPr lang="en-US"/>
              <a:t>Spørreundersøkelse om arbeid</a:t>
            </a:r>
          </a:p>
        </p:txBody>
      </p:sp>
      <p:sp>
        <p:nvSpPr>
          <p:cNvPr id="8" name="MetaFoot"/>
          <p:cNvSpPr>
            <a:spLocks noGrp="1"/>
          </p:cNvSpPr>
          <p:nvPr>
            <p:ph sz="quarter" idx="18"/>
          </p:nvPr>
        </p:nvSpPr>
        <p:spPr/>
        <p:txBody>
          <a:bodyPr/>
          <a:lstStyle/>
          <a:p>
            <a:endParaRPr lang="en-US"/>
          </a:p>
        </p:txBody>
      </p:sp>
      <p:graphicFrame>
        <p:nvGraphicFramePr>
          <p:cNvPr id="9" name="ChartObject"/>
          <p:cNvGraphicFramePr>
            <a:graphicFrameLocks noGrp="1"/>
          </p:cNvGraphicFramePr>
          <p:nvPr>
            <p:ph sz="quarter" idx="15"/>
          </p:nvPr>
        </p:nvGraphicFramePr>
        <p:xfrm>
          <a:off x="467544" y="1556792"/>
          <a:ext cx="8207375" cy="32403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New Table"/>
          <p:cNvGraphicFramePr>
            <a:graphicFrameLocks noGrp="1"/>
          </p:cNvGraphicFramePr>
          <p:nvPr>
            <p:ph sz="quarter" idx="14"/>
          </p:nvPr>
        </p:nvGraphicFramePr>
        <p:xfrm>
          <a:off x="467544" y="4869160"/>
          <a:ext cx="8207376" cy="170688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endParaRPr b="1"/>
                    </a:p>
                  </a:txBody>
                  <a:tcPr>
                    <a:lnL w="0"/>
                    <a:lnR w="0"/>
                    <a:lnT w="0"/>
                    <a:lnB w="12700">
                      <a:solidFill>
                        <a:srgbClr val="B4B4B4"/>
                      </a:solidFill>
                    </a:lnB>
                    <a:solidFill>
                      <a:prstClr val="black">
                        <a:lumOff val="100000"/>
                        <a:lumOff val="100000"/>
                      </a:prstClr>
                    </a:solidFill>
                  </a:tcPr>
                </a:tc>
                <a:tc>
                  <a:txBody>
                    <a:bodyPr/>
                    <a:lstStyle/>
                    <a:p>
                      <a:pPr>
                        <a:defRPr sz="1000"/>
                      </a:pPr>
                      <a:r>
                        <a:rPr b="1"/>
                        <a:t>Navn</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a:t>
                      </a:r>
                    </a:p>
                  </a:txBody>
                  <a:tcPr>
                    <a:lnL w="0"/>
                    <a:lnR w="0"/>
                    <a:lnT w="12700">
                      <a:solidFill>
                        <a:srgbClr val="B4B4B4"/>
                      </a:solidFill>
                    </a:lnT>
                    <a:lnB w="0"/>
                  </a:tcPr>
                </a:tc>
                <a:tc>
                  <a:txBody>
                    <a:bodyPr/>
                    <a:lstStyle/>
                    <a:p>
                      <a:pPr>
                        <a:defRPr sz="1000"/>
                      </a:pPr>
                      <a:r>
                        <a:rPr/>
                        <a:t>1 Svært misfornøyd</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2</a:t>
                      </a:r>
                    </a:p>
                  </a:txBody>
                  <a:tcPr>
                    <a:lnL w="0"/>
                    <a:lnR w="0"/>
                    <a:lnT w="0"/>
                    <a:lnB w="0"/>
                  </a:tcPr>
                </a:tc>
              </a:tr>
              <a:tr h="0">
                <a:tc>
                  <a:txBody>
                    <a:bodyPr/>
                    <a:lstStyle/>
                    <a:p>
                      <a:pPr>
                        <a:defRPr sz="1000"/>
                      </a:pPr>
                      <a:r>
                        <a:rPr/>
                        <a:t>3</a:t>
                      </a:r>
                    </a:p>
                  </a:txBody>
                  <a:tcPr>
                    <a:lnL w="0"/>
                    <a:lnR w="0"/>
                    <a:lnT w="0"/>
                    <a:lnB w="0"/>
                  </a:tcPr>
                </a:tc>
                <a:tc>
                  <a:txBody>
                    <a:bodyPr/>
                    <a:lstStyle/>
                    <a:p>
                      <a:pPr>
                        <a:defRPr sz="1000"/>
                      </a:pPr>
                      <a:r>
                        <a:rPr/>
                        <a:t>3</a:t>
                      </a:r>
                    </a:p>
                  </a:txBody>
                  <a:tcPr>
                    <a:lnL w="0"/>
                    <a:lnR w="0"/>
                    <a:lnT w="0"/>
                    <a:lnB w="0"/>
                  </a:tcPr>
                </a:tc>
              </a:tr>
              <a:tr h="0">
                <a:tc>
                  <a:txBody>
                    <a:bodyPr/>
                    <a:lstStyle/>
                    <a:p>
                      <a:pPr>
                        <a:defRPr sz="1000"/>
                      </a:pPr>
                      <a:r>
                        <a:rPr/>
                        <a:t>4</a:t>
                      </a:r>
                    </a:p>
                  </a:txBody>
                  <a:tcPr>
                    <a:lnL w="0"/>
                    <a:lnR w="0"/>
                    <a:lnT w="0"/>
                    <a:lnB w="0"/>
                  </a:tcPr>
                </a:tc>
                <a:tc>
                  <a:txBody>
                    <a:bodyPr/>
                    <a:lstStyle/>
                    <a:p>
                      <a:pPr>
                        <a:defRPr sz="1000"/>
                      </a:pPr>
                      <a:r>
                        <a:rPr/>
                        <a:t>4</a:t>
                      </a:r>
                    </a:p>
                  </a:txBody>
                  <a:tcPr>
                    <a:lnL w="0"/>
                    <a:lnR w="0"/>
                    <a:lnT w="0"/>
                    <a:lnB w="0"/>
                  </a:tcPr>
                </a:tc>
              </a:tr>
              <a:tr h="0">
                <a:tc>
                  <a:txBody>
                    <a:bodyPr/>
                    <a:lstStyle/>
                    <a:p>
                      <a:pPr>
                        <a:defRPr sz="1000"/>
                      </a:pPr>
                      <a:r>
                        <a:rPr/>
                        <a:t>5</a:t>
                      </a:r>
                    </a:p>
                  </a:txBody>
                  <a:tcPr>
                    <a:lnL w="0"/>
                    <a:lnR w="0"/>
                    <a:lnT w="0"/>
                    <a:lnB w="0"/>
                  </a:tcPr>
                </a:tc>
                <a:tc>
                  <a:txBody>
                    <a:bodyPr/>
                    <a:lstStyle/>
                    <a:p>
                      <a:pPr>
                        <a:defRPr sz="1000"/>
                      </a:pPr>
                      <a:r>
                        <a:rPr/>
                        <a:t>5</a:t>
                      </a:r>
                    </a:p>
                  </a:txBody>
                  <a:tcPr>
                    <a:lnL w="0"/>
                    <a:lnR w="0"/>
                    <a:lnT w="0"/>
                    <a:lnB w="0"/>
                  </a:tcPr>
                </a:tc>
              </a:tr>
              <a:tr h="0">
                <a:tc>
                  <a:txBody>
                    <a:bodyPr/>
                    <a:lstStyle/>
                    <a:p>
                      <a:pPr>
                        <a:defRPr sz="1000"/>
                      </a:pPr>
                      <a:r>
                        <a:rPr/>
                        <a:t>6</a:t>
                      </a:r>
                    </a:p>
                  </a:txBody>
                  <a:tcPr>
                    <a:lnL w="0"/>
                    <a:lnR w="0"/>
                    <a:lnT w="0"/>
                    <a:lnB w="0"/>
                  </a:tcPr>
                </a:tc>
                <a:tc>
                  <a:txBody>
                    <a:bodyPr/>
                    <a:lstStyle/>
                    <a:p>
                      <a:pPr>
                        <a:defRPr sz="1000"/>
                      </a:pPr>
                      <a:r>
                        <a:rPr/>
                        <a:t>6 Svært fornøyd</a:t>
                      </a:r>
                    </a:p>
                  </a:txBody>
                  <a:tcPr>
                    <a:lnL w="0"/>
                    <a:lnR w="0"/>
                    <a:lnT w="0"/>
                    <a:lnB w="0"/>
                  </a:tcPr>
                </a:tc>
              </a:tr>
            </a:tbl>
          </a:graphicData>
        </a:graphic>
      </p:graphicFrame>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51. Hvor fornøyd eller misfornøyd&lt;br /&gt; er du med arbeidsoppfølgingen du har fått av NAV?</a:t>
            </a:r>
          </a:p>
        </p:txBody>
      </p:sp>
      <p:sp>
        <p:nvSpPr>
          <p:cNvPr id="5" name="RepTitle"/>
          <p:cNvSpPr>
            <a:spLocks noGrp="1"/>
          </p:cNvSpPr>
          <p:nvPr>
            <p:ph sz="quarter" idx="14"/>
          </p:nvPr>
        </p:nvSpPr>
        <p:spPr/>
        <p:txBody>
          <a:bodyPr/>
          <a:lstStyle/>
          <a:p>
            <a:r>
              <a:rPr lang="en-US"/>
              <a:t>Spørreundersøkelse om arbeid</a:t>
            </a:r>
          </a:p>
        </p:txBody>
      </p:sp>
      <p:sp>
        <p:nvSpPr>
          <p:cNvPr id="6" name="MetaFoot"/>
          <p:cNvSpPr>
            <a:spLocks noGrp="1"/>
          </p:cNvSpPr>
          <p:nvPr>
            <p:ph sz="quarter" idx="15"/>
          </p:nvPr>
        </p:nvSpPr>
        <p:spPr/>
        <p:txBody>
          <a:bodyPr/>
          <a:lstStyle/>
          <a:p>
            <a:endParaRPr lang="en-US"/>
          </a:p>
        </p:txBody>
      </p:sp>
      <p:graphicFrame>
        <p:nvGraphicFramePr>
          <p:cNvPr id="7" name="New Table"/>
          <p:cNvGraphicFramePr>
            <a:graphicFrameLocks noGrp="1"/>
          </p:cNvGraphicFramePr>
          <p:nvPr>
            <p:ph sz="quarter" idx="10"/>
          </p:nvPr>
        </p:nvGraphicFramePr>
        <p:xfrm>
          <a:off x="468313" y="908050"/>
          <a:ext cx="8207376" cy="1950720"/>
        </p:xfrm>
        <a:graphic>
          <a:graphicData uri="http://schemas.openxmlformats.org/drawingml/2006/table">
            <a:tbl>
              <a:tblPr bandRow="1">
                <a:tableStyleId>{5C22544A-7EE6-4342-B048-85BDC9FD1C3A}</a:tableStyleId>
              </a:tblPr>
              <a:tblGrid>
                <a:gridCol w="4103688"/>
                <a:gridCol w="4103688"/>
              </a:tblGrid>
              <a:tr h="0">
                <a:tc>
                  <a:txBody>
                    <a:bodyPr/>
                    <a:lstStyle/>
                    <a:p>
                      <a:pPr>
                        <a:defRPr sz="1000"/>
                      </a:pPr>
                      <a:r>
                        <a:rPr b="1"/>
                        <a:t>Navn</a:t>
                      </a:r>
                    </a:p>
                  </a:txBody>
                  <a:tcPr>
                    <a:lnL w="0"/>
                    <a:lnR w="0"/>
                    <a:lnT w="0"/>
                    <a:lnB w="12700">
                      <a:solidFill>
                        <a:srgbClr val="B4B4B4"/>
                      </a:solidFill>
                    </a:lnB>
                    <a:solidFill>
                      <a:prstClr val="black">
                        <a:lumOff val="100000"/>
                        <a:lumOff val="100000"/>
                      </a:prstClr>
                    </a:solidFill>
                  </a:tcPr>
                </a:tc>
                <a:tc>
                  <a:txBody>
                    <a:bodyPr/>
                    <a:lstStyle/>
                    <a:p>
                      <a:pPr>
                        <a:defRPr sz="1000"/>
                      </a:pPr>
                      <a:r>
                        <a:rPr b="1"/>
                        <a:t>Prosent</a:t>
                      </a:r>
                    </a:p>
                  </a:txBody>
                  <a:tcPr>
                    <a:lnL w="0"/>
                    <a:lnR w="0"/>
                    <a:lnT w="0"/>
                    <a:lnB w="12700">
                      <a:solidFill>
                        <a:srgbClr val="B4B4B4"/>
                      </a:solidFill>
                    </a:lnB>
                    <a:solidFill>
                      <a:prstClr val="black">
                        <a:lumOff val="100000"/>
                        <a:lumOff val="100000"/>
                      </a:prstClr>
                    </a:solidFill>
                  </a:tcPr>
                </a:tc>
              </a:tr>
              <a:tr h="0">
                <a:tc>
                  <a:txBody>
                    <a:bodyPr/>
                    <a:lstStyle/>
                    <a:p>
                      <a:pPr>
                        <a:defRPr sz="1000"/>
                      </a:pPr>
                      <a:r>
                        <a:rPr/>
                        <a:t>1 Svært misfornøyd</a:t>
                      </a:r>
                    </a:p>
                  </a:txBody>
                  <a:tcPr>
                    <a:lnL w="0"/>
                    <a:lnR w="0"/>
                    <a:lnT w="12700">
                      <a:solidFill>
                        <a:srgbClr val="B4B4B4"/>
                      </a:solidFill>
                    </a:lnT>
                    <a:lnB w="0"/>
                  </a:tcPr>
                </a:tc>
                <a:tc>
                  <a:txBody>
                    <a:bodyPr/>
                    <a:lstStyle/>
                    <a:p>
                      <a:pPr>
                        <a:defRPr sz="1000"/>
                      </a:pPr>
                      <a:r>
                        <a:rPr/>
                        <a:t>6,9%</a:t>
                      </a:r>
                    </a:p>
                  </a:txBody>
                  <a:tcPr>
                    <a:lnL w="0"/>
                    <a:lnR w="0"/>
                    <a:lnT w="12700">
                      <a:solidFill>
                        <a:srgbClr val="B4B4B4"/>
                      </a:solidFill>
                    </a:lnT>
                    <a:lnB w="0"/>
                  </a:tcPr>
                </a:tc>
              </a:tr>
              <a:tr h="0">
                <a:tc>
                  <a:txBody>
                    <a:bodyPr/>
                    <a:lstStyle/>
                    <a:p>
                      <a:pPr>
                        <a:defRPr sz="1000"/>
                      </a:pPr>
                      <a:r>
                        <a:rPr/>
                        <a:t>2</a:t>
                      </a:r>
                    </a:p>
                  </a:txBody>
                  <a:tcPr>
                    <a:lnL w="0"/>
                    <a:lnR w="0"/>
                    <a:lnT w="0"/>
                    <a:lnB w="0"/>
                  </a:tcPr>
                </a:tc>
                <a:tc>
                  <a:txBody>
                    <a:bodyPr/>
                    <a:lstStyle/>
                    <a:p>
                      <a:pPr>
                        <a:defRPr sz="1000"/>
                      </a:pPr>
                      <a:r>
                        <a:rPr/>
                        <a:t>20,7%</a:t>
                      </a:r>
                    </a:p>
                  </a:txBody>
                  <a:tcPr>
                    <a:lnL w="0"/>
                    <a:lnR w="0"/>
                    <a:lnT w="0"/>
                    <a:lnB w="0"/>
                  </a:tcPr>
                </a:tc>
              </a:tr>
              <a:tr h="0">
                <a:tc>
                  <a:txBody>
                    <a:bodyPr/>
                    <a:lstStyle/>
                    <a:p>
                      <a:pPr>
                        <a:defRPr sz="1000"/>
                      </a:pPr>
                      <a:r>
                        <a:rPr/>
                        <a:t>3</a:t>
                      </a:r>
                    </a:p>
                  </a:txBody>
                  <a:tcPr>
                    <a:lnL w="0"/>
                    <a:lnR w="0"/>
                    <a:lnT w="0"/>
                    <a:lnB w="0"/>
                  </a:tcPr>
                </a:tc>
                <a:tc>
                  <a:txBody>
                    <a:bodyPr/>
                    <a:lstStyle/>
                    <a:p>
                      <a:pPr>
                        <a:defRPr sz="1000"/>
                      </a:pPr>
                      <a:r>
                        <a:rPr/>
                        <a:t>27,6%</a:t>
                      </a:r>
                    </a:p>
                  </a:txBody>
                  <a:tcPr>
                    <a:lnL w="0"/>
                    <a:lnR w="0"/>
                    <a:lnT w="0"/>
                    <a:lnB w="0"/>
                  </a:tcPr>
                </a:tc>
              </a:tr>
              <a:tr h="0">
                <a:tc>
                  <a:txBody>
                    <a:bodyPr/>
                    <a:lstStyle/>
                    <a:p>
                      <a:pPr>
                        <a:defRPr sz="1000"/>
                      </a:pPr>
                      <a:r>
                        <a:rPr/>
                        <a:t>4</a:t>
                      </a:r>
                    </a:p>
                  </a:txBody>
                  <a:tcPr>
                    <a:lnL w="0"/>
                    <a:lnR w="0"/>
                    <a:lnT w="0"/>
                    <a:lnB w="0"/>
                  </a:tcPr>
                </a:tc>
                <a:tc>
                  <a:txBody>
                    <a:bodyPr/>
                    <a:lstStyle/>
                    <a:p>
                      <a:pPr>
                        <a:defRPr sz="1000"/>
                      </a:pPr>
                      <a:r>
                        <a:rPr/>
                        <a:t>10,3%</a:t>
                      </a:r>
                    </a:p>
                  </a:txBody>
                  <a:tcPr>
                    <a:lnL w="0"/>
                    <a:lnR w="0"/>
                    <a:lnT w="0"/>
                    <a:lnB w="0"/>
                  </a:tcPr>
                </a:tc>
              </a:tr>
              <a:tr h="0">
                <a:tc>
                  <a:txBody>
                    <a:bodyPr/>
                    <a:lstStyle/>
                    <a:p>
                      <a:pPr>
                        <a:defRPr sz="1000"/>
                      </a:pPr>
                      <a:r>
                        <a:rPr/>
                        <a:t>5</a:t>
                      </a:r>
                    </a:p>
                  </a:txBody>
                  <a:tcPr>
                    <a:lnL w="0"/>
                    <a:lnR w="0"/>
                    <a:lnT w="0"/>
                    <a:lnB w="0"/>
                  </a:tcPr>
                </a:tc>
                <a:tc>
                  <a:txBody>
                    <a:bodyPr/>
                    <a:lstStyle/>
                    <a:p>
                      <a:pPr>
                        <a:defRPr sz="1000"/>
                      </a:pPr>
                      <a:r>
                        <a:rPr/>
                        <a:t>17,2%</a:t>
                      </a:r>
                    </a:p>
                  </a:txBody>
                  <a:tcPr>
                    <a:lnL w="0"/>
                    <a:lnR w="0"/>
                    <a:lnT w="0"/>
                    <a:lnB w="0"/>
                  </a:tcPr>
                </a:tc>
              </a:tr>
              <a:tr h="0">
                <a:tc>
                  <a:txBody>
                    <a:bodyPr/>
                    <a:lstStyle/>
                    <a:p>
                      <a:pPr>
                        <a:defRPr sz="1000"/>
                      </a:pPr>
                      <a:r>
                        <a:rPr/>
                        <a:t>6 Svært fornøyd</a:t>
                      </a:r>
                    </a:p>
                  </a:txBody>
                  <a:tcPr>
                    <a:lnL w="0"/>
                    <a:lnR w="0"/>
                    <a:lnT w="0"/>
                    <a:lnB w="12700">
                      <a:solidFill>
                        <a:srgbClr val="B4B4B4"/>
                      </a:solidFill>
                    </a:lnB>
                  </a:tcPr>
                </a:tc>
                <a:tc>
                  <a:txBody>
                    <a:bodyPr/>
                    <a:lstStyle/>
                    <a:p>
                      <a:pPr>
                        <a:defRPr sz="1000"/>
                      </a:pPr>
                      <a:r>
                        <a:rPr/>
                        <a:t>17,2%</a:t>
                      </a:r>
                    </a:p>
                  </a:txBody>
                  <a:tcPr>
                    <a:lnL w="0"/>
                    <a:lnR w="0"/>
                    <a:lnT w="0"/>
                    <a:lnB w="12700">
                      <a:solidFill>
                        <a:srgbClr val="B4B4B4"/>
                      </a:solidFill>
                    </a:lnB>
                  </a:tcPr>
                </a:tc>
              </a:tr>
              <a:tr h="0">
                <a:tc>
                  <a:txBody>
                    <a:bodyPr/>
                    <a:lstStyle/>
                    <a:p>
                      <a:pPr>
                        <a:defRPr sz="1000"/>
                      </a:pPr>
                      <a:r>
                        <a:rPr b="1"/>
                        <a:t>N</a:t>
                      </a:r>
                    </a:p>
                  </a:txBody>
                  <a:tcPr>
                    <a:lnL w="0"/>
                    <a:lnR w="0"/>
                    <a:lnT w="12700">
                      <a:solidFill>
                        <a:srgbClr val="B4B4B4"/>
                      </a:solidFill>
                    </a:lnT>
                    <a:lnB w="0"/>
                  </a:tcPr>
                </a:tc>
                <a:tc>
                  <a:txBody>
                    <a:bodyPr/>
                    <a:lstStyle/>
                    <a:p>
                      <a:pPr>
                        <a:defRPr sz="1000"/>
                      </a:pPr>
                      <a:r>
                        <a:rPr/>
                        <a:t>29</a:t>
                      </a:r>
                    </a:p>
                  </a:txBody>
                  <a:tcPr>
                    <a:lnL w="0"/>
                    <a:lnR w="0"/>
                    <a:lnT w="12700">
                      <a:solidFill>
                        <a:srgbClr val="B4B4B4"/>
                      </a:solidFill>
                    </a:lnT>
                    <a:lnB w="0"/>
                  </a:tcPr>
                </a:tc>
              </a:tr>
            </a:tbl>
          </a:graphicData>
        </a:graphic>
      </p:graphicFrame>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18449"/>
  <p:tag name="AS_OS" val="Microsoft Windows NT 6.2.9200.0"/>
  <p:tag name="AS_RELEASE_DATE" val="2013.05.24"/>
  <p:tag name="AS_TITLE" val="Aspose.Slides for .NET 4.0"/>
  <p:tag name="AS_VERSION" val="7.5.1.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New">
  <a:themeElements>
    <a:clrScheme name="Custom 22">
      <a:dk1>
        <a:sysClr val="windowText" lastClr="000000"/>
      </a:dk1>
      <a:lt1>
        <a:srgbClr val="7F7F7F"/>
      </a:lt1>
      <a:dk2>
        <a:srgbClr val="1F497D"/>
      </a:dk2>
      <a:lt2>
        <a:srgbClr val="EEECE1"/>
      </a:lt2>
      <a:accent1>
        <a:srgbClr val="E5E5E5"/>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ant" typeface="新細明體"/>
        <a:font script="Telu" typeface="Gautami"/>
        <a:font script="Ethi" typeface="Nyala"/>
        <a:font script="Jpan" typeface="ＭＳ ゴシック"/>
        <a:font script="Sinh" typeface="Iskoola Pota"/>
        <a:font script="Deva" typeface="Mangal"/>
        <a:font script="Knda" typeface="Tunga"/>
        <a:font script="Tibt" typeface="Microsoft Himalaya"/>
        <a:font script="Khmr" typeface="MoolBoran"/>
        <a:font script="Taml" typeface="Latha"/>
        <a:font script="Hebr" typeface="Times New Roman"/>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ant" typeface="新細明體"/>
        <a:font script="Telu" typeface="Gautami"/>
        <a:font script="Ethi" typeface="Nyala"/>
        <a:font script="Jpan" typeface="ＭＳ 明朝"/>
        <a:font script="Sinh" typeface="Iskoola Pota"/>
        <a:font script="Deva" typeface="Mangal"/>
        <a:font script="Knda" typeface="Tunga"/>
        <a:font script="Tibt" typeface="Microsoft Himalaya"/>
        <a:font script="Khmr" typeface="DaunPenh"/>
        <a:font script="Taml" typeface="Latha"/>
        <a:font script="Hebr" typeface="Arial"/>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tileRect/>
        </a:gradFill>
        <a:blipFill rotWithShape="1">
          <a:blip xmlns:r="http://schemas.openxmlformats.org/officeDocument/2006/relationships" r:embed="rId1">
            <a:duotone>
              <a:schemeClr val="phClr">
                <a:tint val="97000"/>
              </a:schemeClr>
              <a:schemeClr val="phClr">
                <a:shade val="96000"/>
              </a:schemeClr>
            </a:duotone>
          </a:blip>
          <a:srcRect/>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ThemeNew</Template>
  <TotalTime>790</TotalTime>
  <Words>10686</Words>
  <Application>Microsoft Office PowerPoint</Application>
  <PresentationFormat>Skjermfremvisning (4:3)</PresentationFormat>
  <Paragraphs>1952</Paragraphs>
  <Slides>131</Slides>
  <Notes>0</Notes>
  <HiddenSlides>0</HiddenSlides>
  <MMClips>0</MMClips>
  <ScaleCrop>false</ScaleCrop>
  <HeadingPairs>
    <vt:vector size="4" baseType="variant">
      <vt:variant>
        <vt:lpstr>Tema</vt:lpstr>
      </vt:variant>
      <vt:variant>
        <vt:i4>1</vt:i4>
      </vt:variant>
      <vt:variant>
        <vt:lpstr>Lysbildetitler</vt:lpstr>
      </vt:variant>
      <vt:variant>
        <vt:i4>131</vt:i4>
      </vt:variant>
    </vt:vector>
  </HeadingPairs>
  <TitlesOfParts>
    <vt:vector size="132" baseType="lpstr">
      <vt:lpstr>ThemeNew</vt:lpstr>
      <vt:lpstr>1. Kjønn?</vt:lpstr>
      <vt:lpstr>1. Kjønn?</vt:lpstr>
      <vt:lpstr>1. Kjønn?</vt:lpstr>
      <vt:lpstr>2. Hvilken aldersgruppe tilhører du?</vt:lpstr>
      <vt:lpstr>2. Hvilken aldersgruppe tilhører du?</vt:lpstr>
      <vt:lpstr>3. Hvilket fylke bor du i ?</vt:lpstr>
      <vt:lpstr>3. Hvilket fylke bor du i ?</vt:lpstr>
      <vt:lpstr>4. Hva er din høyeste fullførte utdanning?</vt:lpstr>
      <vt:lpstr>4. Hva er din høyeste fullførte utdanning?</vt:lpstr>
      <vt:lpstr>5. Er du i arbeid i dag?</vt:lpstr>
      <vt:lpstr>5. Er du i arbeid i dag?</vt:lpstr>
      <vt:lpstr>5. Er du i arbeid i dag?</vt:lpstr>
      <vt:lpstr>6. Hva slags type arbeid har du? </vt:lpstr>
      <vt:lpstr>6. Hva slags type arbeid har du? </vt:lpstr>
      <vt:lpstr>6. Hva slags type arbeid har du? </vt:lpstr>
      <vt:lpstr>7. Har du tidligere vært i arbeid?</vt:lpstr>
      <vt:lpstr>7. Har du tidligere vært i arbeid?</vt:lpstr>
      <vt:lpstr>7. Har du tidligere vært i arbeid?</vt:lpstr>
      <vt:lpstr>8. I hvor mange år har du vært i arbeid?</vt:lpstr>
      <vt:lpstr>8. I hvor mange år har du vært i arbeid?</vt:lpstr>
      <vt:lpstr>8. I hvor mange år har du vært i arbeid?</vt:lpstr>
      <vt:lpstr>9. Hvor lenge har du vært i arbeidspraksis eller på arbeidsutprøving?</vt:lpstr>
      <vt:lpstr>9. Hvor lenge har du vært i arbeidspraksis eller på arbeidsutprøving?</vt:lpstr>
      <vt:lpstr>9. Hvor lenge har du vært i arbeidspraksis eller på arbeidsutprøving?</vt:lpstr>
      <vt:lpstr>10. I hvilken grad er målsetningen din å komme i ordinært lønnsarbeid &lt;br /&gt;etter endt arbeidspraksis eller arbeidsutprøving?</vt:lpstr>
      <vt:lpstr>10. I hvilken grad er målsetningen din å komme i ordinært lønnsarbeid &lt;br /&gt;etter endt arbeidspraksis eller arbeidsutprøving?</vt:lpstr>
      <vt:lpstr>11. Hva er det viktigste som skal til for å oppnå denne målsetningen?</vt:lpstr>
      <vt:lpstr>12. Hva er stillingsprosenten din idag?</vt:lpstr>
      <vt:lpstr>12. Hva er stillingsprosenten din idag?</vt:lpstr>
      <vt:lpstr>13. Har du hatt en annen stillingsprosent tidligere?</vt:lpstr>
      <vt:lpstr>13. Har du hatt en annen stillingsprosent tidligere?</vt:lpstr>
      <vt:lpstr>14. Hvor enig eller uenig er du i følgende påstander?</vt:lpstr>
      <vt:lpstr>14. Hvor enig eller uenig er du i følgende påstander?</vt:lpstr>
      <vt:lpstr>15. Jeg stortrives i jobben min </vt:lpstr>
      <vt:lpstr>15. Jeg stortrives i jobben min </vt:lpstr>
      <vt:lpstr>16. Jeg har en jobb som er relevant for min utdannelse</vt:lpstr>
      <vt:lpstr>16. Jeg har en jobb som er relevant for min utdannelse</vt:lpstr>
      <vt:lpstr>17. Jeg har en forståelsesfull arbeidsgiver &lt;br /&gt;som det er lett å ta opp problemer med</vt:lpstr>
      <vt:lpstr>17. Jeg har en forståelsesfull arbeidsgiver &lt;br /&gt;som det er lett å ta opp problemer med</vt:lpstr>
      <vt:lpstr>18. Jeg har arbeidsoppgaver som jeg trives godt med</vt:lpstr>
      <vt:lpstr>18. Jeg har arbeidsoppgaver som jeg trives godt med</vt:lpstr>
      <vt:lpstr>19. Jeg jobber i et inkluderende arbeidsmiljø</vt:lpstr>
      <vt:lpstr>19. Jeg jobber i et inkluderende arbeidsmiljø</vt:lpstr>
      <vt:lpstr>20. Hvor enig eller uenig er du i følgende påstander?</vt:lpstr>
      <vt:lpstr>20. Hvor enig eller uenig er du i følgende påstander?</vt:lpstr>
      <vt:lpstr>21. Jeg stortrives i jobben min </vt:lpstr>
      <vt:lpstr>21. Jeg stortrives i jobben min </vt:lpstr>
      <vt:lpstr>22. Jeg har en jobb som føles meningsfull</vt:lpstr>
      <vt:lpstr>22. Jeg har en jobb som føles meningsfull</vt:lpstr>
      <vt:lpstr>23. Jeg har en forståelsesfull arbeidsgiver &lt;br /&gt;som det er lett å ta opp problemer med</vt:lpstr>
      <vt:lpstr>23. Jeg har en forståelsesfull arbeidsgiver &lt;br /&gt;som det er lett å ta opp problemer med</vt:lpstr>
      <vt:lpstr>24. Jeg har arbeidsoppgaver som jeg trives godt med</vt:lpstr>
      <vt:lpstr>24. Jeg har arbeidsoppgaver som jeg trives godt med</vt:lpstr>
      <vt:lpstr>25. Jeg jobber i et inkluderende arbeidsmiljø</vt:lpstr>
      <vt:lpstr>25. Jeg jobber i et inkluderende arbeidsmiljø</vt:lpstr>
      <vt:lpstr>26. Hva vil være det viktigste som skal til for at du kan jobbe i ordinært lønnsarbeid?</vt:lpstr>
      <vt:lpstr>27. Dersom du skulle vurdere dine framtidsutsikter.&lt;br /&gt; Hvilket av utsagnene nedenfor passer best for deg?</vt:lpstr>
      <vt:lpstr>27. Dersom du skulle vurdere dine framtidsutsikter.&lt;br /&gt; Hvilket av utsagnene nedenfor passer best for deg?</vt:lpstr>
      <vt:lpstr>28. Dersom du skulle vurdere dine framtidsutsikter.&lt;br /&gt;Hvilket av utsagnene nedenfor passer best for deg?</vt:lpstr>
      <vt:lpstr>28. Dersom du skulle vurdere dine framtidsutsikter.&lt;br /&gt;Hvilket av utsagnene nedenfor passer best for deg?</vt:lpstr>
      <vt:lpstr>29. Vi håper derfor du vil gi oss en tilbakemelding på &lt;br /&gt;hva som er den viktigste årsaken til at du vurderer å redusere stillingsprosenten din</vt:lpstr>
      <vt:lpstr>30. Vi håper derfor du vil gi oss en tilbakemelding på&lt;br /&gt; hva som er den viktigste årsaken til at du vurderer å slutte i jobben din.</vt:lpstr>
      <vt:lpstr>31. Vi ber deg vurdere om noen av disse forholdene &lt;br /&gt;påvirker din arbeidsevne i dag.&lt;br /&gt;(Du kan krysse av for flere forhold)</vt:lpstr>
      <vt:lpstr>31. Vi ber deg vurdere om noen av disse forholdene &lt;br /&gt;påvirker din arbeidsevne i dag.&lt;br /&gt;(Du kan krysse av for flere forhold)</vt:lpstr>
      <vt:lpstr>32. Hvor enig eller uenig er du i følgende påstander?</vt:lpstr>
      <vt:lpstr>32. Hvor enig eller uenig er du i følgende påstander?</vt:lpstr>
      <vt:lpstr>33. Jeg er stivere og har mer smerter idag enn tidligere</vt:lpstr>
      <vt:lpstr>33. Jeg er stivere og har mer smerter idag enn tidligere</vt:lpstr>
      <vt:lpstr>34. Jeg har et større behov for hvile og søvn idag enn tidligere</vt:lpstr>
      <vt:lpstr>34. Jeg har et større behov for hvile og søvn idag enn tidligere</vt:lpstr>
      <vt:lpstr>35. Har du noen kognitive utfordringer som følge av CP-diagnosen?</vt:lpstr>
      <vt:lpstr>35. Har du noen kognitive utfordringer som følge av CP-diagnosen?</vt:lpstr>
      <vt:lpstr>36. I hvilken grad vil du si at dine kognitive vansker&lt;br /&gt;har betydning for din arbeidsevne?</vt:lpstr>
      <vt:lpstr>36. I hvilken grad vil du si at dine kognitive vansker&lt;br /&gt;har betydning for din arbeidsevne?</vt:lpstr>
      <vt:lpstr>37. Har du deltatt i noen form for arbeidsevne-vurdering?</vt:lpstr>
      <vt:lpstr>37. Har du deltatt i noen form for arbeidsevne-vurdering?</vt:lpstr>
      <vt:lpstr>38. Hvor har du blitt arbeidsevne-vurdert?&lt;br /&gt; (Du kan krysse av for flere steder dersom det er tilfelle)</vt:lpstr>
      <vt:lpstr>38. Hvor har du blitt arbeidsevne-vurdert?&lt;br /&gt; (Du kan krysse av for flere steder dersom det er tilfelle)</vt:lpstr>
      <vt:lpstr>39. Ble du nevrospykologisk utredet (testet)&lt;br /&gt;i forbindelse med arbeidsevne-vurderingen?</vt:lpstr>
      <vt:lpstr>39. Ble du nevrospykologisk utredet (testet)&lt;br /&gt;i forbindelse med arbeidsevne-vurderingen?</vt:lpstr>
      <vt:lpstr>40. Hvor fornøyd eller misfornøyd var du med den hjelpen du fikk &lt;br /&gt;med å tolke og bearbeide resultatene fra de nevropsykologiske testene?</vt:lpstr>
      <vt:lpstr>40. Hvor fornøyd eller misfornøyd var du med den hjelpen du fikk &lt;br /&gt;med å tolke og bearbeide resultatene fra de nevropsykologiske testene?</vt:lpstr>
      <vt:lpstr>41. Har du noe form for tilrettelegging eller tilpasninger på arbeidsplassen din idag?&lt;br /&gt;(Du kan krysse av for flere forhold)</vt:lpstr>
      <vt:lpstr>41. Har du noe form for tilrettelegging eller tilpasninger på arbeidsplassen din idag?&lt;br /&gt;(Du kan krysse av for flere forhold)</vt:lpstr>
      <vt:lpstr>42. Kan du beskrive hva du legger i det?</vt:lpstr>
      <vt:lpstr>43. Hva slags ordning har du? Og hva får du hjelp til?</vt:lpstr>
      <vt:lpstr>44. Dersom du kunne få mer hjelp. Hva burde den hjelpen bestå i?</vt:lpstr>
      <vt:lpstr>45. Har du noe form for lønnstilskudd?</vt:lpstr>
      <vt:lpstr>45. Har du noe form for lønnstilskudd?</vt:lpstr>
      <vt:lpstr>46. Kan du kort beskrive hvordan din ordning fungerer?</vt:lpstr>
      <vt:lpstr>47. Kunne du ønske at arbeidsplassen din var mer tilrettelagt enn det den er idag?</vt:lpstr>
      <vt:lpstr>47. Kunne du ønske at arbeidsplassen din var mer tilrettelagt enn det den er idag?</vt:lpstr>
      <vt:lpstr>48. Kan du beskrive kort hva slags tilrettelegging du ønsker?</vt:lpstr>
      <vt:lpstr>49. Har du vært i kontakt med NAV i forbindelse med arbeid?</vt:lpstr>
      <vt:lpstr>49. Har du vært i kontakt med NAV i forbindelse med arbeid?</vt:lpstr>
      <vt:lpstr>50. Har du en egen kontaktperson i NAV?</vt:lpstr>
      <vt:lpstr>50. Har du en egen kontaktperson i NAV?</vt:lpstr>
      <vt:lpstr>51. Hvor fornøyd eller misfornøyd&lt;br /&gt; er du med arbeidsoppfølgingen du har fått av NAV?</vt:lpstr>
      <vt:lpstr>51. Hvor fornøyd eller misfornøyd&lt;br /&gt; er du med arbeidsoppfølgingen du har fått av NAV?</vt:lpstr>
      <vt:lpstr>52. Har du fått hjelp av NAV til tilrettelegging av arbeidsplassen?</vt:lpstr>
      <vt:lpstr>52. Har du fått hjelp av NAV til tilrettelegging av arbeidsplassen?</vt:lpstr>
      <vt:lpstr>53. Hvilken betydning har arbeidsevnevurderingen &lt;br /&gt;hatt for den konkrete tilretteleggingen du har i dag?</vt:lpstr>
      <vt:lpstr>53. Hvilken betydning har arbeidsevnevurderingen &lt;br /&gt;hatt for den konkrete tilretteleggingen du har i dag?</vt:lpstr>
      <vt:lpstr>54. Hvilken betydning har den nevropsykologiske utredningen  &lt;br /&gt;hatt for den konkrete tilretteleggingen du har i dag?</vt:lpstr>
      <vt:lpstr>54. Hvilken betydning har den nevropsykologiske utredningen  &lt;br /&gt;hatt for den konkrete tilretteleggingen du har i dag?</vt:lpstr>
      <vt:lpstr>55. Har du fått hjelp med tilrettelegging fra arbeidsgiver?</vt:lpstr>
      <vt:lpstr>55. Har du fått hjelp med tilrettelegging fra arbeidsgiver?</vt:lpstr>
      <vt:lpstr>56. Hvor fornøyd eller misfornøyd er du med arbeidsgivers:</vt:lpstr>
      <vt:lpstr>56. Hvor fornøyd eller misfornøyd er du med arbeidsgivers:</vt:lpstr>
      <vt:lpstr>57.  vilje til å sørge for riktig tilrettelegging?</vt:lpstr>
      <vt:lpstr>57.  vilje til å sørge for riktig tilrettelegging?</vt:lpstr>
      <vt:lpstr>58. evne til å sørge for riktig tilrettelegging?</vt:lpstr>
      <vt:lpstr>58. evne til å sørge for riktig tilrettelegging?</vt:lpstr>
      <vt:lpstr>59. I hvilken grad har manglende tilrettelegging betydning&lt;br /&gt; for at du vurderer å slutte å jobbe eller redusere stillingsprosenten din?</vt:lpstr>
      <vt:lpstr>59. I hvilken grad har manglende tilrettelegging betydning&lt;br /&gt; for at du vurderer å slutte å jobbe eller redusere stillingsprosenten din?</vt:lpstr>
      <vt:lpstr>60. Hvor mange år siden er det du sluttet å jobbe?</vt:lpstr>
      <vt:lpstr>60. Hvor mange år siden er det du sluttet å jobbe?</vt:lpstr>
      <vt:lpstr>60. Hvor mange år siden er det du sluttet å jobbe?</vt:lpstr>
      <vt:lpstr>61. Ønsker du deg tilbake til arbeidslivet?</vt:lpstr>
      <vt:lpstr>61. Ønsker du deg tilbake til arbeidslivet?</vt:lpstr>
      <vt:lpstr>62. Hva vil du si er det viktigste som skal til &lt;br /&gt; for at du kan delta i arbeidslivet?</vt:lpstr>
      <vt:lpstr>62. Hva vil du si er det viktigste som skal til &lt;br /&gt; for at du kan delta i arbeidslivet?</vt:lpstr>
      <vt:lpstr>63. Hva tror du er det viktigste som skal til&lt;br /&gt; for at arbeidstakere med CP skal beholde arbeidstilknytningen sin lengst mulig?</vt:lpstr>
      <vt:lpstr>63. Hva tror du er det viktigste som skal til&lt;br /&gt; for at arbeidstakere med CP skal beholde arbeidstilknytningen sin lengst mulig?</vt:lpstr>
      <vt:lpstr>63. Hva tror du er det viktigste som skal til&lt;br /&gt; for at arbeidstakere med CP skal beholde arbeidstilknytningen sin lengst mulig?</vt:lpstr>
      <vt:lpstr>63. Hva tror du er det viktigste som skal til&lt;br /&gt; for at arbeidstakere med CP skal beholde arbeidstilknytningen sin lengst mulig?</vt:lpstr>
      <vt:lpstr>63. Hva tror du er det viktigste som skal til&lt;br /&gt; for at arbeidstakere med CP skal beholde arbeidstilknytningen sin lengst mulig?</vt:lpstr>
      <vt:lpstr>63. Hva tror du er det viktigste som skal til&lt;br /&gt; for at arbeidstakere med CP skal beholde arbeidstilknytningen sin lengst mulig?</vt:lpstr>
      <vt:lpstr>63. Hva tror du er det viktigste som skal til&lt;br /&gt; for at arbeidstakere med CP skal beholde arbeidstilknytningen sin lengst mulig?</vt:lpstr>
      <vt:lpstr>63. Hva tror du er det viktigste som skal til&lt;br /&gt; for at arbeidstakere med CP skal beholde arbeidstilknytningen sin lengst mulig?</vt:lpstr>
      <vt:lpstr>63. Hva tror du er det viktigste som skal til&lt;br /&gt; for at arbeidstakere med CP skal beholde arbeidstilknytningen sin lengst mulig?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abc</dc:creator>
  <cp:lastModifiedBy>Kristin Benestad</cp:lastModifiedBy>
  <cp:revision>380</cp:revision>
  <dcterms:created xsi:type="dcterms:W3CDTF">2013-05-14T13:56:12Z</dcterms:created>
  <dcterms:modified xsi:type="dcterms:W3CDTF">2016-02-05T15:04:22Z</dcterms:modified>
</cp:coreProperties>
</file>