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3" r:id="rId3"/>
    <p:sldId id="265" r:id="rId4"/>
    <p:sldId id="261" r:id="rId5"/>
    <p:sldId id="262" r:id="rId6"/>
    <p:sldId id="278" r:id="rId7"/>
    <p:sldId id="260" r:id="rId8"/>
    <p:sldId id="276" r:id="rId9"/>
    <p:sldId id="277" r:id="rId10"/>
    <p:sldId id="271" r:id="rId11"/>
    <p:sldId id="280" r:id="rId12"/>
    <p:sldId id="279" r:id="rId13"/>
    <p:sldId id="273" r:id="rId14"/>
    <p:sldId id="267" r:id="rId15"/>
    <p:sldId id="274" r:id="rId16"/>
    <p:sldId id="264" r:id="rId17"/>
    <p:sldId id="268" r:id="rId18"/>
    <p:sldId id="269" r:id="rId19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us Hanssen Raddum" initials="MHR" lastIdx="2" clrIdx="0">
    <p:extLst>
      <p:ext uri="{19B8F6BF-5375-455C-9EA6-DF929625EA0E}">
        <p15:presenceInfo xmlns:p15="http://schemas.microsoft.com/office/powerpoint/2012/main" userId="S-1-5-21-602162358-1614895754-839522115-61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4A54"/>
    <a:srgbClr val="764600"/>
    <a:srgbClr val="EE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434" autoAdjust="0"/>
  </p:normalViewPr>
  <p:slideViewPr>
    <p:cSldViewPr snapToGrid="0">
      <p:cViewPr varScale="1">
        <p:scale>
          <a:sx n="55" d="100"/>
          <a:sy n="55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DC7A7-D715-4A6B-9C48-C65694292402}" type="datetimeFigureOut">
              <a:rPr lang="nb-NO" smtClean="0"/>
              <a:t>06.02.2018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1C09A-3991-4FC6-9D82-2E2F3FC7BA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36797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FCF64-EBF8-4EAF-83EC-26F1E53E5B76}" type="datetimeFigureOut">
              <a:rPr lang="nb-NO" smtClean="0"/>
              <a:t>06.02.2018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0C56D-B80C-4B5C-ACAA-03400187AF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55195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857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0822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8727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7379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9140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23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211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152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962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2606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4918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>
              <a:solidFill>
                <a:schemeClr val="bg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138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6160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588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646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206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0C56D-B80C-4B5C-ACAA-03400187AFF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262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4E384-C224-4B49-BF00-0B274E6B7130}" type="datetime1">
              <a:rPr lang="nb-NO" smtClean="0"/>
              <a:t>06.02.2018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56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962F-EBCD-4D16-AD88-D4AC78E6B136}" type="datetime1">
              <a:rPr lang="nb-NO" smtClean="0"/>
              <a:t>06.02.2018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37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2DA4-7794-4197-987E-16334044AB57}" type="datetime1">
              <a:rPr lang="nb-NO" smtClean="0"/>
              <a:t>06.02.2018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07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E4E3-ADF9-4C72-B42D-13C7BA936BA4}" type="datetime1">
              <a:rPr lang="nb-NO" smtClean="0"/>
              <a:t>06.02.2018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15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9D60-870E-4FD9-8B4F-6E74215825D7}" type="datetime1">
              <a:rPr lang="nb-NO" smtClean="0"/>
              <a:t>06.02.2018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47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FA144-CCA8-4C1E-BA84-3550E59C42B7}" type="datetime1">
              <a:rPr lang="nb-NO" smtClean="0"/>
              <a:t>06.02.2018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49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436BB-95C6-4A74-8466-963551230FBD}" type="datetime1">
              <a:rPr lang="nb-NO" smtClean="0"/>
              <a:t>06.02.2018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04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51E78-9256-4F56-ADA5-31D24D87B633}" type="datetime1">
              <a:rPr lang="nb-NO" smtClean="0"/>
              <a:t>06.02.2018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06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7116-C76E-456D-B7BD-9F1EE0507E55}" type="datetime1">
              <a:rPr lang="nb-NO" smtClean="0"/>
              <a:t>06.02.2018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42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11BD7-11EB-4FD5-BECF-013CB62E5BE9}" type="datetime1">
              <a:rPr lang="nb-NO" smtClean="0"/>
              <a:t>06.02.2018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05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0A79-0D92-41D2-9DA8-495C9DC58989}" type="datetime1">
              <a:rPr lang="nb-NO" smtClean="0"/>
              <a:t>06.02.2018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82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34D07-F144-4B0F-89A1-75510389B2C6}" type="datetime1">
              <a:rPr lang="nb-NO" smtClean="0"/>
              <a:t>06.02.2018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DECB5-2087-4913-A94A-DE0EFAA67F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332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763135"/>
            <a:ext cx="6858000" cy="2387600"/>
          </a:xfrm>
        </p:spPr>
        <p:txBody>
          <a:bodyPr>
            <a:normAutofit/>
          </a:bodyPr>
          <a:lstStyle/>
          <a:p>
            <a:r>
              <a:rPr lang="nb-NO" sz="5000" b="1" dirty="0">
                <a:solidFill>
                  <a:schemeClr val="bg1"/>
                </a:solidFill>
              </a:rPr>
              <a:t>Brukererfaring fra intensiv trening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933758"/>
            <a:ext cx="6858000" cy="1655762"/>
          </a:xfrm>
        </p:spPr>
        <p:txBody>
          <a:bodyPr>
            <a:norm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Marius Raddum &amp; Ane-Guro Danielsen</a:t>
            </a:r>
          </a:p>
          <a:p>
            <a:r>
              <a:rPr lang="nb-NO" sz="2800" dirty="0">
                <a:solidFill>
                  <a:schemeClr val="bg1"/>
                </a:solidFill>
              </a:rPr>
              <a:t>Foreldre til Live</a:t>
            </a:r>
          </a:p>
        </p:txBody>
      </p:sp>
      <p:sp>
        <p:nvSpPr>
          <p:cNvPr id="4" name="Rektangel 3"/>
          <p:cNvSpPr/>
          <p:nvPr/>
        </p:nvSpPr>
        <p:spPr>
          <a:xfrm>
            <a:off x="2024347" y="6372544"/>
            <a:ext cx="5697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</a:rPr>
              <a:t>CP-konferansen  26. januar 2018, Oslo Kongressenter</a:t>
            </a:r>
          </a:p>
        </p:txBody>
      </p:sp>
    </p:spTree>
    <p:extLst>
      <p:ext uri="{BB962C8B-B14F-4D97-AF65-F5344CB8AC3E}">
        <p14:creationId xmlns:p14="http://schemas.microsoft.com/office/powerpoint/2010/main" val="7914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8354" y="251607"/>
            <a:ext cx="7886700" cy="1129668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Stående uten støtte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" b="15443"/>
          <a:stretch/>
        </p:blipFill>
        <p:spPr>
          <a:xfrm>
            <a:off x="5394956" y="586982"/>
            <a:ext cx="3212871" cy="4740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e856d6c3-b95c-4c83-ab39-b9c442025e33@aib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0" b="14573"/>
          <a:stretch/>
        </p:blipFill>
        <p:spPr bwMode="auto">
          <a:xfrm rot="5400000">
            <a:off x="-11264" y="2226053"/>
            <a:ext cx="5207746" cy="351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lassholder for innhold 3"/>
          <p:cNvPicPr>
            <a:picLocks noChangeAspect="1"/>
          </p:cNvPicPr>
          <p:nvPr/>
        </p:nvPicPr>
        <p:blipFill rotWithShape="1">
          <a:blip r:embed="rId5"/>
          <a:srcRect l="10543" t="14987" r="11232" b="19130"/>
          <a:stretch/>
        </p:blipFill>
        <p:spPr>
          <a:xfrm>
            <a:off x="6295292" y="5780111"/>
            <a:ext cx="2848708" cy="107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669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4488" y="189725"/>
            <a:ext cx="7886700" cy="1069227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Gå med rullator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t="11444" r="7254" b="12032"/>
          <a:stretch/>
        </p:blipFill>
        <p:spPr>
          <a:xfrm>
            <a:off x="4643274" y="1776886"/>
            <a:ext cx="4330905" cy="271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D261316D-6262-4BC8-BFE3-09C268833033" descr="D261316D-6262-4BC8-BFE3-09C26883303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r="6240"/>
          <a:stretch/>
        </p:blipFill>
        <p:spPr bwMode="auto">
          <a:xfrm rot="5400000">
            <a:off x="-508090" y="1734388"/>
            <a:ext cx="5588182" cy="427808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ssholder for innhold 3"/>
          <p:cNvPicPr>
            <a:picLocks noChangeAspect="1"/>
          </p:cNvPicPr>
          <p:nvPr/>
        </p:nvPicPr>
        <p:blipFill rotWithShape="1">
          <a:blip r:embed="rId5"/>
          <a:srcRect l="10543" t="14987" r="11232" b="19130"/>
          <a:stretch/>
        </p:blipFill>
        <p:spPr>
          <a:xfrm>
            <a:off x="6295292" y="5780111"/>
            <a:ext cx="2848708" cy="107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33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4330" y="258447"/>
            <a:ext cx="8469630" cy="1036954"/>
          </a:xfrm>
        </p:spPr>
        <p:txBody>
          <a:bodyPr>
            <a:no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Oppfølging kommunal fysioterapeut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404360" y="1558034"/>
            <a:ext cx="4419600" cy="4881562"/>
          </a:xfrm>
        </p:spPr>
        <p:txBody>
          <a:bodyPr>
            <a:norm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For å få et godt utbytte av intensivtreningen må treningsmålene jobbes videre med i hverdagen</a:t>
            </a:r>
          </a:p>
          <a:p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Assistenter i skole og SFO sørger  for daglig mengdetrening med rullator, veiledet av kommunal fysioterapeut</a:t>
            </a:r>
          </a:p>
          <a:p>
            <a:endParaRPr lang="nb-NO" sz="2400" dirty="0">
              <a:solidFill>
                <a:schemeClr val="bg1"/>
              </a:solidFill>
            </a:endParaRPr>
          </a:p>
          <a:p>
            <a:endParaRPr lang="nb-NO" sz="2400" dirty="0">
              <a:solidFill>
                <a:schemeClr val="bg1"/>
              </a:solidFill>
            </a:endParaRPr>
          </a:p>
        </p:txBody>
      </p:sp>
      <p:pic>
        <p:nvPicPr>
          <p:cNvPr id="5" name="Picture 3" descr="1d6f238c-c969-47c0-af33-1b96af1ef95b@aib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0040" r="10510" b="58284"/>
          <a:stretch/>
        </p:blipFill>
        <p:spPr bwMode="auto">
          <a:xfrm>
            <a:off x="6431280" y="6021194"/>
            <a:ext cx="2712720" cy="83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" t="1627" r="8476" b="3198"/>
          <a:stretch/>
        </p:blipFill>
        <p:spPr>
          <a:xfrm>
            <a:off x="538699" y="1375525"/>
            <a:ext cx="3623867" cy="536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488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4973" y="0"/>
            <a:ext cx="7886700" cy="1325563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Gå i trapp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50" y="380332"/>
            <a:ext cx="3871126" cy="516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3" y="1325563"/>
            <a:ext cx="3871126" cy="516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1d6f238c-c969-47c0-af33-1b96af1ef95b@aib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0040" r="10510" b="58284"/>
          <a:stretch/>
        </p:blipFill>
        <p:spPr bwMode="auto">
          <a:xfrm>
            <a:off x="6431280" y="6021194"/>
            <a:ext cx="2712720" cy="83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6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8807" y="170255"/>
            <a:ext cx="7886700" cy="1228401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Gå langs rekkverk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21" y="589978"/>
            <a:ext cx="3739773" cy="4986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952" y="2038815"/>
            <a:ext cx="5121267" cy="384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1d6f238c-c969-47c0-af33-1b96af1ef95b@aib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0040" r="10510" b="58284"/>
          <a:stretch/>
        </p:blipFill>
        <p:spPr bwMode="auto">
          <a:xfrm>
            <a:off x="6431280" y="6021194"/>
            <a:ext cx="2712720" cy="83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4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3437" y="89331"/>
            <a:ext cx="7886700" cy="1325563"/>
          </a:xfrm>
        </p:spPr>
        <p:txBody>
          <a:bodyPr>
            <a:normAutofit/>
          </a:bodyPr>
          <a:lstStyle/>
          <a:p>
            <a:r>
              <a:rPr lang="nb-NO" sz="4400" b="1" dirty="0" err="1">
                <a:solidFill>
                  <a:schemeClr val="bg1"/>
                </a:solidFill>
              </a:rPr>
              <a:t>Bolstyrke</a:t>
            </a:r>
            <a:r>
              <a:rPr lang="nb-NO" sz="4400" b="1" dirty="0">
                <a:solidFill>
                  <a:schemeClr val="bg1"/>
                </a:solidFill>
              </a:rPr>
              <a:t>/ balanse</a:t>
            </a:r>
          </a:p>
        </p:txBody>
      </p:sp>
      <p:pic>
        <p:nvPicPr>
          <p:cNvPr id="1026" name="Picture 2" descr="a3d6f0ca-591a-4d1b-9b65-0d901b2b5581@aib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b="18178"/>
          <a:stretch/>
        </p:blipFill>
        <p:spPr bwMode="auto">
          <a:xfrm rot="5400000">
            <a:off x="3898632" y="1400485"/>
            <a:ext cx="6131860" cy="3982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eaaef286-abef-47bd-8085-98b424eb4bbd@aib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r="13507"/>
          <a:stretch/>
        </p:blipFill>
        <p:spPr bwMode="auto">
          <a:xfrm rot="5400000">
            <a:off x="-233068" y="3400508"/>
            <a:ext cx="3657569" cy="3191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ba8f360e-6281-444c-8e91-008f88090445@aib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t="16601" r="10573"/>
          <a:stretch/>
        </p:blipFill>
        <p:spPr bwMode="auto">
          <a:xfrm rot="5400000">
            <a:off x="1737245" y="1873813"/>
            <a:ext cx="3602129" cy="2642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1d6f238c-c969-47c0-af33-1b96af1ef95b@aib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0040" r="10510" b="58284"/>
          <a:stretch/>
        </p:blipFill>
        <p:spPr bwMode="auto">
          <a:xfrm>
            <a:off x="6431280" y="6021194"/>
            <a:ext cx="2712720" cy="83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3118" y="1"/>
            <a:ext cx="7886700" cy="928048"/>
          </a:xfrm>
        </p:spPr>
        <p:txBody>
          <a:bodyPr>
            <a:normAutofit/>
          </a:bodyPr>
          <a:lstStyle/>
          <a:p>
            <a:pPr algn="ctr"/>
            <a:r>
              <a:rPr lang="nb-NO" sz="4400" b="1" dirty="0">
                <a:solidFill>
                  <a:schemeClr val="bg1"/>
                </a:solidFill>
              </a:rPr>
              <a:t>Oppsummering av våre erfaringer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1091821"/>
            <a:ext cx="9239534" cy="5540991"/>
          </a:xfrm>
        </p:spPr>
        <p:txBody>
          <a:bodyPr>
            <a:no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Eliminering av Lives spastisitet har lagt til rette for effektiv og utbytterik trening 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Spesifikk, målrettet og funksjonell trening med høy intensitet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Tydelige og forståelige treningsmål for Live, helst kvantitative (lengde, antall, tid)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God samhandling og kommunikasjon mellom tjenesteleverandør, kommunale ressurser og skole/SFO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Riktig gruppesammensetning av barn med tilnærmet like utfordringer og nivå Barna motiverer hverandre!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Live klarer mer enn vi tror, ikke undervurder hennes potensiale 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Mengde, mengde, mengde!</a:t>
            </a:r>
          </a:p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3E70354-F468-4F62-8E1E-EA0CDC8A86BF" descr="73E70354-F468-4F62-8E1E-EA0CDC8A86B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1" b="8495"/>
          <a:stretch/>
        </p:blipFill>
        <p:spPr bwMode="auto">
          <a:xfrm>
            <a:off x="4298950" y="2050954"/>
            <a:ext cx="3528868" cy="4783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55600" y="346635"/>
            <a:ext cx="7886700" cy="849119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Og sist, men ikke minst:</a:t>
            </a:r>
            <a:endParaRPr lang="nb-NO" sz="4400" b="1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5600" y="1634535"/>
            <a:ext cx="3766024" cy="50022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sz="3600" dirty="0">
                <a:solidFill>
                  <a:schemeClr val="bg1"/>
                </a:solidFill>
              </a:rPr>
              <a:t>Rett balanse mellom utfordring og mestring</a:t>
            </a:r>
          </a:p>
          <a:p>
            <a:pPr marL="0" indent="0">
              <a:buNone/>
            </a:pPr>
            <a:endParaRPr lang="nb-NO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sz="3600" dirty="0">
                <a:solidFill>
                  <a:schemeClr val="bg1"/>
                </a:solidFill>
              </a:rPr>
              <a:t>Dette skaper mestringsfølelse og selvtillit! </a:t>
            </a:r>
          </a:p>
          <a:p>
            <a:pPr marL="0" indent="0">
              <a:buNone/>
            </a:pPr>
            <a:endParaRPr lang="nb-NO" sz="3200" dirty="0">
              <a:solidFill>
                <a:schemeClr val="bg1"/>
              </a:solidFill>
            </a:endParaRPr>
          </a:p>
        </p:txBody>
      </p:sp>
      <p:sp>
        <p:nvSpPr>
          <p:cNvPr id="6" name="Bildeforklaring formet som en ellipse 5"/>
          <p:cNvSpPr/>
          <p:nvPr/>
        </p:nvSpPr>
        <p:spPr>
          <a:xfrm>
            <a:off x="5721927" y="144612"/>
            <a:ext cx="3279263" cy="2501606"/>
          </a:xfrm>
          <a:prstGeom prst="wedgeEllipseCallout">
            <a:avLst>
              <a:gd name="adj1" fmla="val -21041"/>
              <a:gd name="adj2" fmla="val 78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«Det er ikke det at jeg liker å trene hele tiden, men jeg liker at jeg får til ting»</a:t>
            </a:r>
          </a:p>
          <a:p>
            <a:pPr algn="ctr"/>
            <a:r>
              <a:rPr lang="nb-NO" sz="2200" dirty="0"/>
              <a:t>(Live, 7 år) </a:t>
            </a:r>
          </a:p>
        </p:txBody>
      </p:sp>
    </p:spTree>
    <p:extLst>
      <p:ext uri="{BB962C8B-B14F-4D97-AF65-F5344CB8AC3E}">
        <p14:creationId xmlns:p14="http://schemas.microsoft.com/office/powerpoint/2010/main" val="33104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08123" y="1189477"/>
            <a:ext cx="7886700" cy="2852737"/>
          </a:xfrm>
        </p:spPr>
        <p:txBody>
          <a:bodyPr/>
          <a:lstStyle/>
          <a:p>
            <a:pPr algn="ctr"/>
            <a:r>
              <a:rPr lang="nb-NO" b="1" dirty="0">
                <a:solidFill>
                  <a:schemeClr val="bg1"/>
                </a:solidFill>
              </a:rPr>
              <a:t>Takk for </a:t>
            </a:r>
            <a:br>
              <a:rPr lang="nb-NO" b="1" dirty="0">
                <a:solidFill>
                  <a:schemeClr val="bg1"/>
                </a:solidFill>
              </a:rPr>
            </a:br>
            <a:r>
              <a:rPr lang="nb-NO" b="1" dirty="0">
                <a:solidFill>
                  <a:schemeClr val="bg1"/>
                </a:solidFill>
              </a:rPr>
              <a:t>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4088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5" y="473529"/>
            <a:ext cx="8817507" cy="58828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77586" y="182613"/>
            <a:ext cx="8212006" cy="1842130"/>
          </a:xfrm>
        </p:spPr>
        <p:txBody>
          <a:bodyPr>
            <a:normAutofit/>
          </a:bodyPr>
          <a:lstStyle/>
          <a:p>
            <a:pPr algn="ctr"/>
            <a:br>
              <a:rPr lang="nb-NO" sz="6600" dirty="0">
                <a:solidFill>
                  <a:schemeClr val="bg1"/>
                </a:solidFill>
              </a:rPr>
            </a:br>
            <a:endParaRPr lang="nb-NO" sz="2800" dirty="0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1"/>
          </p:nvPr>
        </p:nvSpPr>
        <p:spPr>
          <a:xfrm>
            <a:off x="154546" y="1825625"/>
            <a:ext cx="4662153" cy="4351338"/>
          </a:xfrm>
        </p:spPr>
        <p:txBody>
          <a:bodyPr/>
          <a:lstStyle/>
          <a:p>
            <a:endParaRPr lang="nb-NO" dirty="0">
              <a:solidFill>
                <a:schemeClr val="bg1"/>
              </a:solidFill>
            </a:endParaRPr>
          </a:p>
          <a:p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half" idx="2"/>
          </p:nvPr>
        </p:nvSpPr>
        <p:spPr>
          <a:xfrm>
            <a:off x="4649275" y="1825625"/>
            <a:ext cx="4256868" cy="4351338"/>
          </a:xfrm>
        </p:spPr>
        <p:txBody>
          <a:bodyPr/>
          <a:lstStyle/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  <a:p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5977990" y="562339"/>
            <a:ext cx="1575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</a:rPr>
              <a:t>Live (7)</a:t>
            </a:r>
          </a:p>
        </p:txBody>
      </p:sp>
      <p:sp>
        <p:nvSpPr>
          <p:cNvPr id="10" name="TekstSylinder 9"/>
          <p:cNvSpPr txBox="1"/>
          <p:nvPr/>
        </p:nvSpPr>
        <p:spPr>
          <a:xfrm>
            <a:off x="3592385" y="634932"/>
            <a:ext cx="181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</a:rPr>
              <a:t>Frida (7)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1520246" y="1034954"/>
            <a:ext cx="193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>
                <a:solidFill>
                  <a:schemeClr val="bg1"/>
                </a:solidFill>
              </a:rPr>
              <a:t>Una (4)</a:t>
            </a:r>
          </a:p>
        </p:txBody>
      </p:sp>
    </p:spTree>
    <p:extLst>
      <p:ext uri="{BB962C8B-B14F-4D97-AF65-F5344CB8AC3E}">
        <p14:creationId xmlns:p14="http://schemas.microsoft.com/office/powerpoint/2010/main" val="28292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b4fd6d8-2e3c-4c83-b3ab-b340f730d6fd@aib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r="5215"/>
          <a:stretch/>
        </p:blipFill>
        <p:spPr bwMode="auto">
          <a:xfrm>
            <a:off x="5742520" y="96252"/>
            <a:ext cx="3288442" cy="2838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266741" y="342900"/>
            <a:ext cx="7886700" cy="978653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Lives historie</a:t>
            </a:r>
            <a:endParaRPr lang="nb-NO" sz="4400" dirty="0">
              <a:solidFill>
                <a:schemeClr val="bg1"/>
              </a:solidFill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sz="half" idx="1"/>
          </p:nvPr>
        </p:nvSpPr>
        <p:spPr>
          <a:xfrm>
            <a:off x="130629" y="1568200"/>
            <a:ext cx="8900332" cy="5289800"/>
          </a:xfrm>
        </p:spPr>
        <p:txBody>
          <a:bodyPr>
            <a:normAutofit fontScale="92500" lnSpcReduction="20000"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Enegget tvilling, født 5. februar 2010, uke 29+6</a:t>
            </a:r>
          </a:p>
          <a:p>
            <a:pPr marL="0" indent="0">
              <a:buNone/>
            </a:pPr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Påvist PVL (</a:t>
            </a:r>
            <a:r>
              <a:rPr lang="nb-NO" sz="2400" dirty="0" err="1">
                <a:solidFill>
                  <a:schemeClr val="bg1"/>
                </a:solidFill>
              </a:rPr>
              <a:t>periventrikulær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leukomalasi</a:t>
            </a:r>
            <a:r>
              <a:rPr lang="nb-NO" sz="2400" dirty="0">
                <a:solidFill>
                  <a:schemeClr val="bg1"/>
                </a:solidFill>
              </a:rPr>
              <a:t>) 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bg1"/>
                </a:solidFill>
              </a:rPr>
              <a:t>  ved 3-ukers alder</a:t>
            </a:r>
          </a:p>
          <a:p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Forsinket motorisk utvikling: dårlig sittestabilitet, ingen krabbing, noe åling, lå mye på gulvet</a:t>
            </a:r>
          </a:p>
          <a:p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Diagnostisert CP, spastisk diplegi , grad 3, ved 2-års alder </a:t>
            </a:r>
          </a:p>
          <a:p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dirty="0" err="1">
                <a:solidFill>
                  <a:schemeClr val="bg1"/>
                </a:solidFill>
              </a:rPr>
              <a:t>Habilitering</a:t>
            </a:r>
            <a:r>
              <a:rPr lang="nb-NO" sz="2400" dirty="0">
                <a:solidFill>
                  <a:schemeClr val="bg1"/>
                </a:solidFill>
              </a:rPr>
              <a:t> i regi av det det offentlige opplevdes som utilstrekkelig og </a:t>
            </a:r>
            <a:r>
              <a:rPr lang="nb-NO" sz="2400" dirty="0" err="1">
                <a:solidFill>
                  <a:schemeClr val="bg1"/>
                </a:solidFill>
              </a:rPr>
              <a:t>uspesifikt</a:t>
            </a:r>
            <a:r>
              <a:rPr lang="nb-NO" sz="2400" dirty="0">
                <a:solidFill>
                  <a:schemeClr val="bg1"/>
                </a:solidFill>
              </a:rPr>
              <a:t> for Lives </a:t>
            </a:r>
            <a:r>
              <a:rPr lang="nb-NO" sz="2400" u="sng" dirty="0">
                <a:solidFill>
                  <a:schemeClr val="bg1"/>
                </a:solidFill>
              </a:rPr>
              <a:t>motoriske</a:t>
            </a:r>
            <a:r>
              <a:rPr lang="nb-NO" sz="2400" dirty="0">
                <a:solidFill>
                  <a:schemeClr val="bg1"/>
                </a:solidFill>
              </a:rPr>
              <a:t> utfordringer</a:t>
            </a:r>
          </a:p>
          <a:p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Ved 3 års alder opplevde vi at hennes spastisitet ble mer fremtredende </a:t>
            </a:r>
          </a:p>
          <a:p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Live mottok </a:t>
            </a:r>
            <a:r>
              <a:rPr lang="nb-NO" sz="2400" dirty="0" err="1">
                <a:solidFill>
                  <a:schemeClr val="bg1"/>
                </a:solidFill>
              </a:rPr>
              <a:t>botox</a:t>
            </a:r>
            <a:r>
              <a:rPr lang="nb-NO" sz="2400" dirty="0">
                <a:solidFill>
                  <a:schemeClr val="bg1"/>
                </a:solidFill>
              </a:rPr>
              <a:t> to ganger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5753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24" y="3975255"/>
            <a:ext cx="3300248" cy="2475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6168" r="11035" b="6781"/>
          <a:stretch/>
        </p:blipFill>
        <p:spPr>
          <a:xfrm rot="5400000">
            <a:off x="6351257" y="523171"/>
            <a:ext cx="3156270" cy="2429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918" y="159643"/>
            <a:ext cx="8141863" cy="1103065"/>
          </a:xfrm>
        </p:spPr>
        <p:txBody>
          <a:bodyPr>
            <a:noAutofit/>
          </a:bodyPr>
          <a:lstStyle/>
          <a:p>
            <a:r>
              <a:rPr lang="nb-NO" sz="4200" b="1" dirty="0">
                <a:solidFill>
                  <a:schemeClr val="bg1"/>
                </a:solidFill>
              </a:rPr>
              <a:t>Selektiv Dorsal </a:t>
            </a:r>
            <a:r>
              <a:rPr lang="nb-NO" sz="4200" b="1" dirty="0" err="1">
                <a:solidFill>
                  <a:schemeClr val="bg1"/>
                </a:solidFill>
              </a:rPr>
              <a:t>Rhizotomi</a:t>
            </a:r>
            <a:r>
              <a:rPr lang="nb-NO" sz="4200" b="1" dirty="0">
                <a:solidFill>
                  <a:schemeClr val="bg1"/>
                </a:solidFill>
              </a:rPr>
              <a:t> (SDR)</a:t>
            </a:r>
            <a:br>
              <a:rPr lang="nb-NO" sz="4200" b="1" dirty="0">
                <a:solidFill>
                  <a:schemeClr val="bg1"/>
                </a:solidFill>
              </a:rPr>
            </a:br>
            <a:r>
              <a:rPr lang="nb-NO" sz="2800" b="1" dirty="0">
                <a:solidFill>
                  <a:schemeClr val="bg1"/>
                </a:solidFill>
              </a:rPr>
              <a:t>St. Louis </a:t>
            </a:r>
            <a:r>
              <a:rPr lang="nb-NO" sz="2800" b="1" dirty="0" err="1">
                <a:solidFill>
                  <a:schemeClr val="bg1"/>
                </a:solidFill>
              </a:rPr>
              <a:t>Children’s</a:t>
            </a:r>
            <a:r>
              <a:rPr lang="nb-NO" sz="2800" b="1" dirty="0">
                <a:solidFill>
                  <a:schemeClr val="bg1"/>
                </a:solidFill>
              </a:rPr>
              <a:t> Hospital, USA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 t="8120" b="6061"/>
          <a:stretch/>
        </p:blipFill>
        <p:spPr>
          <a:xfrm rot="5400000">
            <a:off x="-268678" y="4152109"/>
            <a:ext cx="3210169" cy="230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10853" r="3030"/>
          <a:stretch/>
        </p:blipFill>
        <p:spPr>
          <a:xfrm>
            <a:off x="5978807" y="3975255"/>
            <a:ext cx="3165193" cy="2193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4"/>
          <a:stretch/>
        </p:blipFill>
        <p:spPr>
          <a:xfrm>
            <a:off x="57918" y="1406287"/>
            <a:ext cx="3186805" cy="204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7"/>
          <a:stretch/>
        </p:blipFill>
        <p:spPr>
          <a:xfrm>
            <a:off x="3360900" y="1334497"/>
            <a:ext cx="3306001" cy="219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71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7684" y="128456"/>
            <a:ext cx="4763056" cy="1012912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1-års kontroll SDR</a:t>
            </a:r>
          </a:p>
        </p:txBody>
      </p:sp>
      <p:pic>
        <p:nvPicPr>
          <p:cNvPr id="5123" name="ACC79253-9B4B-4CD1-AA89-4ACAC1F993A5" descr="ACC79253-9B4B-4CD1-AA89-4ACAC1F993A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8660" y="1877711"/>
            <a:ext cx="5525429" cy="4052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tel 1"/>
          <p:cNvSpPr txBox="1">
            <a:spLocks/>
          </p:cNvSpPr>
          <p:nvPr/>
        </p:nvSpPr>
        <p:spPr>
          <a:xfrm>
            <a:off x="4874537" y="2891170"/>
            <a:ext cx="4763056" cy="101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400" b="1" dirty="0">
                <a:solidFill>
                  <a:schemeClr val="bg1"/>
                </a:solidFill>
              </a:rPr>
              <a:t>Hva gjør vi nå?</a:t>
            </a:r>
          </a:p>
        </p:txBody>
      </p:sp>
    </p:spTree>
    <p:extLst>
      <p:ext uri="{BB962C8B-B14F-4D97-AF65-F5344CB8AC3E}">
        <p14:creationId xmlns:p14="http://schemas.microsoft.com/office/powerpoint/2010/main" val="21517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17635" y="130705"/>
            <a:ext cx="7886700" cy="1325563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Barnas Fysioterapisenter, Bergen</a:t>
            </a:r>
            <a:endParaRPr lang="nb-NO" sz="4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7867" y="1456268"/>
            <a:ext cx="8585200" cy="4893732"/>
          </a:xfrm>
        </p:spPr>
        <p:txBody>
          <a:bodyPr>
            <a:norm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Godkjent leverandør av spesialhelsetjenester innenfor ordningen Fritt behandlingsvalg for intensiv </a:t>
            </a:r>
            <a:r>
              <a:rPr lang="nb-NO" sz="2400" dirty="0" err="1">
                <a:solidFill>
                  <a:schemeClr val="bg1"/>
                </a:solidFill>
              </a:rPr>
              <a:t>habilitering</a:t>
            </a:r>
            <a:endParaRPr lang="nb-NO" sz="2400" dirty="0">
              <a:solidFill>
                <a:schemeClr val="bg1"/>
              </a:solidFill>
            </a:endParaRPr>
          </a:p>
          <a:p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dirty="0">
                <a:solidFill>
                  <a:schemeClr val="bg1"/>
                </a:solidFill>
              </a:rPr>
              <a:t>Helsefaglig personell som trener barna</a:t>
            </a:r>
          </a:p>
          <a:p>
            <a:endParaRPr lang="nb-NO" sz="2400" dirty="0">
              <a:solidFill>
                <a:schemeClr val="bg1"/>
              </a:solidFill>
            </a:endParaRPr>
          </a:p>
          <a:p>
            <a:r>
              <a:rPr lang="nb-NO" sz="2400" u="sng" dirty="0">
                <a:solidFill>
                  <a:schemeClr val="bg1"/>
                </a:solidFill>
              </a:rPr>
              <a:t>Lives intensivtrening: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bg1"/>
                </a:solidFill>
              </a:rPr>
              <a:t>3 uker, mandag – torsdag , 5 timer hver dag 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bg1"/>
                </a:solidFill>
              </a:rPr>
              <a:t>3 intensivopphold/år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bg1"/>
                </a:solidFill>
              </a:rPr>
              <a:t>Kombinasjon av gruppetrening og individuell trening</a:t>
            </a:r>
          </a:p>
          <a:p>
            <a:pPr marL="0" indent="0">
              <a:buNone/>
            </a:pPr>
            <a:r>
              <a:rPr lang="nb-NO" sz="2400" dirty="0">
                <a:solidFill>
                  <a:schemeClr val="bg1"/>
                </a:solidFill>
              </a:rPr>
              <a:t>Før- og etter-evaluering av </a:t>
            </a:r>
            <a:r>
              <a:rPr lang="nb-NO" sz="2400" dirty="0" err="1">
                <a:solidFill>
                  <a:schemeClr val="bg1"/>
                </a:solidFill>
              </a:rPr>
              <a:t>predefinerte</a:t>
            </a:r>
            <a:r>
              <a:rPr lang="nb-NO" sz="2400" dirty="0">
                <a:solidFill>
                  <a:schemeClr val="bg1"/>
                </a:solidFill>
              </a:rPr>
              <a:t> mål som er bestemt av oss og kommunal </a:t>
            </a:r>
            <a:r>
              <a:rPr lang="nb-NO" sz="2400" dirty="0" err="1">
                <a:solidFill>
                  <a:schemeClr val="bg1"/>
                </a:solidFill>
              </a:rPr>
              <a:t>fysio</a:t>
            </a:r>
            <a:r>
              <a:rPr lang="nb-NO" sz="2400" dirty="0">
                <a:solidFill>
                  <a:schemeClr val="bg1"/>
                </a:solidFill>
              </a:rPr>
              <a:t>/ergo</a:t>
            </a: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 rotWithShape="1">
          <a:blip r:embed="rId3"/>
          <a:srcRect l="10543" t="14987" r="11232" b="19130"/>
          <a:stretch/>
        </p:blipFill>
        <p:spPr>
          <a:xfrm>
            <a:off x="6295292" y="5780111"/>
            <a:ext cx="2848708" cy="107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460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19287f04-4016-4476-b362-48f06404dfcf@aib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7995" y="2990588"/>
            <a:ext cx="4292339" cy="3064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7524" y="25409"/>
            <a:ext cx="7886700" cy="1175279"/>
          </a:xfrm>
        </p:spPr>
        <p:txBody>
          <a:bodyPr>
            <a:normAutofit/>
          </a:bodyPr>
          <a:lstStyle/>
          <a:p>
            <a:r>
              <a:rPr lang="nb-NO" sz="4400" b="1" dirty="0" err="1">
                <a:solidFill>
                  <a:schemeClr val="bg1"/>
                </a:solidFill>
              </a:rPr>
              <a:t>Armfunksjon</a:t>
            </a:r>
            <a:endParaRPr lang="nb-NO" sz="4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0c181aef-4db8-426d-903c-2f3c992c60f1@aib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b="20458"/>
          <a:stretch/>
        </p:blipFill>
        <p:spPr bwMode="auto">
          <a:xfrm rot="5400000">
            <a:off x="-563442" y="2313861"/>
            <a:ext cx="5166116" cy="3544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35555" b="34814"/>
          <a:stretch/>
        </p:blipFill>
        <p:spPr>
          <a:xfrm>
            <a:off x="5011618" y="-133362"/>
            <a:ext cx="4260796" cy="2325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lassholder for innhold 3"/>
          <p:cNvPicPr>
            <a:picLocks noChangeAspect="1"/>
          </p:cNvPicPr>
          <p:nvPr/>
        </p:nvPicPr>
        <p:blipFill rotWithShape="1">
          <a:blip r:embed="rId6"/>
          <a:srcRect l="10543" t="14987" r="11232" b="19130"/>
          <a:stretch/>
        </p:blipFill>
        <p:spPr>
          <a:xfrm>
            <a:off x="6295292" y="5780111"/>
            <a:ext cx="2848708" cy="107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01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44665" y="60325"/>
            <a:ext cx="7886700" cy="1325563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4-fot / krabbing</a:t>
            </a:r>
          </a:p>
        </p:txBody>
      </p:sp>
      <p:pic>
        <p:nvPicPr>
          <p:cNvPr id="2051" name="Picture 3" descr="fc8c0e1c-d671-4572-8156-3851ab400251@aib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 r="23544"/>
          <a:stretch/>
        </p:blipFill>
        <p:spPr bwMode="auto">
          <a:xfrm rot="5400000">
            <a:off x="73049" y="1757505"/>
            <a:ext cx="5285844" cy="4542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5c4adae4-ae51-447b-8d21-9d5aaa548b6b@aib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r="7985"/>
          <a:stretch/>
        </p:blipFill>
        <p:spPr bwMode="auto">
          <a:xfrm>
            <a:off x="5336491" y="1812661"/>
            <a:ext cx="3539613" cy="2876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ssholder for innhold 3"/>
          <p:cNvPicPr>
            <a:picLocks noChangeAspect="1"/>
          </p:cNvPicPr>
          <p:nvPr/>
        </p:nvPicPr>
        <p:blipFill rotWithShape="1">
          <a:blip r:embed="rId5"/>
          <a:srcRect l="10543" t="14987" r="11232" b="19130"/>
          <a:stretch/>
        </p:blipFill>
        <p:spPr>
          <a:xfrm>
            <a:off x="6295292" y="5780111"/>
            <a:ext cx="2848708" cy="107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77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9157" y="191079"/>
            <a:ext cx="7886700" cy="1080216"/>
          </a:xfrm>
        </p:spPr>
        <p:txBody>
          <a:bodyPr>
            <a:normAutofit/>
          </a:bodyPr>
          <a:lstStyle/>
          <a:p>
            <a:r>
              <a:rPr lang="nb-NO" sz="4400" b="1" dirty="0">
                <a:solidFill>
                  <a:schemeClr val="bg1"/>
                </a:solidFill>
              </a:rPr>
              <a:t>Knestående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10430"/>
          <a:stretch/>
        </p:blipFill>
        <p:spPr>
          <a:xfrm>
            <a:off x="269157" y="1271295"/>
            <a:ext cx="4129548" cy="546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7"/>
          <a:stretch/>
        </p:blipFill>
        <p:spPr>
          <a:xfrm>
            <a:off x="5204563" y="425270"/>
            <a:ext cx="3241580" cy="5045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lassholder for innhold 3"/>
          <p:cNvPicPr>
            <a:picLocks noChangeAspect="1"/>
          </p:cNvPicPr>
          <p:nvPr/>
        </p:nvPicPr>
        <p:blipFill rotWithShape="1">
          <a:blip r:embed="rId5"/>
          <a:srcRect l="10543" t="14987" r="11232" b="19130"/>
          <a:stretch/>
        </p:blipFill>
        <p:spPr>
          <a:xfrm>
            <a:off x="6295292" y="5780111"/>
            <a:ext cx="2848708" cy="107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59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</TotalTime>
  <Words>397</Words>
  <Application>Microsoft Office PowerPoint</Application>
  <PresentationFormat>Skjermfremvisning (4:3)</PresentationFormat>
  <Paragraphs>89</Paragraphs>
  <Slides>18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Office-tema</vt:lpstr>
      <vt:lpstr>Brukererfaring fra intensiv trening</vt:lpstr>
      <vt:lpstr> </vt:lpstr>
      <vt:lpstr>Lives historie</vt:lpstr>
      <vt:lpstr>Selektiv Dorsal Rhizotomi (SDR) St. Louis Children’s Hospital, USA </vt:lpstr>
      <vt:lpstr>1-års kontroll SDR</vt:lpstr>
      <vt:lpstr>Barnas Fysioterapisenter, Bergen</vt:lpstr>
      <vt:lpstr>Armfunksjon</vt:lpstr>
      <vt:lpstr>4-fot / krabbing</vt:lpstr>
      <vt:lpstr>Knestående</vt:lpstr>
      <vt:lpstr>Stående uten støtte</vt:lpstr>
      <vt:lpstr>Gå med rullator</vt:lpstr>
      <vt:lpstr>Oppfølging kommunal fysioterapeut</vt:lpstr>
      <vt:lpstr>Gå i trapp</vt:lpstr>
      <vt:lpstr>Gå langs rekkverk</vt:lpstr>
      <vt:lpstr>Bolstyrke/ balanse</vt:lpstr>
      <vt:lpstr>Oppsummering av våre erfaringer </vt:lpstr>
      <vt:lpstr>Og sist, men ikke minst:</vt:lpstr>
      <vt:lpstr>Takk for  oppmerksomheten!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Brukererfaring fra intensiv trening</dc:title>
  <dc:creator>Marius Hanssen Raddum</dc:creator>
  <cp:lastModifiedBy>Randi Væhle</cp:lastModifiedBy>
  <cp:revision>115</cp:revision>
  <dcterms:created xsi:type="dcterms:W3CDTF">2018-01-08T20:50:00Z</dcterms:created>
  <dcterms:modified xsi:type="dcterms:W3CDTF">2018-02-06T08:03:53Z</dcterms:modified>
</cp:coreProperties>
</file>