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380" r:id="rId2"/>
    <p:sldId id="383" r:id="rId3"/>
    <p:sldId id="461" r:id="rId4"/>
    <p:sldId id="464" r:id="rId5"/>
    <p:sldId id="445" r:id="rId6"/>
    <p:sldId id="446" r:id="rId7"/>
    <p:sldId id="418" r:id="rId8"/>
    <p:sldId id="447" r:id="rId9"/>
    <p:sldId id="404" r:id="rId10"/>
    <p:sldId id="331" r:id="rId11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99"/>
    <a:srgbClr val="00A400"/>
    <a:srgbClr val="433957"/>
    <a:srgbClr val="574639"/>
    <a:srgbClr val="25074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503" autoAdjust="0"/>
    <p:restoredTop sz="83212" autoAdjust="0"/>
  </p:normalViewPr>
  <p:slideViewPr>
    <p:cSldViewPr snapToGrid="0" snapToObjects="1">
      <p:cViewPr>
        <p:scale>
          <a:sx n="81" d="100"/>
          <a:sy n="81" d="100"/>
        </p:scale>
        <p:origin x="-1584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8DC7C-A8A8-9245-968D-15A8A148395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D07A258-DD3B-B343-83FE-01E508C7CBBF}">
      <dgm:prSet phldrT="[Tekst]" custT="1"/>
      <dgm:spPr>
        <a:noFill/>
      </dgm:spPr>
      <dgm:t>
        <a:bodyPr/>
        <a:lstStyle/>
        <a:p>
          <a:pPr algn="ctr"/>
          <a:endParaRPr lang="nb-NO" sz="2400" dirty="0">
            <a:solidFill>
              <a:schemeClr val="tx1"/>
            </a:solidFill>
          </a:endParaRPr>
        </a:p>
      </dgm:t>
    </dgm:pt>
    <dgm:pt modelId="{2F75B27F-6E5C-314B-8F4E-A4BFF5C991D4}" type="parTrans" cxnId="{60B6AD15-054A-E643-876D-B183FDD26AB0}">
      <dgm:prSet/>
      <dgm:spPr/>
      <dgm:t>
        <a:bodyPr/>
        <a:lstStyle/>
        <a:p>
          <a:pPr algn="ctr"/>
          <a:endParaRPr lang="nb-NO"/>
        </a:p>
      </dgm:t>
    </dgm:pt>
    <dgm:pt modelId="{4A1C6597-EDD6-CD48-9782-4EA310FBD668}" type="sibTrans" cxnId="{60B6AD15-054A-E643-876D-B183FDD26AB0}">
      <dgm:prSet/>
      <dgm:spPr/>
      <dgm:t>
        <a:bodyPr/>
        <a:lstStyle/>
        <a:p>
          <a:pPr algn="ctr"/>
          <a:endParaRPr lang="nb-NO"/>
        </a:p>
      </dgm:t>
    </dgm:pt>
    <dgm:pt modelId="{35189D85-7554-7C4F-9197-C2A81B1CBF91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nb-NO" sz="2800" dirty="0" smtClean="0"/>
            <a:t>5 </a:t>
          </a:r>
          <a:r>
            <a:rPr lang="nb-NO" sz="2800" dirty="0" err="1" smtClean="0"/>
            <a:t>hrs</a:t>
          </a:r>
          <a:r>
            <a:rPr lang="nb-NO" sz="2800" dirty="0" smtClean="0"/>
            <a:t> NT</a:t>
          </a:r>
          <a:r>
            <a:rPr lang="nb-NO" sz="1800" dirty="0" smtClean="0"/>
            <a:t/>
          </a:r>
          <a:br>
            <a:rPr lang="nb-NO" sz="1800" dirty="0" smtClean="0"/>
          </a:br>
          <a:r>
            <a:rPr lang="nb-NO" sz="1800" dirty="0" smtClean="0"/>
            <a:t>37°C</a:t>
          </a:r>
          <a:endParaRPr lang="nb-NO" sz="1800" dirty="0"/>
        </a:p>
      </dgm:t>
    </dgm:pt>
    <dgm:pt modelId="{E1C8C00B-5132-B04A-8E08-D7EA7323C044}" type="parTrans" cxnId="{208CC695-D720-2844-94DE-E5BE8A936134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nb-NO"/>
        </a:p>
      </dgm:t>
    </dgm:pt>
    <dgm:pt modelId="{0B9327FC-6F69-C946-9A18-D21AC767B065}" type="sibTrans" cxnId="{208CC695-D720-2844-94DE-E5BE8A936134}">
      <dgm:prSet/>
      <dgm:spPr/>
      <dgm:t>
        <a:bodyPr/>
        <a:lstStyle/>
        <a:p>
          <a:pPr algn="ctr"/>
          <a:endParaRPr lang="nb-NO"/>
        </a:p>
      </dgm:t>
    </dgm:pt>
    <dgm:pt modelId="{483C272F-462B-1C4A-91CD-2635C2D880F0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nb-NO" sz="2800" dirty="0" smtClean="0"/>
            <a:t>5 </a:t>
          </a:r>
          <a:r>
            <a:rPr lang="nb-NO" sz="2800" dirty="0" err="1" smtClean="0"/>
            <a:t>hrs</a:t>
          </a:r>
          <a:r>
            <a:rPr lang="nb-NO" sz="2800" dirty="0" smtClean="0"/>
            <a:t> HT</a:t>
          </a:r>
          <a:r>
            <a:rPr lang="nb-NO" sz="1800" dirty="0" smtClean="0"/>
            <a:t/>
          </a:r>
          <a:br>
            <a:rPr lang="nb-NO" sz="1800" dirty="0" smtClean="0"/>
          </a:br>
          <a:r>
            <a:rPr lang="nb-NO" sz="1800" dirty="0" smtClean="0"/>
            <a:t>32°C</a:t>
          </a:r>
          <a:endParaRPr lang="nb-NO" sz="1800" dirty="0"/>
        </a:p>
      </dgm:t>
    </dgm:pt>
    <dgm:pt modelId="{DCBF4D70-426C-DD44-B1CD-107C3F10A584}" type="parTrans" cxnId="{4A82EC2D-F52B-6F4A-9828-FC003C199E00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nb-NO"/>
        </a:p>
      </dgm:t>
    </dgm:pt>
    <dgm:pt modelId="{05F8569B-ABCA-954D-A659-5BADF5C404E0}" type="sibTrans" cxnId="{4A82EC2D-F52B-6F4A-9828-FC003C199E00}">
      <dgm:prSet/>
      <dgm:spPr/>
      <dgm:t>
        <a:bodyPr/>
        <a:lstStyle/>
        <a:p>
          <a:pPr algn="ctr"/>
          <a:endParaRPr lang="nb-NO"/>
        </a:p>
      </dgm:t>
    </dgm:pt>
    <dgm:pt modelId="{C04EEDAC-5809-4E48-90D9-AEE9699E5838}" type="pres">
      <dgm:prSet presAssocID="{BB48DC7C-A8A8-9245-968D-15A8A1483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A924BEAF-6A28-1449-8B4C-B99D8C877FD1}" type="pres">
      <dgm:prSet presAssocID="{6D07A258-DD3B-B343-83FE-01E508C7CBBF}" presName="hierRoot1" presStyleCnt="0">
        <dgm:presLayoutVars>
          <dgm:hierBranch val="init"/>
        </dgm:presLayoutVars>
      </dgm:prSet>
      <dgm:spPr/>
    </dgm:pt>
    <dgm:pt modelId="{41002E6E-B663-A54E-A974-B7B03E197B8E}" type="pres">
      <dgm:prSet presAssocID="{6D07A258-DD3B-B343-83FE-01E508C7CBBF}" presName="rootComposite1" presStyleCnt="0"/>
      <dgm:spPr/>
    </dgm:pt>
    <dgm:pt modelId="{58377082-C76B-1E41-B04B-13F6A2D22982}" type="pres">
      <dgm:prSet presAssocID="{6D07A258-DD3B-B343-83FE-01E508C7CBBF}" presName="rootText1" presStyleLbl="node0" presStyleIdx="0" presStyleCnt="1" custScaleX="260220" custScaleY="4117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40D2536-9F8F-6A4B-914D-EF9665FDFE41}" type="pres">
      <dgm:prSet presAssocID="{6D07A258-DD3B-B343-83FE-01E508C7CBBF}" presName="rootConnector1" presStyleLbl="node1" presStyleIdx="0" presStyleCnt="0"/>
      <dgm:spPr/>
      <dgm:t>
        <a:bodyPr/>
        <a:lstStyle/>
        <a:p>
          <a:endParaRPr lang="nb-NO"/>
        </a:p>
      </dgm:t>
    </dgm:pt>
    <dgm:pt modelId="{473E8562-5B37-AB4D-9572-03A0511B27E3}" type="pres">
      <dgm:prSet presAssocID="{6D07A258-DD3B-B343-83FE-01E508C7CBBF}" presName="hierChild2" presStyleCnt="0"/>
      <dgm:spPr/>
    </dgm:pt>
    <dgm:pt modelId="{3F969319-13BA-1948-A665-C429F2F13EF7}" type="pres">
      <dgm:prSet presAssocID="{E1C8C00B-5132-B04A-8E08-D7EA7323C044}" presName="Name37" presStyleLbl="parChTrans1D2" presStyleIdx="0" presStyleCnt="2"/>
      <dgm:spPr/>
      <dgm:t>
        <a:bodyPr/>
        <a:lstStyle/>
        <a:p>
          <a:endParaRPr lang="nb-NO"/>
        </a:p>
      </dgm:t>
    </dgm:pt>
    <dgm:pt modelId="{45C3683E-5A01-DD4B-B090-B399E81A9312}" type="pres">
      <dgm:prSet presAssocID="{35189D85-7554-7C4F-9197-C2A81B1CBF91}" presName="hierRoot2" presStyleCnt="0">
        <dgm:presLayoutVars>
          <dgm:hierBranch val="init"/>
        </dgm:presLayoutVars>
      </dgm:prSet>
      <dgm:spPr/>
    </dgm:pt>
    <dgm:pt modelId="{F7140957-8F94-224C-8BDB-2BB0203F4BE6}" type="pres">
      <dgm:prSet presAssocID="{35189D85-7554-7C4F-9197-C2A81B1CBF91}" presName="rootComposite" presStyleCnt="0"/>
      <dgm:spPr/>
    </dgm:pt>
    <dgm:pt modelId="{9745DF15-9C3A-F446-94AE-45DCDD28A7D8}" type="pres">
      <dgm:prSet presAssocID="{35189D85-7554-7C4F-9197-C2A81B1CBF91}" presName="rootText" presStyleLbl="node2" presStyleIdx="0" presStyleCnt="2" custScaleX="87301" custScaleY="8333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FC54B33-D89C-C14C-98A9-287C98096822}" type="pres">
      <dgm:prSet presAssocID="{35189D85-7554-7C4F-9197-C2A81B1CBF91}" presName="rootConnector" presStyleLbl="node2" presStyleIdx="0" presStyleCnt="2"/>
      <dgm:spPr/>
      <dgm:t>
        <a:bodyPr/>
        <a:lstStyle/>
        <a:p>
          <a:endParaRPr lang="nb-NO"/>
        </a:p>
      </dgm:t>
    </dgm:pt>
    <dgm:pt modelId="{23CEC589-41B3-9B43-B860-4DD6D2DA08F6}" type="pres">
      <dgm:prSet presAssocID="{35189D85-7554-7C4F-9197-C2A81B1CBF91}" presName="hierChild4" presStyleCnt="0"/>
      <dgm:spPr/>
    </dgm:pt>
    <dgm:pt modelId="{0EDE68B1-49B1-6649-9A18-3B4F0DF4BEE7}" type="pres">
      <dgm:prSet presAssocID="{35189D85-7554-7C4F-9197-C2A81B1CBF91}" presName="hierChild5" presStyleCnt="0"/>
      <dgm:spPr/>
    </dgm:pt>
    <dgm:pt modelId="{FB0C890D-712B-A345-9C7C-8F6787D89CB7}" type="pres">
      <dgm:prSet presAssocID="{DCBF4D70-426C-DD44-B1CD-107C3F10A584}" presName="Name37" presStyleLbl="parChTrans1D2" presStyleIdx="1" presStyleCnt="2"/>
      <dgm:spPr/>
      <dgm:t>
        <a:bodyPr/>
        <a:lstStyle/>
        <a:p>
          <a:endParaRPr lang="nb-NO"/>
        </a:p>
      </dgm:t>
    </dgm:pt>
    <dgm:pt modelId="{59FF8CB7-0F38-3044-99C6-346DB7EFB32C}" type="pres">
      <dgm:prSet presAssocID="{483C272F-462B-1C4A-91CD-2635C2D880F0}" presName="hierRoot2" presStyleCnt="0">
        <dgm:presLayoutVars>
          <dgm:hierBranch val="init"/>
        </dgm:presLayoutVars>
      </dgm:prSet>
      <dgm:spPr/>
    </dgm:pt>
    <dgm:pt modelId="{B3B27724-F6FD-F741-A16C-B2FDE9AFEFE1}" type="pres">
      <dgm:prSet presAssocID="{483C272F-462B-1C4A-91CD-2635C2D880F0}" presName="rootComposite" presStyleCnt="0"/>
      <dgm:spPr/>
    </dgm:pt>
    <dgm:pt modelId="{CD9E85D1-52F1-5248-B3AA-11F29FB8C92F}" type="pres">
      <dgm:prSet presAssocID="{483C272F-462B-1C4A-91CD-2635C2D880F0}" presName="rootText" presStyleLbl="node2" presStyleIdx="1" presStyleCnt="2" custScaleX="87631" custScaleY="8271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926570F-1290-1A41-BD51-9A0A7FE5DAD8}" type="pres">
      <dgm:prSet presAssocID="{483C272F-462B-1C4A-91CD-2635C2D880F0}" presName="rootConnector" presStyleLbl="node2" presStyleIdx="1" presStyleCnt="2"/>
      <dgm:spPr/>
      <dgm:t>
        <a:bodyPr/>
        <a:lstStyle/>
        <a:p>
          <a:endParaRPr lang="nb-NO"/>
        </a:p>
      </dgm:t>
    </dgm:pt>
    <dgm:pt modelId="{B9E09C5B-D784-E148-ADAF-924A98BF1C82}" type="pres">
      <dgm:prSet presAssocID="{483C272F-462B-1C4A-91CD-2635C2D880F0}" presName="hierChild4" presStyleCnt="0"/>
      <dgm:spPr/>
    </dgm:pt>
    <dgm:pt modelId="{90306F14-5E8F-0442-86AB-7344BB37F685}" type="pres">
      <dgm:prSet presAssocID="{483C272F-462B-1C4A-91CD-2635C2D880F0}" presName="hierChild5" presStyleCnt="0"/>
      <dgm:spPr/>
    </dgm:pt>
    <dgm:pt modelId="{B3DB565C-C34D-FE40-825E-3930CDD1A0C0}" type="pres">
      <dgm:prSet presAssocID="{6D07A258-DD3B-B343-83FE-01E508C7CBBF}" presName="hierChild3" presStyleCnt="0"/>
      <dgm:spPr/>
    </dgm:pt>
  </dgm:ptLst>
  <dgm:cxnLst>
    <dgm:cxn modelId="{60B6AD15-054A-E643-876D-B183FDD26AB0}" srcId="{BB48DC7C-A8A8-9245-968D-15A8A1483951}" destId="{6D07A258-DD3B-B343-83FE-01E508C7CBBF}" srcOrd="0" destOrd="0" parTransId="{2F75B27F-6E5C-314B-8F4E-A4BFF5C991D4}" sibTransId="{4A1C6597-EDD6-CD48-9782-4EA310FBD668}"/>
    <dgm:cxn modelId="{AEBB9178-2F37-4DAB-B136-AD8057EB236D}" type="presOf" srcId="{6D07A258-DD3B-B343-83FE-01E508C7CBBF}" destId="{58377082-C76B-1E41-B04B-13F6A2D22982}" srcOrd="0" destOrd="0" presId="urn:microsoft.com/office/officeart/2005/8/layout/orgChart1"/>
    <dgm:cxn modelId="{37FD2DC8-0D66-42E9-AB2B-F8FDC2B5B56C}" type="presOf" srcId="{35189D85-7554-7C4F-9197-C2A81B1CBF91}" destId="{9745DF15-9C3A-F446-94AE-45DCDD28A7D8}" srcOrd="0" destOrd="0" presId="urn:microsoft.com/office/officeart/2005/8/layout/orgChart1"/>
    <dgm:cxn modelId="{48D47079-A103-45B9-8A9D-2F73FDF389CF}" type="presOf" srcId="{DCBF4D70-426C-DD44-B1CD-107C3F10A584}" destId="{FB0C890D-712B-A345-9C7C-8F6787D89CB7}" srcOrd="0" destOrd="0" presId="urn:microsoft.com/office/officeart/2005/8/layout/orgChart1"/>
    <dgm:cxn modelId="{37C9EA1F-E82D-4ACD-A93E-7C6A8EB9120C}" type="presOf" srcId="{483C272F-462B-1C4A-91CD-2635C2D880F0}" destId="{CD9E85D1-52F1-5248-B3AA-11F29FB8C92F}" srcOrd="0" destOrd="0" presId="urn:microsoft.com/office/officeart/2005/8/layout/orgChart1"/>
    <dgm:cxn modelId="{4A82EC2D-F52B-6F4A-9828-FC003C199E00}" srcId="{6D07A258-DD3B-B343-83FE-01E508C7CBBF}" destId="{483C272F-462B-1C4A-91CD-2635C2D880F0}" srcOrd="1" destOrd="0" parTransId="{DCBF4D70-426C-DD44-B1CD-107C3F10A584}" sibTransId="{05F8569B-ABCA-954D-A659-5BADF5C404E0}"/>
    <dgm:cxn modelId="{889BFDEE-3231-4C46-A81B-A6EB8ACE6D70}" type="presOf" srcId="{483C272F-462B-1C4A-91CD-2635C2D880F0}" destId="{8926570F-1290-1A41-BD51-9A0A7FE5DAD8}" srcOrd="1" destOrd="0" presId="urn:microsoft.com/office/officeart/2005/8/layout/orgChart1"/>
    <dgm:cxn modelId="{F69DFB3E-5B88-4C63-AAF2-60E94BBA0F87}" type="presOf" srcId="{BB48DC7C-A8A8-9245-968D-15A8A1483951}" destId="{C04EEDAC-5809-4E48-90D9-AEE9699E5838}" srcOrd="0" destOrd="0" presId="urn:microsoft.com/office/officeart/2005/8/layout/orgChart1"/>
    <dgm:cxn modelId="{2725B17C-306B-4D7A-8CE9-9605CA7DC9EA}" type="presOf" srcId="{6D07A258-DD3B-B343-83FE-01E508C7CBBF}" destId="{740D2536-9F8F-6A4B-914D-EF9665FDFE41}" srcOrd="1" destOrd="0" presId="urn:microsoft.com/office/officeart/2005/8/layout/orgChart1"/>
    <dgm:cxn modelId="{208CC695-D720-2844-94DE-E5BE8A936134}" srcId="{6D07A258-DD3B-B343-83FE-01E508C7CBBF}" destId="{35189D85-7554-7C4F-9197-C2A81B1CBF91}" srcOrd="0" destOrd="0" parTransId="{E1C8C00B-5132-B04A-8E08-D7EA7323C044}" sibTransId="{0B9327FC-6F69-C946-9A18-D21AC767B065}"/>
    <dgm:cxn modelId="{C6CC6C98-CA40-43C0-B195-286E74CFDF48}" type="presOf" srcId="{35189D85-7554-7C4F-9197-C2A81B1CBF91}" destId="{8FC54B33-D89C-C14C-98A9-287C98096822}" srcOrd="1" destOrd="0" presId="urn:microsoft.com/office/officeart/2005/8/layout/orgChart1"/>
    <dgm:cxn modelId="{E88A1F87-9AD2-4FB1-A534-B3E9E7E08DA8}" type="presOf" srcId="{E1C8C00B-5132-B04A-8E08-D7EA7323C044}" destId="{3F969319-13BA-1948-A665-C429F2F13EF7}" srcOrd="0" destOrd="0" presId="urn:microsoft.com/office/officeart/2005/8/layout/orgChart1"/>
    <dgm:cxn modelId="{8C7355A1-8C4E-4309-973D-DE80DDDE9069}" type="presParOf" srcId="{C04EEDAC-5809-4E48-90D9-AEE9699E5838}" destId="{A924BEAF-6A28-1449-8B4C-B99D8C877FD1}" srcOrd="0" destOrd="0" presId="urn:microsoft.com/office/officeart/2005/8/layout/orgChart1"/>
    <dgm:cxn modelId="{69702025-1A57-40C6-B77A-AAE379DD441F}" type="presParOf" srcId="{A924BEAF-6A28-1449-8B4C-B99D8C877FD1}" destId="{41002E6E-B663-A54E-A974-B7B03E197B8E}" srcOrd="0" destOrd="0" presId="urn:microsoft.com/office/officeart/2005/8/layout/orgChart1"/>
    <dgm:cxn modelId="{22F4FB53-0880-4838-8923-56001BED3DBD}" type="presParOf" srcId="{41002E6E-B663-A54E-A974-B7B03E197B8E}" destId="{58377082-C76B-1E41-B04B-13F6A2D22982}" srcOrd="0" destOrd="0" presId="urn:microsoft.com/office/officeart/2005/8/layout/orgChart1"/>
    <dgm:cxn modelId="{BAC58F7D-E4BB-4097-8CB5-D40E2A9A9DE4}" type="presParOf" srcId="{41002E6E-B663-A54E-A974-B7B03E197B8E}" destId="{740D2536-9F8F-6A4B-914D-EF9665FDFE41}" srcOrd="1" destOrd="0" presId="urn:microsoft.com/office/officeart/2005/8/layout/orgChart1"/>
    <dgm:cxn modelId="{CD336CFD-5DBB-495D-9BA8-3628E930F5F8}" type="presParOf" srcId="{A924BEAF-6A28-1449-8B4C-B99D8C877FD1}" destId="{473E8562-5B37-AB4D-9572-03A0511B27E3}" srcOrd="1" destOrd="0" presId="urn:microsoft.com/office/officeart/2005/8/layout/orgChart1"/>
    <dgm:cxn modelId="{76B5EFAA-F5B6-411E-B661-37D0A8165D19}" type="presParOf" srcId="{473E8562-5B37-AB4D-9572-03A0511B27E3}" destId="{3F969319-13BA-1948-A665-C429F2F13EF7}" srcOrd="0" destOrd="0" presId="urn:microsoft.com/office/officeart/2005/8/layout/orgChart1"/>
    <dgm:cxn modelId="{0B28A82C-3521-47D0-889C-9B2A6E52C2CA}" type="presParOf" srcId="{473E8562-5B37-AB4D-9572-03A0511B27E3}" destId="{45C3683E-5A01-DD4B-B090-B399E81A9312}" srcOrd="1" destOrd="0" presId="urn:microsoft.com/office/officeart/2005/8/layout/orgChart1"/>
    <dgm:cxn modelId="{63FBF5EA-8FBE-4B7F-8FF7-68058CCB8BCF}" type="presParOf" srcId="{45C3683E-5A01-DD4B-B090-B399E81A9312}" destId="{F7140957-8F94-224C-8BDB-2BB0203F4BE6}" srcOrd="0" destOrd="0" presId="urn:microsoft.com/office/officeart/2005/8/layout/orgChart1"/>
    <dgm:cxn modelId="{9806A691-9DA5-4896-857F-4BD32CF0CC18}" type="presParOf" srcId="{F7140957-8F94-224C-8BDB-2BB0203F4BE6}" destId="{9745DF15-9C3A-F446-94AE-45DCDD28A7D8}" srcOrd="0" destOrd="0" presId="urn:microsoft.com/office/officeart/2005/8/layout/orgChart1"/>
    <dgm:cxn modelId="{F873B341-39D2-4591-BD9B-76DAD6BA2322}" type="presParOf" srcId="{F7140957-8F94-224C-8BDB-2BB0203F4BE6}" destId="{8FC54B33-D89C-C14C-98A9-287C98096822}" srcOrd="1" destOrd="0" presId="urn:microsoft.com/office/officeart/2005/8/layout/orgChart1"/>
    <dgm:cxn modelId="{2424F27A-F96E-49F3-B4C1-44D1D380524C}" type="presParOf" srcId="{45C3683E-5A01-DD4B-B090-B399E81A9312}" destId="{23CEC589-41B3-9B43-B860-4DD6D2DA08F6}" srcOrd="1" destOrd="0" presId="urn:microsoft.com/office/officeart/2005/8/layout/orgChart1"/>
    <dgm:cxn modelId="{894CA085-884E-4B11-BDF0-5DB393C297B7}" type="presParOf" srcId="{45C3683E-5A01-DD4B-B090-B399E81A9312}" destId="{0EDE68B1-49B1-6649-9A18-3B4F0DF4BEE7}" srcOrd="2" destOrd="0" presId="urn:microsoft.com/office/officeart/2005/8/layout/orgChart1"/>
    <dgm:cxn modelId="{7CB8D146-520B-4760-8D43-7E67302CD08F}" type="presParOf" srcId="{473E8562-5B37-AB4D-9572-03A0511B27E3}" destId="{FB0C890D-712B-A345-9C7C-8F6787D89CB7}" srcOrd="2" destOrd="0" presId="urn:microsoft.com/office/officeart/2005/8/layout/orgChart1"/>
    <dgm:cxn modelId="{70E46AB3-6E6B-42DA-A7E5-3900B8863402}" type="presParOf" srcId="{473E8562-5B37-AB4D-9572-03A0511B27E3}" destId="{59FF8CB7-0F38-3044-99C6-346DB7EFB32C}" srcOrd="3" destOrd="0" presId="urn:microsoft.com/office/officeart/2005/8/layout/orgChart1"/>
    <dgm:cxn modelId="{BE9656AC-D494-4A65-9B1B-6E84A805B0F7}" type="presParOf" srcId="{59FF8CB7-0F38-3044-99C6-346DB7EFB32C}" destId="{B3B27724-F6FD-F741-A16C-B2FDE9AFEFE1}" srcOrd="0" destOrd="0" presId="urn:microsoft.com/office/officeart/2005/8/layout/orgChart1"/>
    <dgm:cxn modelId="{C0959D6D-E3A0-4384-B5ED-F92C44D24566}" type="presParOf" srcId="{B3B27724-F6FD-F741-A16C-B2FDE9AFEFE1}" destId="{CD9E85D1-52F1-5248-B3AA-11F29FB8C92F}" srcOrd="0" destOrd="0" presId="urn:microsoft.com/office/officeart/2005/8/layout/orgChart1"/>
    <dgm:cxn modelId="{BB015FE4-EDD1-4080-878F-7066789E9814}" type="presParOf" srcId="{B3B27724-F6FD-F741-A16C-B2FDE9AFEFE1}" destId="{8926570F-1290-1A41-BD51-9A0A7FE5DAD8}" srcOrd="1" destOrd="0" presId="urn:microsoft.com/office/officeart/2005/8/layout/orgChart1"/>
    <dgm:cxn modelId="{5AD41222-68CF-4F8E-A0E3-092DEF333345}" type="presParOf" srcId="{59FF8CB7-0F38-3044-99C6-346DB7EFB32C}" destId="{B9E09C5B-D784-E148-ADAF-924A98BF1C82}" srcOrd="1" destOrd="0" presId="urn:microsoft.com/office/officeart/2005/8/layout/orgChart1"/>
    <dgm:cxn modelId="{D9A7F045-29A8-4EE5-A9FB-FC11C7C7B1F6}" type="presParOf" srcId="{59FF8CB7-0F38-3044-99C6-346DB7EFB32C}" destId="{90306F14-5E8F-0442-86AB-7344BB37F685}" srcOrd="2" destOrd="0" presId="urn:microsoft.com/office/officeart/2005/8/layout/orgChart1"/>
    <dgm:cxn modelId="{B3FBB040-3FF9-4678-AD31-6FB544FA4074}" type="presParOf" srcId="{A924BEAF-6A28-1449-8B4C-B99D8C877FD1}" destId="{B3DB565C-C34D-FE40-825E-3930CDD1A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0C890D-712B-A345-9C7C-8F6787D89CB7}">
      <dsp:nvSpPr>
        <dsp:cNvPr id="0" name=""/>
        <dsp:cNvSpPr/>
      </dsp:nvSpPr>
      <dsp:spPr>
        <a:xfrm>
          <a:off x="2268533" y="669416"/>
          <a:ext cx="943209" cy="36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92"/>
              </a:lnTo>
              <a:lnTo>
                <a:pt x="943209" y="182892"/>
              </a:lnTo>
              <a:lnTo>
                <a:pt x="943209" y="36578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69319-13BA-1948-A665-C429F2F13EF7}">
      <dsp:nvSpPr>
        <dsp:cNvPr id="0" name=""/>
        <dsp:cNvSpPr/>
      </dsp:nvSpPr>
      <dsp:spPr>
        <a:xfrm>
          <a:off x="1322449" y="669416"/>
          <a:ext cx="946083" cy="365784"/>
        </a:xfrm>
        <a:custGeom>
          <a:avLst/>
          <a:gdLst/>
          <a:ahLst/>
          <a:cxnLst/>
          <a:rect l="0" t="0" r="0" b="0"/>
          <a:pathLst>
            <a:path>
              <a:moveTo>
                <a:pt x="946083" y="0"/>
              </a:moveTo>
              <a:lnTo>
                <a:pt x="946083" y="182892"/>
              </a:lnTo>
              <a:lnTo>
                <a:pt x="0" y="182892"/>
              </a:lnTo>
              <a:lnTo>
                <a:pt x="0" y="36578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77082-C76B-1E41-B04B-13F6A2D22982}">
      <dsp:nvSpPr>
        <dsp:cNvPr id="0" name=""/>
        <dsp:cNvSpPr/>
      </dsp:nvSpPr>
      <dsp:spPr>
        <a:xfrm>
          <a:off x="2237" y="310861"/>
          <a:ext cx="4532590" cy="35855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kern="1200" dirty="0">
            <a:solidFill>
              <a:schemeClr val="tx1"/>
            </a:solidFill>
          </a:endParaRPr>
        </a:p>
      </dsp:txBody>
      <dsp:txXfrm>
        <a:off x="2237" y="310861"/>
        <a:ext cx="4532590" cy="358555"/>
      </dsp:txXfrm>
    </dsp:sp>
    <dsp:sp modelId="{9745DF15-9C3A-F446-94AE-45DCDD28A7D8}">
      <dsp:nvSpPr>
        <dsp:cNvPr id="0" name=""/>
        <dsp:cNvSpPr/>
      </dsp:nvSpPr>
      <dsp:spPr>
        <a:xfrm>
          <a:off x="562131" y="1035201"/>
          <a:ext cx="1520635" cy="72578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5 </a:t>
          </a:r>
          <a:r>
            <a:rPr lang="nb-NO" sz="2800" kern="1200" dirty="0" err="1" smtClean="0"/>
            <a:t>hrs</a:t>
          </a:r>
          <a:r>
            <a:rPr lang="nb-NO" sz="2800" kern="1200" dirty="0" smtClean="0"/>
            <a:t> NT</a:t>
          </a:r>
          <a:r>
            <a:rPr lang="nb-NO" sz="1800" kern="1200" dirty="0" smtClean="0"/>
            <a:t/>
          </a:r>
          <a:br>
            <a:rPr lang="nb-NO" sz="1800" kern="1200" dirty="0" smtClean="0"/>
          </a:br>
          <a:r>
            <a:rPr lang="nb-NO" sz="1800" kern="1200" dirty="0" smtClean="0"/>
            <a:t>37°C</a:t>
          </a:r>
          <a:endParaRPr lang="nb-NO" sz="1800" kern="1200" dirty="0"/>
        </a:p>
      </dsp:txBody>
      <dsp:txXfrm>
        <a:off x="562131" y="1035201"/>
        <a:ext cx="1520635" cy="725785"/>
      </dsp:txXfrm>
    </dsp:sp>
    <dsp:sp modelId="{CD9E85D1-52F1-5248-B3AA-11F29FB8C92F}">
      <dsp:nvSpPr>
        <dsp:cNvPr id="0" name=""/>
        <dsp:cNvSpPr/>
      </dsp:nvSpPr>
      <dsp:spPr>
        <a:xfrm>
          <a:off x="2448551" y="1035201"/>
          <a:ext cx="1526383" cy="72034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5 </a:t>
          </a:r>
          <a:r>
            <a:rPr lang="nb-NO" sz="2800" kern="1200" dirty="0" err="1" smtClean="0"/>
            <a:t>hrs</a:t>
          </a:r>
          <a:r>
            <a:rPr lang="nb-NO" sz="2800" kern="1200" dirty="0" smtClean="0"/>
            <a:t> HT</a:t>
          </a:r>
          <a:r>
            <a:rPr lang="nb-NO" sz="1800" kern="1200" dirty="0" smtClean="0"/>
            <a:t/>
          </a:r>
          <a:br>
            <a:rPr lang="nb-NO" sz="1800" kern="1200" dirty="0" smtClean="0"/>
          </a:br>
          <a:r>
            <a:rPr lang="nb-NO" sz="1800" kern="1200" dirty="0" smtClean="0"/>
            <a:t>32°C</a:t>
          </a:r>
          <a:endParaRPr lang="nb-NO" sz="1800" kern="1200" dirty="0"/>
        </a:p>
      </dsp:txBody>
      <dsp:txXfrm>
        <a:off x="2448551" y="1035201"/>
        <a:ext cx="1526383" cy="72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94C6C-AF97-1F4C-9513-5FE2EC8C54B0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1F27-5439-9349-978A-BDF0C667EB8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29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72582-F6A3-AE48-8F44-4B1863C5B06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79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2173-0C33-214D-9A42-31629A2AD559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45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2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2173-0C33-214D-9A42-31629A2AD55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643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10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72582-F6A3-AE48-8F44-4B1863C5B06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49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10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1F27-5439-9349-978A-BDF0C667EB8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870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91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42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940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8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1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68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44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14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74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F059-7D28-2245-8060-74A61BD59CD9}" type="datetimeFigureOut">
              <a:rPr lang="nb-NO" smtClean="0"/>
              <a:pPr/>
              <a:t>31-01-18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6117-A215-3C4B-B5B8-CA328091DDD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0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8" descr="Skjermbilde 2017-04-17 kl. 21.53.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523" t="17867" r="64057" b="74262"/>
          <a:stretch/>
        </p:blipFill>
        <p:spPr>
          <a:xfrm>
            <a:off x="6441748" y="6244779"/>
            <a:ext cx="2679950" cy="5861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5297" y="2107058"/>
            <a:ext cx="9086401" cy="2068611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Vil en infeksjon hemme den beskyttende </a:t>
            </a:r>
            <a:br>
              <a:rPr lang="nb-NO" b="1" dirty="0" smtClean="0"/>
            </a:br>
            <a:r>
              <a:rPr lang="nb-NO" b="1" dirty="0" smtClean="0"/>
              <a:t>effekten </a:t>
            </a:r>
            <a:r>
              <a:rPr lang="nb-NO" b="1" dirty="0"/>
              <a:t>av</a:t>
            </a:r>
            <a:r>
              <a:rPr lang="nb-NO" b="1" dirty="0" smtClean="0"/>
              <a:t> kjølebehandling</a:t>
            </a:r>
            <a:r>
              <a:rPr lang="nb-NO" b="1" dirty="0"/>
              <a:t>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57080" y="3936379"/>
            <a:ext cx="6400800" cy="1645666"/>
          </a:xfrm>
        </p:spPr>
        <p:txBody>
          <a:bodyPr>
            <a:noAutofit/>
          </a:bodyPr>
          <a:lstStyle/>
          <a:p>
            <a:r>
              <a:rPr lang="nb-NO" sz="2000" u="sng" dirty="0" smtClean="0"/>
              <a:t>Mari Falck</a:t>
            </a:r>
            <a:r>
              <a:rPr lang="nb-NO" sz="1600" u="sng" dirty="0" smtClean="0"/>
              <a:t/>
            </a:r>
            <a:br>
              <a:rPr lang="nb-NO" sz="1600" u="sng" dirty="0" smtClean="0"/>
            </a:br>
            <a:r>
              <a:rPr lang="nb-NO" sz="1600" u="sng" dirty="0" smtClean="0"/>
              <a:t/>
            </a:r>
            <a:br>
              <a:rPr lang="nb-NO" sz="1600" u="sng" dirty="0" smtClean="0"/>
            </a:br>
            <a:r>
              <a:rPr lang="en-GB" sz="1600" dirty="0" err="1" smtClean="0"/>
              <a:t>Elke</a:t>
            </a:r>
            <a:r>
              <a:rPr lang="en-GB" sz="1600" dirty="0" smtClean="0"/>
              <a:t> </a:t>
            </a:r>
            <a:r>
              <a:rPr lang="en-GB" sz="1600" dirty="0"/>
              <a:t>Maes, Hemmen Sabir, Torun Flatebø, Thomas Wood, Damjan Osredkar, Marianne </a:t>
            </a:r>
            <a:r>
              <a:rPr lang="en-GB" sz="1600" dirty="0" err="1" smtClean="0"/>
              <a:t>Thoresen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nb-NO" sz="1600" dirty="0" smtClean="0"/>
              <a:t>UiO &amp; OUS Barneavdelingen</a:t>
            </a:r>
          </a:p>
        </p:txBody>
      </p:sp>
      <p:pic>
        <p:nvPicPr>
          <p:cNvPr id="10" name="Plassholder for innhold 5" descr="Skjermbilde 2015-09-09 kl. 14.06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35" t="55601" r="49094" b="26331"/>
          <a:stretch/>
        </p:blipFill>
        <p:spPr>
          <a:xfrm>
            <a:off x="35297" y="6213445"/>
            <a:ext cx="1995081" cy="633404"/>
          </a:xfrm>
          <a:prstGeom prst="rect">
            <a:avLst/>
          </a:prstGeom>
        </p:spPr>
      </p:pic>
      <p:pic>
        <p:nvPicPr>
          <p:cNvPr id="9" name="Bilde 8" descr="Skjermbilde 2018-01-23 21.15.1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87" t="10303" r="74111" b="81192"/>
          <a:stretch>
            <a:fillRect/>
          </a:stretch>
        </p:blipFill>
        <p:spPr>
          <a:xfrm>
            <a:off x="3038840" y="1058500"/>
            <a:ext cx="3044098" cy="963066"/>
          </a:xfrm>
          <a:prstGeom prst="rect">
            <a:avLst/>
          </a:prstGeom>
        </p:spPr>
      </p:pic>
      <p:pic>
        <p:nvPicPr>
          <p:cNvPr id="11" name="Bilde 10" descr="Skjermbilde 2018-01-23 21.15.1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75" t="32526" r="30733" b="49640"/>
          <a:stretch>
            <a:fillRect/>
          </a:stretch>
        </p:blipFill>
        <p:spPr>
          <a:xfrm>
            <a:off x="2014700" y="4038"/>
            <a:ext cx="5239981" cy="136806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4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24268" y="3149004"/>
            <a:ext cx="4804054" cy="3693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2" y="1318098"/>
            <a:ext cx="3008313" cy="5263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Thanks to my group!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388"/>
          <a:stretch/>
        </p:blipFill>
        <p:spPr>
          <a:xfrm>
            <a:off x="3197778" y="31361"/>
            <a:ext cx="3637693" cy="3617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12" y="1966170"/>
            <a:ext cx="2664297" cy="34172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Professor Marianne Thoresen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Damjan Osredkar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Elke Maes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Thomas 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Maja </a:t>
            </a:r>
            <a:r>
              <a:rPr lang="en-GB" dirty="0" err="1"/>
              <a:t>Puchades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Hemmen </a:t>
            </a:r>
            <a:r>
              <a:rPr lang="en-GB" dirty="0" smtClean="0"/>
              <a:t>Sabir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Torun Flatebø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Lars </a:t>
            </a:r>
            <a:r>
              <a:rPr lang="en-GB" dirty="0" err="1" smtClean="0"/>
              <a:t>Walløe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Lars </a:t>
            </a:r>
            <a:r>
              <a:rPr lang="en-GB" dirty="0" err="1" smtClean="0"/>
              <a:t>Hasvoll</a:t>
            </a:r>
            <a:r>
              <a:rPr lang="en-GB" dirty="0" smtClean="0"/>
              <a:t> Bakke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Maja Elstad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Maria </a:t>
            </a:r>
            <a:r>
              <a:rPr lang="en-GB" dirty="0" err="1" smtClean="0"/>
              <a:t>Skytioti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Kristin </a:t>
            </a:r>
            <a:r>
              <a:rPr lang="en-GB" dirty="0" err="1" smtClean="0"/>
              <a:t>Bergersen</a:t>
            </a:r>
            <a:endParaRPr lang="en-GB" dirty="0"/>
          </a:p>
          <a:p>
            <a:endParaRPr lang="en-GB" dirty="0"/>
          </a:p>
        </p:txBody>
      </p:sp>
      <p:pic>
        <p:nvPicPr>
          <p:cNvPr id="7" name="Plassholder for innhold 5" descr="Skjermbilde 2015-09-09 kl. 14.06.5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35" t="55601" r="49094" b="26331"/>
          <a:stretch/>
        </p:blipFill>
        <p:spPr>
          <a:xfrm>
            <a:off x="0" y="6338912"/>
            <a:ext cx="1658714" cy="526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910" y="109642"/>
            <a:ext cx="1224136" cy="1224136"/>
          </a:xfrm>
          <a:prstGeom prst="rect">
            <a:avLst/>
          </a:prstGeom>
        </p:spPr>
      </p:pic>
      <p:pic>
        <p:nvPicPr>
          <p:cNvPr id="9" name="Bilde 8" descr="Skjermbilde 2017-04-17 kl. 21.53.4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523" t="17867" r="64057" b="72615"/>
          <a:stretch/>
        </p:blipFill>
        <p:spPr>
          <a:xfrm>
            <a:off x="0" y="5692794"/>
            <a:ext cx="2031999" cy="592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4811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altLang="nb-NO" sz="2400" dirty="0" err="1" smtClean="0">
                <a:cs typeface="Arial" charset="0"/>
              </a:rPr>
              <a:t>Hypotermibehandling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har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redusert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død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og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alvorlig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funksjonshemming</a:t>
            </a:r>
            <a:r>
              <a:rPr lang="en-GB" altLang="nb-NO" sz="2400" dirty="0" smtClean="0">
                <a:cs typeface="Arial" charset="0"/>
              </a:rPr>
              <a:t> </a:t>
            </a:r>
            <a:br>
              <a:rPr lang="en-GB" altLang="nb-NO" sz="2400" dirty="0" smtClean="0">
                <a:cs typeface="Arial" charset="0"/>
              </a:rPr>
            </a:br>
            <a:r>
              <a:rPr lang="en-GB" altLang="nb-NO" sz="2400" dirty="0" err="1" smtClean="0">
                <a:cs typeface="Arial" charset="0"/>
              </a:rPr>
              <a:t>fra</a:t>
            </a:r>
            <a:r>
              <a:rPr lang="en-GB" altLang="nb-NO" sz="2400" dirty="0" smtClean="0">
                <a:cs typeface="Arial" charset="0"/>
              </a:rPr>
              <a:t> 66%          </a:t>
            </a:r>
            <a:r>
              <a:rPr lang="en-GB" altLang="nb-NO" sz="2400" b="1" dirty="0" smtClean="0">
                <a:cs typeface="Arial" charset="0"/>
              </a:rPr>
              <a:t>50%. </a:t>
            </a:r>
            <a:endParaRPr lang="en-US" sz="2400" b="1" dirty="0"/>
          </a:p>
        </p:txBody>
      </p:sp>
      <p:sp>
        <p:nvSpPr>
          <p:cNvPr id="11" name="Pil høyre 5"/>
          <p:cNvSpPr/>
          <p:nvPr/>
        </p:nvSpPr>
        <p:spPr>
          <a:xfrm>
            <a:off x="4515510" y="854455"/>
            <a:ext cx="405243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barn_som_kjoles_ne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20" y="1308704"/>
            <a:ext cx="6330939" cy="407902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348286" y="5053254"/>
            <a:ext cx="137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 smtClean="0"/>
              <a:t>©OUS</a:t>
            </a:r>
            <a:r>
              <a:rPr lang="nn-NO" sz="1600" dirty="0" smtClean="0"/>
              <a:t>,</a:t>
            </a:r>
            <a:r>
              <a:rPr lang="nn-NO" sz="1600" dirty="0" smtClean="0"/>
              <a:t> Ullevål</a:t>
            </a:r>
            <a:endParaRPr lang="nn-NO" sz="1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95320" y="1308704"/>
            <a:ext cx="3463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nb-NO" sz="2400" dirty="0" err="1" smtClean="0"/>
              <a:t>Kjølebehandling</a:t>
            </a:r>
            <a:r>
              <a:rPr lang="en-GB" altLang="nb-NO" sz="2400" dirty="0" smtClean="0"/>
              <a:t> T</a:t>
            </a:r>
            <a:r>
              <a:rPr lang="en-GB" altLang="nb-NO" sz="2400" baseline="-25000" dirty="0" smtClean="0"/>
              <a:t>R</a:t>
            </a:r>
            <a:r>
              <a:rPr lang="en-GB" altLang="nb-NO" sz="2400" dirty="0" smtClean="0"/>
              <a:t> 33.5</a:t>
            </a:r>
            <a:r>
              <a:rPr lang="en-GB" altLang="nb-NO" sz="2400" dirty="0" smtClean="0">
                <a:cs typeface="Arial" charset="0"/>
              </a:rPr>
              <a:t>°C</a:t>
            </a:r>
            <a:r>
              <a:rPr lang="en-GB" altLang="nb-NO" dirty="0" smtClean="0">
                <a:cs typeface="Arial" charset="0"/>
              </a:rPr>
              <a:t/>
            </a:r>
            <a:br>
              <a:rPr lang="en-GB" altLang="nb-NO" dirty="0" smtClean="0">
                <a:cs typeface="Arial" charset="0"/>
              </a:rPr>
            </a:br>
            <a:endParaRPr lang="nn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27562" y="5570732"/>
            <a:ext cx="790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nb-NO" sz="2400" dirty="0" err="1" smtClean="0">
                <a:cs typeface="Arial" charset="0"/>
              </a:rPr>
              <a:t>Det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er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fortsatt</a:t>
            </a:r>
            <a:r>
              <a:rPr lang="en-GB" altLang="nb-NO" sz="2400" dirty="0" smtClean="0">
                <a:cs typeface="Arial" charset="0"/>
              </a:rPr>
              <a:t> mange </a:t>
            </a:r>
            <a:r>
              <a:rPr lang="en-GB" altLang="nb-NO" sz="2400" dirty="0" err="1" smtClean="0">
                <a:cs typeface="Arial" charset="0"/>
              </a:rPr>
              <a:t>som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ikke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profitterer</a:t>
            </a:r>
            <a:r>
              <a:rPr lang="en-GB" altLang="nb-NO" sz="2400" dirty="0" smtClean="0">
                <a:cs typeface="Arial" charset="0"/>
              </a:rPr>
              <a:t>. </a:t>
            </a:r>
            <a:r>
              <a:rPr lang="en-GB" altLang="nb-NO" sz="2400" dirty="0" err="1" smtClean="0">
                <a:cs typeface="Arial" charset="0"/>
              </a:rPr>
              <a:t>Hvorfor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er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det</a:t>
            </a:r>
            <a:r>
              <a:rPr lang="en-GB" altLang="nb-NO" sz="2400" dirty="0" smtClean="0">
                <a:cs typeface="Arial" charset="0"/>
              </a:rPr>
              <a:t> </a:t>
            </a:r>
            <a:r>
              <a:rPr lang="en-GB" altLang="nb-NO" sz="2400" dirty="0" err="1" smtClean="0">
                <a:cs typeface="Arial" charset="0"/>
              </a:rPr>
              <a:t>slik</a:t>
            </a:r>
            <a:r>
              <a:rPr lang="en-GB" altLang="nb-NO" sz="2400" dirty="0" smtClean="0">
                <a:cs typeface="Arial" charset="0"/>
              </a:rPr>
              <a:t>?</a:t>
            </a:r>
            <a:endParaRPr lang="nn-NO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>
            <a:normAutofit/>
          </a:bodyPr>
          <a:lstStyle/>
          <a:p>
            <a:r>
              <a:rPr lang="nn-NO" dirty="0" smtClean="0"/>
              <a:t>Infeksjon og </a:t>
            </a:r>
            <a:r>
              <a:rPr lang="nn-NO" dirty="0" err="1" smtClean="0"/>
              <a:t>asfyksi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51078"/>
            <a:ext cx="8229600" cy="4975085"/>
          </a:xfrm>
        </p:spPr>
        <p:txBody>
          <a:bodyPr>
            <a:normAutofit/>
          </a:bodyPr>
          <a:lstStyle/>
          <a:p>
            <a:endParaRPr lang="nn-NO" sz="2800" dirty="0" smtClean="0"/>
          </a:p>
          <a:p>
            <a:r>
              <a:rPr lang="nn-NO" sz="2800" dirty="0" err="1" smtClean="0"/>
              <a:t>Grether</a:t>
            </a:r>
            <a:r>
              <a:rPr lang="nn-NO" sz="2800" dirty="0" smtClean="0"/>
              <a:t> &amp; Nelson: hos 37% av barn med </a:t>
            </a:r>
            <a:r>
              <a:rPr lang="nn-NO" sz="2800" dirty="0" err="1" smtClean="0"/>
              <a:t>uventet</a:t>
            </a:r>
            <a:r>
              <a:rPr lang="nn-NO" sz="2800" dirty="0" smtClean="0"/>
              <a:t> alvorlig CP: </a:t>
            </a:r>
            <a:r>
              <a:rPr lang="nn-NO" sz="2800" dirty="0" err="1" smtClean="0"/>
              <a:t>tegn</a:t>
            </a:r>
            <a:r>
              <a:rPr lang="nn-NO" sz="2800" dirty="0" smtClean="0"/>
              <a:t> til infeksjon hos mor under fødselen. </a:t>
            </a:r>
            <a:r>
              <a:rPr lang="nn-NO" sz="2800" dirty="0" err="1" smtClean="0"/>
              <a:t>Kun</a:t>
            </a:r>
            <a:r>
              <a:rPr lang="nn-NO" sz="2800" dirty="0" smtClean="0"/>
              <a:t> hos 3% av </a:t>
            </a:r>
            <a:r>
              <a:rPr lang="nn-NO" sz="2800" dirty="0" err="1" smtClean="0"/>
              <a:t>mødre</a:t>
            </a:r>
            <a:r>
              <a:rPr lang="nn-NO" sz="2800" dirty="0" smtClean="0"/>
              <a:t> til barn i </a:t>
            </a:r>
            <a:r>
              <a:rPr lang="nn-NO" sz="2800" dirty="0" err="1" smtClean="0"/>
              <a:t>kontrollgruppen</a:t>
            </a:r>
            <a:r>
              <a:rPr lang="nn-NO" sz="2800" dirty="0" smtClean="0"/>
              <a:t>.</a:t>
            </a:r>
          </a:p>
          <a:p>
            <a:endParaRPr lang="nn-NO" sz="2800" dirty="0" smtClean="0"/>
          </a:p>
          <a:p>
            <a:r>
              <a:rPr lang="nn-NO" sz="2800" dirty="0" smtClean="0"/>
              <a:t>Blant </a:t>
            </a:r>
            <a:r>
              <a:rPr lang="nn-NO" sz="2800" dirty="0" err="1" smtClean="0"/>
              <a:t>nyfødte</a:t>
            </a:r>
            <a:r>
              <a:rPr lang="nn-NO" sz="2800" dirty="0" smtClean="0"/>
              <a:t> med </a:t>
            </a:r>
            <a:r>
              <a:rPr lang="nn-NO" sz="2800" dirty="0" err="1" smtClean="0"/>
              <a:t>asfyksi</a:t>
            </a:r>
            <a:r>
              <a:rPr lang="nn-NO" sz="2800" dirty="0" smtClean="0"/>
              <a:t> er infeksjonsraten betydelig </a:t>
            </a:r>
            <a:r>
              <a:rPr lang="nn-NO" sz="2800" dirty="0" err="1" smtClean="0"/>
              <a:t>høyere</a:t>
            </a:r>
            <a:r>
              <a:rPr lang="nn-NO" sz="2800" dirty="0" smtClean="0"/>
              <a:t> enn hos barn </a:t>
            </a:r>
            <a:r>
              <a:rPr lang="nn-NO" sz="2800" dirty="0" err="1" smtClean="0"/>
              <a:t>uten</a:t>
            </a:r>
            <a:r>
              <a:rPr lang="nn-NO" sz="2800" dirty="0" smtClean="0"/>
              <a:t> </a:t>
            </a:r>
            <a:r>
              <a:rPr lang="nn-NO" sz="2800" dirty="0" err="1" smtClean="0"/>
              <a:t>asfyksi</a:t>
            </a:r>
            <a:endParaRPr lang="nn-NO" sz="2800" dirty="0" smtClean="0"/>
          </a:p>
          <a:p>
            <a:pPr>
              <a:buNone/>
            </a:pPr>
            <a:endParaRPr lang="nn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>
            <a:normAutofit/>
          </a:bodyPr>
          <a:lstStyle/>
          <a:p>
            <a:r>
              <a:rPr lang="nn-NO" dirty="0" smtClean="0"/>
              <a:t>Infeksjon og </a:t>
            </a:r>
            <a:r>
              <a:rPr lang="nn-NO" dirty="0" err="1" smtClean="0"/>
              <a:t>asfyksi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51078"/>
            <a:ext cx="8229600" cy="4975085"/>
          </a:xfrm>
        </p:spPr>
        <p:txBody>
          <a:bodyPr>
            <a:normAutofit/>
          </a:bodyPr>
          <a:lstStyle/>
          <a:p>
            <a:r>
              <a:rPr lang="nn-NO" sz="2800" dirty="0" err="1" smtClean="0"/>
              <a:t>Nyfødt-asfyksi</a:t>
            </a:r>
            <a:r>
              <a:rPr lang="nn-NO" sz="2800" dirty="0" smtClean="0"/>
              <a:t> i I-land: 1-3/1000</a:t>
            </a:r>
            <a:br>
              <a:rPr lang="nn-NO" sz="2800" dirty="0" smtClean="0"/>
            </a:br>
            <a:r>
              <a:rPr lang="nn-NO" sz="2800" dirty="0" err="1" smtClean="0"/>
              <a:t>Nyfødt-asfyksi</a:t>
            </a:r>
            <a:r>
              <a:rPr lang="nn-NO" sz="2800" dirty="0" smtClean="0"/>
              <a:t> U-land: </a:t>
            </a:r>
            <a:r>
              <a:rPr lang="nn-NO" sz="2800" u="sng" dirty="0" smtClean="0"/>
              <a:t>8-15/1000</a:t>
            </a:r>
            <a:br>
              <a:rPr lang="nn-NO" sz="2800" u="sng" dirty="0" smtClean="0"/>
            </a:br>
            <a:r>
              <a:rPr lang="nn-NO" sz="2800" dirty="0" smtClean="0"/>
              <a:t>- det er </a:t>
            </a:r>
            <a:r>
              <a:rPr lang="nn-NO" sz="2800" dirty="0" err="1" smtClean="0"/>
              <a:t>høyere</a:t>
            </a:r>
            <a:r>
              <a:rPr lang="nn-NO" sz="2800" dirty="0" smtClean="0"/>
              <a:t> infeksjonsrate i U-land </a:t>
            </a:r>
          </a:p>
          <a:p>
            <a:endParaRPr lang="nn-NO" sz="2800" u="sng" dirty="0" smtClean="0"/>
          </a:p>
          <a:p>
            <a:endParaRPr lang="nn-NO" sz="2800" u="sng" dirty="0" smtClean="0"/>
          </a:p>
          <a:p>
            <a:endParaRPr lang="nn-NO" sz="2800" u="sng" dirty="0" smtClean="0"/>
          </a:p>
          <a:p>
            <a:endParaRPr lang="nn-NO" sz="2800" u="sng" dirty="0" smtClean="0"/>
          </a:p>
          <a:p>
            <a:endParaRPr lang="nn-NO" sz="2800" u="sng" dirty="0" smtClean="0"/>
          </a:p>
          <a:p>
            <a:r>
              <a:rPr lang="nn-NO" sz="2800" dirty="0" err="1" smtClean="0"/>
              <a:t>Pilotstudier</a:t>
            </a:r>
            <a:r>
              <a:rPr lang="nn-NO" sz="2800" dirty="0" smtClean="0"/>
              <a:t>: 	</a:t>
            </a:r>
            <a:r>
              <a:rPr lang="nn-NO" sz="2800" b="1" dirty="0" smtClean="0"/>
              <a:t>Kjølebehandling  </a:t>
            </a:r>
            <a:r>
              <a:rPr lang="nn-NO" sz="2800" b="1" dirty="0" err="1" smtClean="0"/>
              <a:t>beskyttet</a:t>
            </a:r>
            <a:r>
              <a:rPr lang="nn-NO" sz="2800" b="1" dirty="0" smtClean="0"/>
              <a:t> </a:t>
            </a:r>
            <a:r>
              <a:rPr lang="nn-NO" sz="2800" b="1" dirty="0" err="1" smtClean="0"/>
              <a:t>ikke</a:t>
            </a:r>
            <a:r>
              <a:rPr lang="nn-NO" sz="2800" dirty="0" smtClean="0"/>
              <a:t> </a:t>
            </a:r>
            <a:br>
              <a:rPr lang="nn-NO" sz="2800" dirty="0" smtClean="0"/>
            </a:br>
            <a:r>
              <a:rPr lang="nn-NO" sz="2800" dirty="0" smtClean="0"/>
              <a:t>					mot hjerneskade i U-land!</a:t>
            </a:r>
          </a:p>
          <a:p>
            <a:endParaRPr lang="nn-NO" sz="2800" u="sng" dirty="0" smtClean="0"/>
          </a:p>
          <a:p>
            <a:pPr>
              <a:buNone/>
            </a:pPr>
            <a:endParaRPr lang="nn-NO" sz="2800" dirty="0" smtClean="0"/>
          </a:p>
          <a:p>
            <a:endParaRPr lang="nn-NO" sz="2800" dirty="0" smtClean="0"/>
          </a:p>
        </p:txBody>
      </p:sp>
      <p:pic>
        <p:nvPicPr>
          <p:cNvPr id="5" name="Bild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949" y="2949487"/>
            <a:ext cx="7070628" cy="20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852780" y="173777"/>
            <a:ext cx="3682582" cy="2493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9" descr="DSCN6555"/>
          <p:cNvPicPr>
            <a:picLocks noChangeAspect="1" noChangeArrowheads="1"/>
          </p:cNvPicPr>
          <p:nvPr/>
        </p:nvPicPr>
        <p:blipFill rotWithShape="1">
          <a:blip r:embed="rId3" cstate="print"/>
          <a:srcRect b="11620"/>
          <a:stretch/>
        </p:blipFill>
        <p:spPr bwMode="auto">
          <a:xfrm>
            <a:off x="4852780" y="188640"/>
            <a:ext cx="3679660" cy="24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ktangel 28"/>
          <p:cNvSpPr/>
          <p:nvPr/>
        </p:nvSpPr>
        <p:spPr>
          <a:xfrm>
            <a:off x="4716016" y="44624"/>
            <a:ext cx="556791" cy="1096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 rot="19230457">
            <a:off x="468726" y="1373446"/>
            <a:ext cx="5272168" cy="1004949"/>
          </a:xfrm>
          <a:prstGeom prst="curvedDownArrow">
            <a:avLst>
              <a:gd name="adj1" fmla="val 34903"/>
              <a:gd name="adj2" fmla="val 94244"/>
              <a:gd name="adj3" fmla="val 31866"/>
            </a:avLst>
          </a:prstGeom>
          <a:solidFill>
            <a:schemeClr val="tx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9568" t="27943" r="43830" b="35031"/>
          <a:stretch/>
        </p:blipFill>
        <p:spPr bwMode="auto">
          <a:xfrm rot="5400000">
            <a:off x="303655" y="3614030"/>
            <a:ext cx="1872425" cy="19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ktangel 35"/>
          <p:cNvSpPr/>
          <p:nvPr/>
        </p:nvSpPr>
        <p:spPr>
          <a:xfrm>
            <a:off x="248233" y="5527254"/>
            <a:ext cx="25636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Injeksjon</a:t>
            </a:r>
            <a:br>
              <a:rPr lang="nb-NO" dirty="0" smtClean="0"/>
            </a:br>
            <a:r>
              <a:rPr lang="nb-NO" b="1" dirty="0" smtClean="0"/>
              <a:t>Saltvann</a:t>
            </a:r>
            <a:r>
              <a:rPr lang="nb-NO" dirty="0" smtClean="0"/>
              <a:t> / </a:t>
            </a:r>
            <a:r>
              <a:rPr lang="nb-NO" b="1" dirty="0" smtClean="0"/>
              <a:t>LPS</a:t>
            </a:r>
            <a:endParaRPr lang="en-US" b="1" baseline="-25000" dirty="0" smtClean="0"/>
          </a:p>
          <a:p>
            <a:endParaRPr lang="en-US" b="1" u="sng" baseline="30000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dager</a:t>
            </a:r>
            <a:r>
              <a:rPr lang="en-US" dirty="0" smtClean="0"/>
              <a:t> </a:t>
            </a:r>
            <a:r>
              <a:rPr lang="en-US" dirty="0" err="1" smtClean="0"/>
              <a:t>gamle</a:t>
            </a:r>
            <a:r>
              <a:rPr lang="en-US" dirty="0" smtClean="0"/>
              <a:t> </a:t>
            </a:r>
            <a:r>
              <a:rPr lang="en-US" dirty="0" err="1" smtClean="0"/>
              <a:t>rotteunger</a:t>
            </a:r>
            <a:endParaRPr lang="nb-NO" dirty="0"/>
          </a:p>
        </p:txBody>
      </p:sp>
      <p:pic>
        <p:nvPicPr>
          <p:cNvPr id="41" name="Picture 42" descr="arte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58" y="173778"/>
            <a:ext cx="1873389" cy="1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578579" y="173778"/>
            <a:ext cx="1873390" cy="145493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21107" y="1577926"/>
            <a:ext cx="18110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dirty="0" err="1" smtClean="0"/>
              <a:t>Arteria</a:t>
            </a:r>
            <a:r>
              <a:rPr lang="en-GB" dirty="0" smtClean="0"/>
              <a:t> </a:t>
            </a:r>
            <a:r>
              <a:rPr lang="en-GB" dirty="0" err="1" smtClean="0"/>
              <a:t>carotis</a:t>
            </a:r>
            <a:endParaRPr lang="en-GB" dirty="0" smtClean="0"/>
          </a:p>
          <a:p>
            <a:pPr algn="ctr" eaLnBrk="0" hangingPunct="0">
              <a:spcBef>
                <a:spcPct val="50000"/>
              </a:spcBef>
            </a:pPr>
            <a:r>
              <a:rPr lang="en-GB" dirty="0" err="1" smtClean="0"/>
              <a:t>knytes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endParaRPr lang="en-GB" dirty="0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923244" y="2666953"/>
            <a:ext cx="361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dirty="0" smtClean="0"/>
              <a:t>8</a:t>
            </a:r>
            <a:r>
              <a:rPr lang="en-GB" dirty="0"/>
              <a:t>% O</a:t>
            </a:r>
            <a:r>
              <a:rPr lang="en-GB" baseline="-25000" dirty="0"/>
              <a:t>2</a:t>
            </a:r>
            <a:r>
              <a:rPr lang="en-GB" dirty="0"/>
              <a:t> for </a:t>
            </a:r>
            <a:r>
              <a:rPr lang="en-GB" dirty="0" smtClean="0"/>
              <a:t>50 min at 36°C</a:t>
            </a:r>
            <a:endParaRPr lang="en-GB" dirty="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60589" y="3655104"/>
            <a:ext cx="1936817" cy="18902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592968" y="2671029"/>
            <a:ext cx="90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4 hrs</a:t>
            </a:r>
            <a:endParaRPr lang="en-GB" sz="2000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6748031"/>
              </p:ext>
            </p:extLst>
          </p:nvPr>
        </p:nvGraphicFramePr>
        <p:xfrm>
          <a:off x="4460592" y="2335448"/>
          <a:ext cx="4537066" cy="20718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8" name="Group 18"/>
          <p:cNvGrpSpPr/>
          <p:nvPr/>
        </p:nvGrpSpPr>
        <p:grpSpPr>
          <a:xfrm>
            <a:off x="4054757" y="4994269"/>
            <a:ext cx="4471186" cy="1459068"/>
            <a:chOff x="1282813" y="1244616"/>
            <a:chExt cx="5098199" cy="1985104"/>
          </a:xfrm>
        </p:grpSpPr>
        <p:sp>
          <p:nvSpPr>
            <p:cNvPr id="19" name="Rectangle 19"/>
            <p:cNvSpPr/>
            <p:nvPr/>
          </p:nvSpPr>
          <p:spPr>
            <a:xfrm>
              <a:off x="3018261" y="1244616"/>
              <a:ext cx="2549100" cy="1985104"/>
            </a:xfrm>
            <a:prstGeom prst="rect">
              <a:avLst/>
            </a:prstGeom>
            <a:blipFill rotWithShape="0">
              <a:blip r:embed="rId11"/>
              <a:srcRect/>
              <a:stretch>
                <a:fillRect l="-10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20"/>
            <p:cNvSpPr/>
            <p:nvPr/>
          </p:nvSpPr>
          <p:spPr>
            <a:xfrm>
              <a:off x="1282813" y="1244616"/>
              <a:ext cx="5098199" cy="195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6500" kern="1200" dirty="0"/>
            </a:p>
          </p:txBody>
        </p:sp>
      </p:grp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887025" y="6461638"/>
            <a:ext cx="3713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Substanstap</a:t>
            </a:r>
            <a:r>
              <a:rPr lang="en-GB" dirty="0" smtClean="0"/>
              <a:t> </a:t>
            </a:r>
            <a:r>
              <a:rPr lang="en-GB" dirty="0" err="1" smtClean="0"/>
              <a:t>venstre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høyre</a:t>
            </a:r>
            <a:r>
              <a:rPr lang="en-GB" dirty="0" smtClean="0"/>
              <a:t> side</a:t>
            </a:r>
            <a:endParaRPr lang="en-GB" dirty="0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602150" y="4266554"/>
            <a:ext cx="262134" cy="667388"/>
          </a:xfrm>
          <a:prstGeom prst="downArrow">
            <a:avLst>
              <a:gd name="adj1" fmla="val 50000"/>
              <a:gd name="adj2" fmla="val 29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6768245" y="4491891"/>
            <a:ext cx="137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1</a:t>
            </a:r>
            <a:r>
              <a:rPr lang="nb-NO" dirty="0" smtClean="0"/>
              <a:t> uke senere</a:t>
            </a:r>
            <a:endParaRPr lang="nb-NO" dirty="0"/>
          </a:p>
        </p:txBody>
      </p:sp>
      <p:sp>
        <p:nvSpPr>
          <p:cNvPr id="22" name="Rektangel 21"/>
          <p:cNvSpPr/>
          <p:nvPr/>
        </p:nvSpPr>
        <p:spPr>
          <a:xfrm>
            <a:off x="2811893" y="517432"/>
            <a:ext cx="909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3 hrs</a:t>
            </a:r>
            <a:endParaRPr lang="en-GB" sz="20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0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891" y="822414"/>
            <a:ext cx="1841500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30" y="470468"/>
            <a:ext cx="2743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620" t="10649" r="60447"/>
          <a:stretch/>
        </p:blipFill>
        <p:spPr bwMode="auto">
          <a:xfrm>
            <a:off x="3337609" y="1058477"/>
            <a:ext cx="914401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827" t="12620" r="50000"/>
          <a:stretch/>
        </p:blipFill>
        <p:spPr bwMode="auto">
          <a:xfrm>
            <a:off x="4252009" y="1169989"/>
            <a:ext cx="1028575" cy="49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tel 1"/>
          <p:cNvSpPr txBox="1">
            <a:spLocks/>
          </p:cNvSpPr>
          <p:nvPr/>
        </p:nvSpPr>
        <p:spPr>
          <a:xfrm>
            <a:off x="457200" y="62321"/>
            <a:ext cx="8229600" cy="8422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Ensidig Substanstap i hjernen - rottemodell</a:t>
            </a:r>
            <a:endParaRPr lang="nb-NO" sz="3200" b="1" dirty="0"/>
          </a:p>
        </p:txBody>
      </p:sp>
      <p:sp>
        <p:nvSpPr>
          <p:cNvPr id="15" name="Rektangel 14"/>
          <p:cNvSpPr/>
          <p:nvPr/>
        </p:nvSpPr>
        <p:spPr>
          <a:xfrm>
            <a:off x="6412057" y="6573770"/>
            <a:ext cx="31908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aseline="30000" dirty="0" smtClean="0"/>
              <a:t>1</a:t>
            </a:r>
            <a:r>
              <a:rPr lang="nb-NO" sz="1400" dirty="0" smtClean="0"/>
              <a:t>Osredkar </a:t>
            </a:r>
            <a:r>
              <a:rPr lang="nb-NO" sz="1400" dirty="0"/>
              <a:t>et al, </a:t>
            </a:r>
            <a:r>
              <a:rPr lang="nb-NO" sz="1400" dirty="0" err="1" smtClean="0"/>
              <a:t>Resuschitation</a:t>
            </a:r>
            <a:r>
              <a:rPr lang="nb-NO" sz="1400" dirty="0" smtClean="0"/>
              <a:t> 2014 </a:t>
            </a:r>
            <a:endParaRPr lang="nb-NO" sz="1400" dirty="0"/>
          </a:p>
          <a:p>
            <a:endParaRPr lang="nb-NO" sz="16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801083" y="5599873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1</a:t>
            </a:r>
            <a:endParaRPr lang="nb-NO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0510" t="12029" r="29073"/>
          <a:stretch/>
        </p:blipFill>
        <p:spPr bwMode="auto">
          <a:xfrm>
            <a:off x="5276886" y="1136535"/>
            <a:ext cx="959005" cy="49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42" y="828466"/>
            <a:ext cx="378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838" t="-77" r="70258" b="92704"/>
          <a:stretch/>
        </p:blipFill>
        <p:spPr bwMode="auto">
          <a:xfrm>
            <a:off x="1488850" y="822414"/>
            <a:ext cx="1924292" cy="4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457201" y="595879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LPS (</a:t>
            </a:r>
            <a:r>
              <a:rPr lang="nn-NO" dirty="0" err="1" smtClean="0"/>
              <a:t>Lipopolysaccharide</a:t>
            </a:r>
            <a:r>
              <a:rPr lang="nn-NO" dirty="0" smtClean="0"/>
              <a:t>) </a:t>
            </a:r>
            <a:r>
              <a:rPr lang="nn-NO" dirty="0" err="1" smtClean="0"/>
              <a:t>brukes</a:t>
            </a:r>
            <a:r>
              <a:rPr lang="nn-NO" dirty="0" smtClean="0"/>
              <a:t> mye i </a:t>
            </a:r>
            <a:r>
              <a:rPr lang="nn-NO" dirty="0" err="1" smtClean="0"/>
              <a:t>forskning</a:t>
            </a:r>
            <a:r>
              <a:rPr lang="nn-NO" dirty="0" smtClean="0"/>
              <a:t> for å simulere en infeksjon, men representerer </a:t>
            </a:r>
            <a:r>
              <a:rPr lang="nn-NO" i="1" dirty="0" err="1" smtClean="0"/>
              <a:t>kun</a:t>
            </a:r>
            <a:r>
              <a:rPr lang="nn-NO" dirty="0" smtClean="0"/>
              <a:t> Gram-negative </a:t>
            </a:r>
            <a:r>
              <a:rPr lang="nn-NO" dirty="0" err="1" smtClean="0"/>
              <a:t>bakterier</a:t>
            </a:r>
            <a:r>
              <a:rPr lang="nn-NO" dirty="0" smtClean="0"/>
              <a:t>! Med </a:t>
            </a:r>
            <a:r>
              <a:rPr lang="nn-NO" dirty="0" err="1" smtClean="0"/>
              <a:t>LPS+asfyksi</a:t>
            </a:r>
            <a:r>
              <a:rPr lang="nn-NO" dirty="0" smtClean="0"/>
              <a:t> fungerer </a:t>
            </a:r>
            <a:r>
              <a:rPr lang="nn-NO" i="1" dirty="0" err="1" smtClean="0"/>
              <a:t>ikke</a:t>
            </a:r>
            <a:r>
              <a:rPr lang="nn-NO" dirty="0" smtClean="0"/>
              <a:t> HT.</a:t>
            </a:r>
            <a:endParaRPr lang="nn-NO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8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21648" y="5335282"/>
            <a:ext cx="616691" cy="292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1300" b="1" dirty="0" smtClean="0"/>
              <a:t>TLR4</a:t>
            </a:r>
            <a:endParaRPr lang="nb-NO" sz="13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414" b="1"/>
          <a:stretch/>
        </p:blipFill>
        <p:spPr bwMode="auto">
          <a:xfrm>
            <a:off x="1043608" y="1267520"/>
            <a:ext cx="7335228" cy="387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53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Gram positive vs Gram negative </a:t>
            </a:r>
            <a:r>
              <a:rPr lang="en-GB" sz="3200" dirty="0" err="1" smtClean="0"/>
              <a:t>bakterier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5097926" y="1346080"/>
            <a:ext cx="120226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lassholder for innhold 5" descr="Skjermbilde 2015-09-09 kl. 14.06.57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35" t="55601" r="49094" b="26331"/>
          <a:stretch/>
        </p:blipFill>
        <p:spPr>
          <a:xfrm>
            <a:off x="0" y="6347067"/>
            <a:ext cx="1658714" cy="526613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425313" y="6535173"/>
            <a:ext cx="3388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err="1"/>
              <a:t>Fjalstad</a:t>
            </a:r>
            <a:r>
              <a:rPr lang="nb-NO" sz="1600" dirty="0"/>
              <a:t> et al, </a:t>
            </a:r>
            <a:r>
              <a:rPr lang="nb-NO" sz="1600" dirty="0" err="1">
                <a:solidFill>
                  <a:srgbClr val="3366FF"/>
                </a:solidFill>
              </a:rPr>
              <a:t>Pediatr</a:t>
            </a:r>
            <a:r>
              <a:rPr lang="nb-NO" sz="1600" dirty="0">
                <a:solidFill>
                  <a:srgbClr val="3366FF"/>
                </a:solidFill>
              </a:rPr>
              <a:t> </a:t>
            </a:r>
            <a:r>
              <a:rPr lang="nb-NO" sz="1600" dirty="0" err="1">
                <a:solidFill>
                  <a:srgbClr val="3366FF"/>
                </a:solidFill>
              </a:rPr>
              <a:t>Infect</a:t>
            </a:r>
            <a:r>
              <a:rPr lang="nb-NO" sz="1600" dirty="0">
                <a:solidFill>
                  <a:srgbClr val="3366FF"/>
                </a:solidFill>
              </a:rPr>
              <a:t> Dis J.</a:t>
            </a:r>
            <a:r>
              <a:rPr lang="nb-NO" sz="1600" dirty="0"/>
              <a:t> 2015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92" y="4226400"/>
            <a:ext cx="406400" cy="673100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512" y="4275505"/>
            <a:ext cx="406400" cy="609600"/>
          </a:xfrm>
          <a:prstGeom prst="rect">
            <a:avLst/>
          </a:prstGeom>
        </p:spPr>
      </p:pic>
      <p:pic>
        <p:nvPicPr>
          <p:cNvPr id="18" name="Bilde 8" descr="Skjermbilde 2017-04-17 kl. 21.53.4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523" t="17867" r="64057" b="74262"/>
          <a:stretch/>
        </p:blipFill>
        <p:spPr>
          <a:xfrm>
            <a:off x="6837734" y="6347067"/>
            <a:ext cx="2283963" cy="499537"/>
          </a:xfrm>
          <a:prstGeom prst="rect">
            <a:avLst/>
          </a:prstGeom>
        </p:spPr>
      </p:pic>
      <p:pic>
        <p:nvPicPr>
          <p:cNvPr id="15" name="Bild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11" y="4107941"/>
            <a:ext cx="1117600" cy="8636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389" y="4012783"/>
            <a:ext cx="1446028" cy="1051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xtBox 21"/>
          <p:cNvSpPr txBox="1"/>
          <p:nvPr/>
        </p:nvSpPr>
        <p:spPr>
          <a:xfrm>
            <a:off x="4126418" y="5335282"/>
            <a:ext cx="616691" cy="292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1300" b="1" dirty="0" smtClean="0"/>
              <a:t>TLR2</a:t>
            </a:r>
            <a:endParaRPr lang="nb-NO" sz="1300" b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5913013" y="710772"/>
            <a:ext cx="3256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200" dirty="0" smtClean="0"/>
              <a:t>Gram negativ bakterievegg</a:t>
            </a:r>
            <a:br>
              <a:rPr lang="nb-NO" sz="2200" dirty="0" smtClean="0"/>
            </a:br>
            <a:r>
              <a:rPr lang="nb-NO" sz="2200" dirty="0" smtClean="0"/>
              <a:t>- LPS</a:t>
            </a:r>
            <a:endParaRPr lang="nb-NO" sz="22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0" y="711353"/>
            <a:ext cx="3779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Gram positiv bakterievegg</a:t>
            </a:r>
            <a:br>
              <a:rPr lang="nb-NO" sz="2200" dirty="0" smtClean="0"/>
            </a:br>
            <a:r>
              <a:rPr lang="nb-NO" sz="2200" dirty="0" smtClean="0"/>
              <a:t>- </a:t>
            </a:r>
            <a:r>
              <a:rPr lang="nb-NO" sz="2200" dirty="0" err="1" smtClean="0"/>
              <a:t>PGs</a:t>
            </a:r>
            <a:r>
              <a:rPr lang="nb-NO" sz="2200" dirty="0" smtClean="0"/>
              <a:t> og LTA (syntetisk: PAM)</a:t>
            </a:r>
            <a:endParaRPr lang="nb-NO" sz="2200" dirty="0"/>
          </a:p>
        </p:txBody>
      </p:sp>
      <p:sp>
        <p:nvSpPr>
          <p:cNvPr id="6" name="Oval 5"/>
          <p:cNvSpPr/>
          <p:nvPr/>
        </p:nvSpPr>
        <p:spPr>
          <a:xfrm>
            <a:off x="777446" y="1706120"/>
            <a:ext cx="1202266" cy="432048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91880" y="1130056"/>
            <a:ext cx="1202266" cy="432048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44" y="5475946"/>
            <a:ext cx="4984294" cy="107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3425313" y="4899500"/>
            <a:ext cx="447929" cy="539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84649" y="4868859"/>
            <a:ext cx="528364" cy="519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2112" y="5488963"/>
            <a:ext cx="10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Immuncelle</a:t>
            </a:r>
            <a:endParaRPr lang="nb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13832" y="5010545"/>
            <a:ext cx="2532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av </a:t>
            </a:r>
            <a:r>
              <a:rPr lang="nn-NO" dirty="0" err="1" smtClean="0"/>
              <a:t>terminfødte</a:t>
            </a:r>
            <a:r>
              <a:rPr lang="nn-NO" dirty="0" smtClean="0"/>
              <a:t> barn med </a:t>
            </a:r>
            <a:br>
              <a:rPr lang="nn-NO" dirty="0" smtClean="0"/>
            </a:br>
            <a:r>
              <a:rPr lang="nn-NO" dirty="0" smtClean="0"/>
              <a:t>infeksjon: Gram-positiv</a:t>
            </a:r>
            <a:br>
              <a:rPr lang="nn-NO" dirty="0" smtClean="0"/>
            </a:br>
            <a:r>
              <a:rPr lang="nn-NO" dirty="0" smtClean="0"/>
              <a:t>bakterie</a:t>
            </a:r>
            <a:endParaRPr lang="nn-NO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1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19" grpId="0" animBg="1"/>
      <p:bldP spid="22" grpId="0" animBg="1"/>
      <p:bldP spid="6" grpId="0" animBg="1"/>
      <p:bldP spid="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302" r="8558" b="92010"/>
          <a:stretch/>
        </p:blipFill>
        <p:spPr bwMode="auto">
          <a:xfrm>
            <a:off x="936565" y="660155"/>
            <a:ext cx="5754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620" t="10649" r="60447"/>
          <a:stretch/>
        </p:blipFill>
        <p:spPr bwMode="auto">
          <a:xfrm>
            <a:off x="936565" y="1262317"/>
            <a:ext cx="914401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827" t="12620" r="50000"/>
          <a:stretch/>
        </p:blipFill>
        <p:spPr bwMode="auto">
          <a:xfrm>
            <a:off x="1835287" y="1373829"/>
            <a:ext cx="1028575" cy="49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 t="12620" r="40459"/>
          <a:stretch/>
        </p:blipFill>
        <p:spPr bwMode="auto">
          <a:xfrm>
            <a:off x="4703914" y="1373829"/>
            <a:ext cx="1049789" cy="49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654" t="12620" r="18292"/>
          <a:stretch/>
        </p:blipFill>
        <p:spPr bwMode="auto">
          <a:xfrm>
            <a:off x="3787259" y="1373829"/>
            <a:ext cx="925548" cy="49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708" t="12620" r="2181"/>
          <a:stretch/>
        </p:blipFill>
        <p:spPr bwMode="auto">
          <a:xfrm>
            <a:off x="5746537" y="1373829"/>
            <a:ext cx="1794419" cy="49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870926" y="3202632"/>
            <a:ext cx="1070519" cy="32004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000"/>
          <a:stretch/>
        </p:blipFill>
        <p:spPr bwMode="auto">
          <a:xfrm>
            <a:off x="5318216" y="1536933"/>
            <a:ext cx="951208" cy="31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tel 1"/>
          <p:cNvSpPr txBox="1">
            <a:spLocks/>
          </p:cNvSpPr>
          <p:nvPr/>
        </p:nvSpPr>
        <p:spPr>
          <a:xfrm>
            <a:off x="547901" y="-47439"/>
            <a:ext cx="8229600" cy="8422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dirty="0" smtClean="0"/>
              <a:t>Ensidig Substanstap i hjernen</a:t>
            </a:r>
            <a:endParaRPr lang="nb-NO" sz="3200" b="1" dirty="0"/>
          </a:p>
        </p:txBody>
      </p:sp>
      <p:sp>
        <p:nvSpPr>
          <p:cNvPr id="15" name="Rektangel 14"/>
          <p:cNvSpPr/>
          <p:nvPr/>
        </p:nvSpPr>
        <p:spPr>
          <a:xfrm>
            <a:off x="3103710" y="6516632"/>
            <a:ext cx="60873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aseline="30000" dirty="0" smtClean="0"/>
              <a:t>1</a:t>
            </a:r>
            <a:r>
              <a:rPr lang="nb-NO" sz="1600" dirty="0" smtClean="0"/>
              <a:t>Osredkar </a:t>
            </a:r>
            <a:r>
              <a:rPr lang="nb-NO" sz="1600" dirty="0"/>
              <a:t>et al, </a:t>
            </a:r>
            <a:r>
              <a:rPr lang="nb-NO" sz="1600" dirty="0" err="1" smtClean="0"/>
              <a:t>Resuschitation</a:t>
            </a:r>
            <a:r>
              <a:rPr lang="nb-NO" sz="1600" dirty="0" smtClean="0"/>
              <a:t> 2014;     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Falck </a:t>
            </a:r>
            <a:r>
              <a:rPr lang="nb-NO" sz="1600" dirty="0"/>
              <a:t>et al, </a:t>
            </a:r>
            <a:r>
              <a:rPr lang="nb-NO" sz="1600" dirty="0" err="1"/>
              <a:t>Dev</a:t>
            </a:r>
            <a:r>
              <a:rPr lang="nb-NO" sz="1600" dirty="0"/>
              <a:t> </a:t>
            </a:r>
            <a:r>
              <a:rPr lang="nb-NO" sz="1600" dirty="0" err="1"/>
              <a:t>Neurosci</a:t>
            </a:r>
            <a:r>
              <a:rPr lang="nb-NO" sz="1600" dirty="0"/>
              <a:t> 2017</a:t>
            </a:r>
          </a:p>
          <a:p>
            <a:endParaRPr lang="nb-NO" sz="16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400039" y="5599873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1</a:t>
            </a:r>
            <a:endParaRPr lang="nb-NO" sz="12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593617" y="5600273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0510" t="12029" r="29073"/>
          <a:stretch/>
        </p:blipFill>
        <p:spPr bwMode="auto">
          <a:xfrm>
            <a:off x="2844486" y="1340375"/>
            <a:ext cx="959005" cy="49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08" r="90905"/>
          <a:stretch/>
        </p:blipFill>
        <p:spPr bwMode="auto">
          <a:xfrm>
            <a:off x="142886" y="903767"/>
            <a:ext cx="837226" cy="54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872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Konklusjon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1190"/>
            <a:ext cx="8229600" cy="45595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en-US" dirty="0" err="1" smtClean="0"/>
              <a:t>Inflammasjon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følge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gram-</a:t>
            </a:r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gram-</a:t>
            </a:r>
            <a:r>
              <a:rPr lang="en-US" dirty="0" err="1" smtClean="0"/>
              <a:t>positiv</a:t>
            </a:r>
            <a:r>
              <a:rPr lang="en-US" dirty="0" smtClean="0"/>
              <a:t> </a:t>
            </a:r>
            <a:r>
              <a:rPr lang="en-US" dirty="0" err="1" smtClean="0"/>
              <a:t>infeksjon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b="1" dirty="0" err="1" smtClean="0"/>
              <a:t>forskjellig</a:t>
            </a:r>
            <a:r>
              <a:rPr lang="en-US" dirty="0" smtClean="0"/>
              <a:t>!</a:t>
            </a:r>
          </a:p>
          <a:p>
            <a:endParaRPr lang="nb-NO" dirty="0" smtClean="0"/>
          </a:p>
          <a:p>
            <a:r>
              <a:rPr lang="nb-NO" dirty="0" smtClean="0"/>
              <a:t>Kjølebehandling beskytter mot hjerneskade ved gram positiv type infeksjon + asfyksi</a:t>
            </a:r>
            <a:endParaRPr lang="nb-NO" sz="2800" baseline="30000" dirty="0" smtClean="0"/>
          </a:p>
        </p:txBody>
      </p:sp>
      <p:pic>
        <p:nvPicPr>
          <p:cNvPr id="4" name="Plassholder for innhold 5" descr="Skjermbilde 2015-09-09 kl. 14.06.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35" t="55601" r="49094" b="26331"/>
          <a:stretch/>
        </p:blipFill>
        <p:spPr>
          <a:xfrm>
            <a:off x="0" y="6331387"/>
            <a:ext cx="1658714" cy="526613"/>
          </a:xfrm>
          <a:prstGeom prst="rect">
            <a:avLst/>
          </a:prstGeom>
        </p:spPr>
      </p:pic>
      <p:pic>
        <p:nvPicPr>
          <p:cNvPr id="5" name="Bilde 8" descr="Skjermbilde 2017-04-17 kl. 21.53.4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523" t="17867" r="64057" b="74262"/>
          <a:stretch/>
        </p:blipFill>
        <p:spPr>
          <a:xfrm>
            <a:off x="6837734" y="6331387"/>
            <a:ext cx="2283963" cy="49953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28527</TotalTime>
  <Words>411</Words>
  <Application>Microsoft Macintosh PowerPoint</Application>
  <PresentationFormat>Skjermfremvisning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Utformingsmal</vt:lpstr>
      </vt:variant>
      <vt:variant>
        <vt:i4>1</vt:i4>
      </vt:variant>
      <vt:variant>
        <vt:lpstr>Lysbildetitler</vt:lpstr>
      </vt:variant>
      <vt:variant>
        <vt:i4>10</vt:i4>
      </vt:variant>
      <vt:variant>
        <vt:lpstr>Tilpassede fremvisninger</vt:lpstr>
      </vt:variant>
      <vt:variant>
        <vt:i4>1</vt:i4>
      </vt:variant>
    </vt:vector>
  </HeadingPairs>
  <TitlesOfParts>
    <vt:vector size="12" baseType="lpstr">
      <vt:lpstr>Office-tema</vt:lpstr>
      <vt:lpstr>Vil en infeksjon hemme den beskyttende  effekten av kjølebehandling?</vt:lpstr>
      <vt:lpstr>Hypotermibehandling har redusert død og alvorlig funksjonshemming  fra 66%          50%. </vt:lpstr>
      <vt:lpstr>Infeksjon og asfyksi</vt:lpstr>
      <vt:lpstr>Infeksjon og asfyksi</vt:lpstr>
      <vt:lpstr>Lysbilde 5</vt:lpstr>
      <vt:lpstr>Lysbilde 6</vt:lpstr>
      <vt:lpstr>Gram positive vs Gram negative bakterier</vt:lpstr>
      <vt:lpstr>Lysbilde 8</vt:lpstr>
      <vt:lpstr>Konklusjon</vt:lpstr>
      <vt:lpstr>Thanks to my group! 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Falck</dc:creator>
  <cp:lastModifiedBy>Mari</cp:lastModifiedBy>
  <cp:revision>428</cp:revision>
  <dcterms:created xsi:type="dcterms:W3CDTF">2018-01-31T20:21:55Z</dcterms:created>
  <dcterms:modified xsi:type="dcterms:W3CDTF">2018-01-31T20:23:12Z</dcterms:modified>
</cp:coreProperties>
</file>