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67" r:id="rId5"/>
    <p:sldId id="257" r:id="rId6"/>
    <p:sldId id="271" r:id="rId7"/>
    <p:sldId id="268" r:id="rId8"/>
    <p:sldId id="260" r:id="rId9"/>
    <p:sldId id="275" r:id="rId10"/>
    <p:sldId id="263" r:id="rId11"/>
    <p:sldId id="272" r:id="rId12"/>
    <p:sldId id="273" r:id="rId13"/>
    <p:sldId id="274" r:id="rId14"/>
    <p:sldId id="262" r:id="rId15"/>
    <p:sldId id="270" r:id="rId16"/>
    <p:sldId id="26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6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D9EF1C-1516-4154-9FE7-0D78B86E97B8}" type="doc">
      <dgm:prSet loTypeId="urn:microsoft.com/office/officeart/2005/8/layout/vProcess5" loCatId="process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1180D27E-EC8E-4158-A94B-494C6AA7FAA6}">
      <dgm:prSet/>
      <dgm:spPr/>
      <dgm:t>
        <a:bodyPr/>
        <a:lstStyle/>
        <a:p>
          <a:r>
            <a:rPr lang="nb-NO" dirty="0"/>
            <a:t>Systematisering av all forskning gjort på et område.</a:t>
          </a:r>
          <a:endParaRPr lang="en-US" dirty="0"/>
        </a:p>
      </dgm:t>
    </dgm:pt>
    <dgm:pt modelId="{9F488849-4C03-4A63-9F35-3CFE867A0075}" type="parTrans" cxnId="{E985805C-7E15-4054-A75E-B8C78AAE86D2}">
      <dgm:prSet/>
      <dgm:spPr/>
      <dgm:t>
        <a:bodyPr/>
        <a:lstStyle/>
        <a:p>
          <a:endParaRPr lang="en-US"/>
        </a:p>
      </dgm:t>
    </dgm:pt>
    <dgm:pt modelId="{54BB8BB9-4714-421C-8C45-8B272B95EBFF}" type="sibTrans" cxnId="{E985805C-7E15-4054-A75E-B8C78AAE86D2}">
      <dgm:prSet/>
      <dgm:spPr/>
      <dgm:t>
        <a:bodyPr/>
        <a:lstStyle/>
        <a:p>
          <a:endParaRPr lang="en-US"/>
        </a:p>
      </dgm:t>
    </dgm:pt>
    <dgm:pt modelId="{590DA510-FDF1-4F0B-A55D-93E55422A160}">
      <dgm:prSet/>
      <dgm:spPr/>
      <dgm:t>
        <a:bodyPr/>
        <a:lstStyle/>
        <a:p>
          <a:r>
            <a:rPr lang="nb-NO" dirty="0"/>
            <a:t>Iona </a:t>
          </a:r>
          <a:r>
            <a:rPr lang="nb-NO" dirty="0" err="1"/>
            <a:t>Novak</a:t>
          </a:r>
          <a:r>
            <a:rPr lang="nb-NO" dirty="0"/>
            <a:t>:</a:t>
          </a:r>
        </a:p>
        <a:p>
          <a:r>
            <a:rPr lang="nb-NO" dirty="0"/>
            <a:t> Verdifull forskning innen CP </a:t>
          </a:r>
        </a:p>
        <a:p>
          <a:r>
            <a:rPr lang="nb-NO"/>
            <a:t> Klare </a:t>
          </a:r>
          <a:r>
            <a:rPr lang="nb-NO" dirty="0"/>
            <a:t>konklusjoner om hva som virker.</a:t>
          </a:r>
          <a:endParaRPr lang="en-US" dirty="0"/>
        </a:p>
      </dgm:t>
    </dgm:pt>
    <dgm:pt modelId="{FB93E720-A5D7-4358-B66D-B5CB134D3A09}" type="parTrans" cxnId="{37D12035-735D-4588-A4BB-5575AEC848E4}">
      <dgm:prSet/>
      <dgm:spPr/>
      <dgm:t>
        <a:bodyPr/>
        <a:lstStyle/>
        <a:p>
          <a:endParaRPr lang="en-US"/>
        </a:p>
      </dgm:t>
    </dgm:pt>
    <dgm:pt modelId="{E9AFB1BA-2027-4EF7-BC4A-D76D409F71C2}" type="sibTrans" cxnId="{37D12035-735D-4588-A4BB-5575AEC848E4}">
      <dgm:prSet/>
      <dgm:spPr/>
      <dgm:t>
        <a:bodyPr/>
        <a:lstStyle/>
        <a:p>
          <a:endParaRPr lang="en-US"/>
        </a:p>
      </dgm:t>
    </dgm:pt>
    <dgm:pt modelId="{6323A439-101B-4604-B6AC-33F1ED10A111}" type="pres">
      <dgm:prSet presAssocID="{ABD9EF1C-1516-4154-9FE7-0D78B86E97B8}" presName="outerComposite" presStyleCnt="0">
        <dgm:presLayoutVars>
          <dgm:chMax val="5"/>
          <dgm:dir/>
          <dgm:resizeHandles val="exact"/>
        </dgm:presLayoutVars>
      </dgm:prSet>
      <dgm:spPr/>
    </dgm:pt>
    <dgm:pt modelId="{83A864CB-D6F4-4887-B29C-36AC696F0C6F}" type="pres">
      <dgm:prSet presAssocID="{ABD9EF1C-1516-4154-9FE7-0D78B86E97B8}" presName="dummyMaxCanvas" presStyleCnt="0">
        <dgm:presLayoutVars/>
      </dgm:prSet>
      <dgm:spPr/>
    </dgm:pt>
    <dgm:pt modelId="{5CAC2255-9BBC-49D8-B58B-067888E7FB3A}" type="pres">
      <dgm:prSet presAssocID="{ABD9EF1C-1516-4154-9FE7-0D78B86E97B8}" presName="TwoNodes_1" presStyleLbl="node1" presStyleIdx="0" presStyleCnt="2">
        <dgm:presLayoutVars>
          <dgm:bulletEnabled val="1"/>
        </dgm:presLayoutVars>
      </dgm:prSet>
      <dgm:spPr/>
    </dgm:pt>
    <dgm:pt modelId="{43C767DB-8E27-4331-9886-7C0159EA92AB}" type="pres">
      <dgm:prSet presAssocID="{ABD9EF1C-1516-4154-9FE7-0D78B86E97B8}" presName="TwoNodes_2" presStyleLbl="node1" presStyleIdx="1" presStyleCnt="2" custScaleY="128253">
        <dgm:presLayoutVars>
          <dgm:bulletEnabled val="1"/>
        </dgm:presLayoutVars>
      </dgm:prSet>
      <dgm:spPr/>
    </dgm:pt>
    <dgm:pt modelId="{8DFF27DB-BF44-411D-AF0A-62CCF2F45724}" type="pres">
      <dgm:prSet presAssocID="{ABD9EF1C-1516-4154-9FE7-0D78B86E97B8}" presName="TwoConn_1-2" presStyleLbl="fgAccFollowNode1" presStyleIdx="0" presStyleCnt="1">
        <dgm:presLayoutVars>
          <dgm:bulletEnabled val="1"/>
        </dgm:presLayoutVars>
      </dgm:prSet>
      <dgm:spPr/>
    </dgm:pt>
    <dgm:pt modelId="{1A666BC1-AC57-4B08-ACC5-E8712F047CA3}" type="pres">
      <dgm:prSet presAssocID="{ABD9EF1C-1516-4154-9FE7-0D78B86E97B8}" presName="TwoNodes_1_text" presStyleLbl="node1" presStyleIdx="1" presStyleCnt="2">
        <dgm:presLayoutVars>
          <dgm:bulletEnabled val="1"/>
        </dgm:presLayoutVars>
      </dgm:prSet>
      <dgm:spPr/>
    </dgm:pt>
    <dgm:pt modelId="{AE07F99E-1F94-44DA-9A00-3704C3105DD2}" type="pres">
      <dgm:prSet presAssocID="{ABD9EF1C-1516-4154-9FE7-0D78B86E97B8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AF65671D-D11B-4007-97CE-1ADF06F105DD}" type="presOf" srcId="{1180D27E-EC8E-4158-A94B-494C6AA7FAA6}" destId="{1A666BC1-AC57-4B08-ACC5-E8712F047CA3}" srcOrd="1" destOrd="0" presId="urn:microsoft.com/office/officeart/2005/8/layout/vProcess5"/>
    <dgm:cxn modelId="{37D12035-735D-4588-A4BB-5575AEC848E4}" srcId="{ABD9EF1C-1516-4154-9FE7-0D78B86E97B8}" destId="{590DA510-FDF1-4F0B-A55D-93E55422A160}" srcOrd="1" destOrd="0" parTransId="{FB93E720-A5D7-4358-B66D-B5CB134D3A09}" sibTransId="{E9AFB1BA-2027-4EF7-BC4A-D76D409F71C2}"/>
    <dgm:cxn modelId="{0AC3CB3F-D0DC-486D-B3B8-B6E391EEE557}" type="presOf" srcId="{1180D27E-EC8E-4158-A94B-494C6AA7FAA6}" destId="{5CAC2255-9BBC-49D8-B58B-067888E7FB3A}" srcOrd="0" destOrd="0" presId="urn:microsoft.com/office/officeart/2005/8/layout/vProcess5"/>
    <dgm:cxn modelId="{4B3F005C-036C-4096-A0FC-DB26C7E8E676}" type="presOf" srcId="{ABD9EF1C-1516-4154-9FE7-0D78B86E97B8}" destId="{6323A439-101B-4604-B6AC-33F1ED10A111}" srcOrd="0" destOrd="0" presId="urn:microsoft.com/office/officeart/2005/8/layout/vProcess5"/>
    <dgm:cxn modelId="{E985805C-7E15-4054-A75E-B8C78AAE86D2}" srcId="{ABD9EF1C-1516-4154-9FE7-0D78B86E97B8}" destId="{1180D27E-EC8E-4158-A94B-494C6AA7FAA6}" srcOrd="0" destOrd="0" parTransId="{9F488849-4C03-4A63-9F35-3CFE867A0075}" sibTransId="{54BB8BB9-4714-421C-8C45-8B272B95EBFF}"/>
    <dgm:cxn modelId="{060A7469-308E-4EEC-AB99-941BC23A3EE6}" type="presOf" srcId="{590DA510-FDF1-4F0B-A55D-93E55422A160}" destId="{43C767DB-8E27-4331-9886-7C0159EA92AB}" srcOrd="0" destOrd="0" presId="urn:microsoft.com/office/officeart/2005/8/layout/vProcess5"/>
    <dgm:cxn modelId="{21CA789B-6BBA-48F6-88F3-A246FCC64CB7}" type="presOf" srcId="{590DA510-FDF1-4F0B-A55D-93E55422A160}" destId="{AE07F99E-1F94-44DA-9A00-3704C3105DD2}" srcOrd="1" destOrd="0" presId="urn:microsoft.com/office/officeart/2005/8/layout/vProcess5"/>
    <dgm:cxn modelId="{144B3AD9-767D-4F90-83DA-36275DC7F292}" type="presOf" srcId="{54BB8BB9-4714-421C-8C45-8B272B95EBFF}" destId="{8DFF27DB-BF44-411D-AF0A-62CCF2F45724}" srcOrd="0" destOrd="0" presId="urn:microsoft.com/office/officeart/2005/8/layout/vProcess5"/>
    <dgm:cxn modelId="{10B20A17-EC93-42F6-AE9D-859359D48802}" type="presParOf" srcId="{6323A439-101B-4604-B6AC-33F1ED10A111}" destId="{83A864CB-D6F4-4887-B29C-36AC696F0C6F}" srcOrd="0" destOrd="0" presId="urn:microsoft.com/office/officeart/2005/8/layout/vProcess5"/>
    <dgm:cxn modelId="{A6FED409-EC2E-4DD8-A439-621F130D75F1}" type="presParOf" srcId="{6323A439-101B-4604-B6AC-33F1ED10A111}" destId="{5CAC2255-9BBC-49D8-B58B-067888E7FB3A}" srcOrd="1" destOrd="0" presId="urn:microsoft.com/office/officeart/2005/8/layout/vProcess5"/>
    <dgm:cxn modelId="{80AC869D-6888-4803-AD03-E3520316FFA5}" type="presParOf" srcId="{6323A439-101B-4604-B6AC-33F1ED10A111}" destId="{43C767DB-8E27-4331-9886-7C0159EA92AB}" srcOrd="2" destOrd="0" presId="urn:microsoft.com/office/officeart/2005/8/layout/vProcess5"/>
    <dgm:cxn modelId="{254162E5-3107-4C5E-B03C-8D6F4AABFBA7}" type="presParOf" srcId="{6323A439-101B-4604-B6AC-33F1ED10A111}" destId="{8DFF27DB-BF44-411D-AF0A-62CCF2F45724}" srcOrd="3" destOrd="0" presId="urn:microsoft.com/office/officeart/2005/8/layout/vProcess5"/>
    <dgm:cxn modelId="{F5C77F23-0F58-4094-B071-0FF19A2EB855}" type="presParOf" srcId="{6323A439-101B-4604-B6AC-33F1ED10A111}" destId="{1A666BC1-AC57-4B08-ACC5-E8712F047CA3}" srcOrd="4" destOrd="0" presId="urn:microsoft.com/office/officeart/2005/8/layout/vProcess5"/>
    <dgm:cxn modelId="{C13CE075-69C3-491A-8E7D-4A208EC0A7C4}" type="presParOf" srcId="{6323A439-101B-4604-B6AC-33F1ED10A111}" destId="{AE07F99E-1F94-44DA-9A00-3704C3105DD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C2255-9BBC-49D8-B58B-067888E7FB3A}">
      <dsp:nvSpPr>
        <dsp:cNvPr id="0" name=""/>
        <dsp:cNvSpPr/>
      </dsp:nvSpPr>
      <dsp:spPr>
        <a:xfrm>
          <a:off x="0" y="-175202"/>
          <a:ext cx="5776331" cy="24804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Systematisering av all forskning gjort på et område.</a:t>
          </a:r>
          <a:endParaRPr lang="en-US" sz="2500" kern="1200" dirty="0"/>
        </a:p>
      </dsp:txBody>
      <dsp:txXfrm>
        <a:off x="72651" y="-102551"/>
        <a:ext cx="3212555" cy="2335184"/>
      </dsp:txXfrm>
    </dsp:sp>
    <dsp:sp modelId="{43C767DB-8E27-4331-9886-7C0159EA92AB}">
      <dsp:nvSpPr>
        <dsp:cNvPr id="0" name=""/>
        <dsp:cNvSpPr/>
      </dsp:nvSpPr>
      <dsp:spPr>
        <a:xfrm>
          <a:off x="1019352" y="2506096"/>
          <a:ext cx="5776331" cy="31812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Iona </a:t>
          </a:r>
          <a:r>
            <a:rPr lang="nb-NO" sz="2500" kern="1200" dirty="0" err="1"/>
            <a:t>Novak</a:t>
          </a:r>
          <a:r>
            <a:rPr lang="nb-NO" sz="2500" kern="1200" dirty="0"/>
            <a:t>: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 Verdifull forskning innen CP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 Klare </a:t>
          </a:r>
          <a:r>
            <a:rPr lang="nb-NO" sz="2500" kern="1200" dirty="0"/>
            <a:t>konklusjoner om hva som virker.</a:t>
          </a:r>
          <a:endParaRPr lang="en-US" sz="2500" kern="1200" dirty="0"/>
        </a:p>
      </dsp:txBody>
      <dsp:txXfrm>
        <a:off x="1111456" y="2598200"/>
        <a:ext cx="2960454" cy="2997090"/>
      </dsp:txXfrm>
    </dsp:sp>
    <dsp:sp modelId="{8DFF27DB-BF44-411D-AF0A-62CCF2F45724}">
      <dsp:nvSpPr>
        <dsp:cNvPr id="0" name=""/>
        <dsp:cNvSpPr/>
      </dsp:nvSpPr>
      <dsp:spPr>
        <a:xfrm>
          <a:off x="4164015" y="1774734"/>
          <a:ext cx="1612316" cy="161231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526786" y="1774734"/>
        <a:ext cx="886774" cy="1213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935B62-E5B6-4594-A4B9-11E5BFB13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70844"/>
            <a:ext cx="8915399" cy="2290438"/>
          </a:xfrm>
        </p:spPr>
        <p:txBody>
          <a:bodyPr>
            <a:normAutofit fontScale="90000"/>
          </a:bodyPr>
          <a:lstStyle/>
          <a:p>
            <a:r>
              <a:rPr lang="nb-NO" dirty="0"/>
              <a:t>Refleksjoner rundt bruk av alternative behandlingsmetoder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4E2400D-4C1C-4A81-A065-3475BFCCC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2800" dirty="0"/>
              <a:t>Sett fra spesialisthelsetjenestens ståsted</a:t>
            </a:r>
          </a:p>
          <a:p>
            <a:endParaRPr lang="nb-NO" dirty="0"/>
          </a:p>
          <a:p>
            <a:r>
              <a:rPr lang="nb-NO" dirty="0"/>
              <a:t>Overlege Hanne Marit Bjørgaas</a:t>
            </a:r>
          </a:p>
        </p:txBody>
      </p:sp>
    </p:spTree>
    <p:extLst>
      <p:ext uri="{BB962C8B-B14F-4D97-AF65-F5344CB8AC3E}">
        <p14:creationId xmlns:p14="http://schemas.microsoft.com/office/powerpoint/2010/main" val="2899977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7572B0-FBB3-4B29-BCC9-76F9F49B1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491" y="624110"/>
            <a:ext cx="9551122" cy="1280890"/>
          </a:xfrm>
        </p:spPr>
        <p:txBody>
          <a:bodyPr>
            <a:normAutofit/>
          </a:bodyPr>
          <a:lstStyle/>
          <a:p>
            <a:r>
              <a:rPr lang="nb-NO" dirty="0"/>
              <a:t>Hva er så konvensjonell behandling/</a:t>
            </a:r>
            <a:br>
              <a:rPr lang="nb-NO" dirty="0"/>
            </a:br>
            <a:r>
              <a:rPr lang="nb-NO" dirty="0"/>
              <a:t>kunnskaps basert medisin?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977366-EFC1-472E-BC54-687DDB1C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078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800" dirty="0"/>
              <a:t>Medisinske avgjørelser som er forankret i kunnskapsbasert medisin, og  som igjen bygger på forskning.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6CCF7BF-77E8-4DFD-BAC4-69F229E71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9091" y="3731636"/>
            <a:ext cx="2687782" cy="26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52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94D99C-E096-459B-B643-8D83CE40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Prinsipper bak medisinsk forskning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F95C2F-BC7F-4692-8035-DD7662D08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Å veie behandlingsmetoder mot hverandre, med utgangspunkt i at alle behandlingsmetoder er like gode til det motsatte er bevist.</a:t>
            </a:r>
          </a:p>
          <a:p>
            <a:pPr marL="0" indent="0">
              <a:buNone/>
            </a:pPr>
            <a:endParaRPr lang="nb-NO" sz="2800" dirty="0"/>
          </a:p>
          <a:p>
            <a:r>
              <a:rPr lang="nb-NO" sz="2800" dirty="0"/>
              <a:t>Forskjeller mellom behandlingsmetoder skal være større en det en kan forklare bare ved tilfeldigheter (signifikante forskjeller). Bruker rigide statistiske metoder-ikke rom for synsing.</a:t>
            </a:r>
          </a:p>
          <a:p>
            <a:endParaRPr lang="nb-NO" sz="2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3129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81CEF8-F5D1-4163-A5D6-DAB8F45F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6014"/>
          </a:xfrm>
        </p:spPr>
        <p:txBody>
          <a:bodyPr/>
          <a:lstStyle/>
          <a:p>
            <a:r>
              <a:rPr lang="nb-NO" dirty="0"/>
              <a:t>Noen vanlige forskningsmodeller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C7FE12-2E12-4C02-9467-28451038B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8291" y="1551710"/>
            <a:ext cx="9246321" cy="2424546"/>
          </a:xfrm>
        </p:spPr>
        <p:txBody>
          <a:bodyPr/>
          <a:lstStyle/>
          <a:p>
            <a:r>
              <a:rPr lang="nb-NO" sz="2800" dirty="0"/>
              <a:t> Randomisert kontrollert dobbelblindstudie</a:t>
            </a:r>
          </a:p>
          <a:p>
            <a:r>
              <a:rPr lang="nb-NO" sz="2800" dirty="0"/>
              <a:t> </a:t>
            </a:r>
            <a:r>
              <a:rPr lang="nb-NO" sz="2800" dirty="0" err="1"/>
              <a:t>Cross-over</a:t>
            </a:r>
            <a:r>
              <a:rPr lang="nb-NO" sz="2800" dirty="0"/>
              <a:t> studie</a:t>
            </a: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04A1F37-4583-496B-BD0C-F0567B022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468" y="2604655"/>
            <a:ext cx="6125532" cy="439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5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2C6246ED-0535-4496-A8F6-1E80CC4EB85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A3D9AEEE-1CCD-43C0-BA3E-16D60A6E23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0EC1C43-197C-4A39-84F2-96F0BEFA5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nb-NO" sz="3200">
                <a:solidFill>
                  <a:schemeClr val="bg1"/>
                </a:solidFill>
              </a:rPr>
              <a:t>Meta-analyser</a:t>
            </a:r>
          </a:p>
        </p:txBody>
      </p:sp>
      <p:graphicFrame>
        <p:nvGraphicFramePr>
          <p:cNvPr id="19" name="Plassholder for inn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578898"/>
              </p:ext>
            </p:extLst>
          </p:nvPr>
        </p:nvGraphicFramePr>
        <p:xfrm>
          <a:off x="4713144" y="394139"/>
          <a:ext cx="6795684" cy="5512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275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CF47C0-2254-4487-AD5A-E4CA732E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587" y="495522"/>
            <a:ext cx="8911687" cy="967518"/>
          </a:xfrm>
        </p:spPr>
        <p:txBody>
          <a:bodyPr/>
          <a:lstStyle/>
          <a:p>
            <a:r>
              <a:rPr lang="nb-NO"/>
              <a:t>Dilemma…….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9BF5CE-452A-47D5-80C5-BE6D55F4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4405"/>
            <a:ext cx="8915400" cy="1979407"/>
          </a:xfrm>
        </p:spPr>
        <p:txBody>
          <a:bodyPr>
            <a:normAutofit fontScale="25000" lnSpcReduction="20000"/>
          </a:bodyPr>
          <a:lstStyle/>
          <a:p>
            <a:endParaRPr lang="nb-NO" sz="2800" dirty="0"/>
          </a:p>
          <a:p>
            <a:r>
              <a:rPr lang="nb-NO" sz="11200" dirty="0"/>
              <a:t>Økonomi-Ansvar for fellesskapets ressurser</a:t>
            </a:r>
          </a:p>
          <a:p>
            <a:r>
              <a:rPr lang="nb-NO" sz="11200" dirty="0"/>
              <a:t>Prioritering av tiltak </a:t>
            </a:r>
          </a:p>
          <a:p>
            <a:r>
              <a:rPr lang="nb-NO" sz="11200" dirty="0"/>
              <a:t>Kunnskaps basert medisin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73F7E79-3914-444D-8CDF-4F4B47D72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812" y="3513212"/>
            <a:ext cx="4077147" cy="339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77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A2EC0B-154F-4A0B-B2AD-4D6C9139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Tanker i møte med alternativ behandling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116D5A-8794-4B4A-BA78-8CED0C744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2800" b="1" dirty="0"/>
              <a:t>Alle foreldre vil det beste for barnet sitt!</a:t>
            </a:r>
          </a:p>
          <a:p>
            <a:pPr lvl="0"/>
            <a:r>
              <a:rPr lang="nb-NO" sz="2800" dirty="0"/>
              <a:t>Tar vi oss nok tid til å høre etter hva pasienten/foreldre er opptatt av og hvorfor ?</a:t>
            </a:r>
          </a:p>
          <a:p>
            <a:r>
              <a:rPr lang="nb-NO" sz="2800" dirty="0"/>
              <a:t>Har pasient/foreldre tillit til oss som drøftingspartnere? </a:t>
            </a:r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1155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1E579-4785-4A4E-8D09-42E5246D8E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E96D34-9D7C-4984-961D-7165FA2161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C8DE1BEC-DAE3-43F4-8D9F-384C3D69413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889E4D8-A70B-425F-95D3-05B274E955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38" b="1901"/>
          <a:stretch/>
        </p:blipFill>
        <p:spPr>
          <a:xfrm>
            <a:off x="6091916" y="645106"/>
            <a:ext cx="5451627" cy="5247747"/>
          </a:xfrm>
          <a:prstGeom prst="rect">
            <a:avLst/>
          </a:prstGeom>
        </p:spPr>
      </p:pic>
      <p:sp>
        <p:nvSpPr>
          <p:cNvPr id="4" name="AutoShape 2" descr="Bilderesultat for mutual respect cartoon">
            <a:extLst>
              <a:ext uri="{FF2B5EF4-FFF2-40B4-BE49-F238E27FC236}">
                <a16:creationId xmlns:a16="http://schemas.microsoft.com/office/drawing/2014/main" id="{047FAB51-4017-4310-A474-51F1C2B3CB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209799" cy="220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654D939-C5FF-4914-9888-48FC1040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nb-NO" b="1" dirty="0"/>
              <a:t>Respekt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4E2990-9F6F-4300-A438-096839225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sz="2800" dirty="0"/>
              <a:t>Respekt for pasientens/foreldres egne valg</a:t>
            </a:r>
          </a:p>
          <a:p>
            <a:r>
              <a:rPr lang="nb-NO" sz="2800" dirty="0"/>
              <a:t>Egen faglig integritet</a:t>
            </a:r>
          </a:p>
          <a:p>
            <a:r>
              <a:rPr lang="nb-NO" sz="2800" dirty="0"/>
              <a:t>Krever god porsjon ydmykhet og vilje til å lytte og forstå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9388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10">
            <a:extLst>
              <a:ext uri="{FF2B5EF4-FFF2-40B4-BE49-F238E27FC236}">
                <a16:creationId xmlns:a16="http://schemas.microsoft.com/office/drawing/2014/main" id="{8CD25866-F15D-40A4-AEC5-47C044637AB7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8" name="Group 24">
            <a:extLst>
              <a:ext uri="{FF2B5EF4-FFF2-40B4-BE49-F238E27FC236}">
                <a16:creationId xmlns:a16="http://schemas.microsoft.com/office/drawing/2014/main" id="{0C4A17ED-96AA-44A6-A050-E1A7A1CDD9E7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9" name="Rectangle 38">
            <a:extLst>
              <a:ext uri="{FF2B5EF4-FFF2-40B4-BE49-F238E27FC236}">
                <a16:creationId xmlns:a16="http://schemas.microsoft.com/office/drawing/2014/main" id="{CE6C63DC-BAE4-42B6-8FDF-F6467C2D23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81" name="Rectangle 42">
            <a:extLst>
              <a:ext uri="{FF2B5EF4-FFF2-40B4-BE49-F238E27FC236}">
                <a16:creationId xmlns:a16="http://schemas.microsoft.com/office/drawing/2014/main" id="{57ABABA7-0420-4200-9B65-1C1967CE937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44">
            <a:extLst>
              <a:ext uri="{FF2B5EF4-FFF2-40B4-BE49-F238E27FC236}">
                <a16:creationId xmlns:a16="http://schemas.microsoft.com/office/drawing/2014/main" id="{7A03E380-9CD1-4ABA-A763-9F9D252B8908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4D43EC1-35FA-4FC3-8526-F655CEB09D9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60">
            <a:extLst>
              <a:ext uri="{FF2B5EF4-FFF2-40B4-BE49-F238E27FC236}">
                <a16:creationId xmlns:a16="http://schemas.microsoft.com/office/drawing/2014/main" id="{A317EBE3-FF86-4DA1-BC9A-331F7F2144E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153C8A9-A2F9-4309-87E1-DF351A13D6B1}"/>
              </a:ext>
            </a:extLst>
          </p:cNvPr>
          <p:cNvSpPr txBox="1"/>
          <p:nvPr/>
        </p:nvSpPr>
        <p:spPr>
          <a:xfrm>
            <a:off x="1304103" y="1318591"/>
            <a:ext cx="5800929" cy="422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Bef>
                <a:spcPct val="0"/>
              </a:spcBef>
              <a:spcAft>
                <a:spcPts val="600"/>
              </a:spcAft>
            </a:pPr>
            <a:r>
              <a:rPr lang="en-US" sz="66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Takk for oppmerksomheten!</a:t>
            </a:r>
          </a:p>
        </p:txBody>
      </p:sp>
    </p:spTree>
    <p:extLst>
      <p:ext uri="{BB962C8B-B14F-4D97-AF65-F5344CB8AC3E}">
        <p14:creationId xmlns:p14="http://schemas.microsoft.com/office/powerpoint/2010/main" val="118237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7A8E9E-7768-40FC-B723-EEB8DC2EB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Opplevelse av at helsevesenet har gitt opp håpet om å kunne behandle-falitt erklæring</a:t>
            </a:r>
          </a:p>
          <a:p>
            <a:r>
              <a:rPr lang="nb-NO" sz="2800" i="1" dirty="0"/>
              <a:t>O</a:t>
            </a:r>
            <a:r>
              <a:rPr lang="nb-NO" sz="2800" dirty="0"/>
              <a:t>pplevelse av å ha et avgrenset «behandlingsvindu» for å påvirke barnets utvikling</a:t>
            </a:r>
          </a:p>
          <a:p>
            <a:r>
              <a:rPr lang="nb-NO" sz="2800" dirty="0"/>
              <a:t>Vil ikke la noen muligheter være uprøvd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F44831A0-2049-4B5E-8048-5388D8AF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velge alternativ behandling?</a:t>
            </a:r>
          </a:p>
        </p:txBody>
      </p:sp>
    </p:spTree>
    <p:extLst>
      <p:ext uri="{BB962C8B-B14F-4D97-AF65-F5344CB8AC3E}">
        <p14:creationId xmlns:p14="http://schemas.microsoft.com/office/powerpoint/2010/main" val="56804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1EDD21E1-BAF0-4314-AB31-82ECB8AC9E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FDC8619C-F25D-468E-95FA-2A2151D7DDD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33577E91-8F8F-4CA6-8E8B-8CA3810DF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654" y="645106"/>
            <a:ext cx="5182150" cy="5247747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C76148C-05B0-469C-8774-C439C866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nb-NO" dirty="0"/>
              <a:t>Innovasjon</a:t>
            </a:r>
            <a:br>
              <a:rPr lang="nb-NO" dirty="0"/>
            </a:br>
            <a:r>
              <a:rPr lang="nb-NO" dirty="0"/>
              <a:t>-starter med en ide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3F2C5A-AD4E-48EA-82E1-8368AC428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r>
              <a:rPr lang="nb-NO" sz="2800" dirty="0"/>
              <a:t>Nye metoder</a:t>
            </a:r>
          </a:p>
          <a:p>
            <a:r>
              <a:rPr lang="nb-NO" sz="2800" dirty="0"/>
              <a:t>Nye tanker</a:t>
            </a:r>
          </a:p>
          <a:p>
            <a:r>
              <a:rPr lang="nb-NO" sz="2800" dirty="0"/>
              <a:t>Behov for støtte til vitenskapelig utprøving</a:t>
            </a:r>
          </a:p>
          <a:p>
            <a:r>
              <a:rPr lang="nb-NO" sz="2800" dirty="0"/>
              <a:t>Samarbeide over landegrenser</a:t>
            </a:r>
          </a:p>
        </p:txBody>
      </p:sp>
    </p:spTree>
    <p:extLst>
      <p:ext uri="{BB962C8B-B14F-4D97-AF65-F5344CB8AC3E}">
        <p14:creationId xmlns:p14="http://schemas.microsoft.com/office/powerpoint/2010/main" val="43775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5C90BD-357B-4395-8F7C-82A43BB25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Spennende og utfordrende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174636-CA64-4CB6-827D-E108102AE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Lært mye nytt</a:t>
            </a:r>
          </a:p>
          <a:p>
            <a:r>
              <a:rPr lang="nb-NO" sz="2800" dirty="0"/>
              <a:t>Nye kontaktflater</a:t>
            </a:r>
          </a:p>
          <a:p>
            <a:r>
              <a:rPr lang="nb-NO" sz="2800" dirty="0"/>
              <a:t>Utfordrende i forhold til egne holdninger og prioriteringer</a:t>
            </a:r>
          </a:p>
          <a:p>
            <a:r>
              <a:rPr lang="nb-NO" sz="2800" b="1" dirty="0"/>
              <a:t>Hva gir egentlig best livskvalitet for barnet?</a:t>
            </a:r>
          </a:p>
          <a:p>
            <a:endParaRPr lang="nb-NO" sz="3200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170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3ECD7F-BF61-4CB1-AA15-464BB771E77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6F1B29-3A08-4DB7-9F92-4C09B3BCFF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822960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4A5AAD1-9616-4E1C-B3AC-E5497A6A3C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59027"/>
            <a:ext cx="9042690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Bilde 4" descr="Et bilde som inneholder utklipp&#10;&#10;Beskrivelse som er generert med svært høy visshet">
            <a:extLst>
              <a:ext uri="{FF2B5EF4-FFF2-40B4-BE49-F238E27FC236}">
                <a16:creationId xmlns:a16="http://schemas.microsoft.com/office/drawing/2014/main" id="{33A299A5-24C7-4CD4-9572-7FB5F82BD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3057" y="2264042"/>
            <a:ext cx="3001931" cy="3398412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24DF1E43-E845-4FE2-9719-2A0294B6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anchor="ctr">
            <a:normAutofit/>
          </a:bodyPr>
          <a:lstStyle/>
          <a:p>
            <a:r>
              <a:rPr lang="nb-NO" sz="3200" dirty="0">
                <a:solidFill>
                  <a:srgbClr val="FEFFFF"/>
                </a:solidFill>
              </a:rPr>
              <a:t>WHO definisjon 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377DDD-0AC3-44F2-B17A-293211E12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2032000"/>
            <a:ext cx="7145867" cy="3879222"/>
          </a:xfrm>
        </p:spPr>
        <p:txBody>
          <a:bodyPr>
            <a:normAutofit/>
          </a:bodyPr>
          <a:lstStyle/>
          <a:p>
            <a:r>
              <a:rPr lang="nb-NO" sz="2800" dirty="0">
                <a:solidFill>
                  <a:srgbClr val="FEFFFF"/>
                </a:solidFill>
              </a:rPr>
              <a:t>Alternativ behandling : «En vid gruppe av behandlingsmetoder som ikke er en del av landets egne tradisjoner, og som ikke er integrert i det dominerende behandlingssystemet». </a:t>
            </a:r>
          </a:p>
          <a:p>
            <a:pPr marL="0" indent="0">
              <a:buNone/>
            </a:pPr>
            <a:endParaRPr lang="nb-NO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12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0FB1CC-6AB4-43CC-8F49-FA1268D4F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Alternativ medisin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A376E3-8F6A-4345-81D8-E3B6B234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161309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</a:rPr>
              <a:t>Alternativ medisin blir ofte fremstilt  som en </a:t>
            </a:r>
            <a:r>
              <a:rPr lang="nb-NO" sz="2800" b="1" dirty="0">
                <a:solidFill>
                  <a:schemeClr val="tx1"/>
                </a:solidFill>
              </a:rPr>
              <a:t>motsats</a:t>
            </a:r>
            <a:r>
              <a:rPr lang="nb-NO" sz="2800" dirty="0">
                <a:solidFill>
                  <a:schemeClr val="tx1"/>
                </a:solidFill>
              </a:rPr>
              <a:t> til betegnelsene </a:t>
            </a:r>
            <a:r>
              <a:rPr lang="nb-NO" sz="2800" i="1" dirty="0">
                <a:solidFill>
                  <a:schemeClr val="tx1"/>
                </a:solidFill>
              </a:rPr>
              <a:t>konvensjonell behandling</a:t>
            </a:r>
            <a:r>
              <a:rPr lang="nb-NO" sz="2800" dirty="0">
                <a:solidFill>
                  <a:schemeClr val="tx1"/>
                </a:solidFill>
              </a:rPr>
              <a:t>, </a:t>
            </a:r>
            <a:r>
              <a:rPr lang="nb-NO" sz="2800" i="1" dirty="0">
                <a:solidFill>
                  <a:schemeClr val="tx1"/>
                </a:solidFill>
              </a:rPr>
              <a:t>evidensbasert medisin</a:t>
            </a:r>
            <a:r>
              <a:rPr lang="nb-NO" sz="2800" dirty="0">
                <a:solidFill>
                  <a:schemeClr val="tx1"/>
                </a:solidFill>
              </a:rPr>
              <a:t> eller </a:t>
            </a:r>
            <a:r>
              <a:rPr lang="nb-NO" sz="2800" i="1" dirty="0">
                <a:solidFill>
                  <a:schemeClr val="tx1"/>
                </a:solidFill>
              </a:rPr>
              <a:t>skolemedisin</a:t>
            </a:r>
            <a:r>
              <a:rPr lang="nb-NO" sz="2800" dirty="0">
                <a:solidFill>
                  <a:schemeClr val="tx1"/>
                </a:solidFill>
              </a:rPr>
              <a:t>. </a:t>
            </a:r>
          </a:p>
          <a:p>
            <a:endParaRPr lang="nb-NO" dirty="0"/>
          </a:p>
        </p:txBody>
      </p:sp>
      <p:pic>
        <p:nvPicPr>
          <p:cNvPr id="5" name="Bilde 4" descr="Et bilde som inneholder person, vegg, innendørs, holder&#10;&#10;Beskrivelse som er generert med høy visshet">
            <a:extLst>
              <a:ext uri="{FF2B5EF4-FFF2-40B4-BE49-F238E27FC236}">
                <a16:creationId xmlns:a16="http://schemas.microsoft.com/office/drawing/2014/main" id="{67519180-A4AB-4D23-A8CC-37BCEEA00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161" y="3686629"/>
            <a:ext cx="4245428" cy="283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4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B703BD-6C4E-45B5-8DC8-F44DC382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Komplementær behandling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90522B-F4D5-4C04-9D4E-E9450512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661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/>
              <a:t>Alternativ behandling benyttet som supplement til konvensjonell behandling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EC10927-7FC0-4DBF-A03C-C97C4C761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360" y="2902640"/>
            <a:ext cx="5317807" cy="367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57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9">
            <a:extLst>
              <a:ext uri="{FF2B5EF4-FFF2-40B4-BE49-F238E27FC236}">
                <a16:creationId xmlns:a16="http://schemas.microsoft.com/office/drawing/2014/main" id="{5D2B17EF-74EB-4C33-B2E2-8E727B2E7D68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7EBB3F9-D6F7-4F6A-8843-9FEBA15E496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A42F85E-4939-431E-8B4A-EC07C8E0AB6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AB3BC61-B461-4D73-88C6-B7F8B406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nb-NO" sz="3100" dirty="0">
                <a:solidFill>
                  <a:schemeClr val="tx2">
                    <a:lumMod val="75000"/>
                  </a:schemeClr>
                </a:solidFill>
              </a:rPr>
              <a:t>Spørsmål å stille ved bruk av alternativ behandling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7FC320-A48A-49F8-8EB5-EE6694E94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endParaRPr lang="nb-NO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Fungerer det?</a:t>
            </a: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Har det bivirkninger?</a:t>
            </a: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Finnes det dokumentasjon?</a:t>
            </a: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Er det samsvar mellom virkning og kostnad (penger, tid, ressurser til annet som er viktig)</a:t>
            </a: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Hvordan skal  bivirkninger håndteres?</a:t>
            </a:r>
          </a:p>
          <a:p>
            <a:r>
              <a:rPr lang="nb-NO" sz="2400" dirty="0">
                <a:solidFill>
                  <a:schemeClr val="tx2">
                    <a:lumMod val="75000"/>
                  </a:schemeClr>
                </a:solidFill>
              </a:rPr>
              <a:t>Hvem sitter med ansvaret hvis det går galt?</a:t>
            </a:r>
          </a:p>
        </p:txBody>
      </p:sp>
    </p:spTree>
    <p:extLst>
      <p:ext uri="{BB962C8B-B14F-4D97-AF65-F5344CB8AC3E}">
        <p14:creationId xmlns:p14="http://schemas.microsoft.com/office/powerpoint/2010/main" val="355359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E67BA7-90A8-4CFC-8B78-27EFC506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Helsepersonell loven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ECCDD4-13B8-46A0-96FA-6AB13E832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«Helsepersonell skal utføre sitt arbeid i samsvar med de krav til faglig forsvarlighet og omsorgsfull hjelp som kan forventes ut fra helsepersonellets kvalifikasjoner, arbeidets karakter og situasjonen for øvrig. ….»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2652035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1211</TotalTime>
  <Words>431</Words>
  <Application>Microsoft Office PowerPoint</Application>
  <PresentationFormat>Widescreen</PresentationFormat>
  <Paragraphs>66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Tryllestav</vt:lpstr>
      <vt:lpstr>Refleksjoner rundt bruk av alternative behandlingsmetoder</vt:lpstr>
      <vt:lpstr>Hvorfor velge alternativ behandling?</vt:lpstr>
      <vt:lpstr>Innovasjon -starter med en ide</vt:lpstr>
      <vt:lpstr>Spennende og utfordrende </vt:lpstr>
      <vt:lpstr>WHO definisjon :</vt:lpstr>
      <vt:lpstr>Alternativ medisin</vt:lpstr>
      <vt:lpstr>Komplementær behandling</vt:lpstr>
      <vt:lpstr>Spørsmål å stille ved bruk av alternativ behandling</vt:lpstr>
      <vt:lpstr>Helsepersonell loven</vt:lpstr>
      <vt:lpstr>Hva er så konvensjonell behandling/ kunnskaps basert medisin?</vt:lpstr>
      <vt:lpstr>Prinsipper bak medisinsk forskning</vt:lpstr>
      <vt:lpstr>Noen vanlige forskningsmodeller</vt:lpstr>
      <vt:lpstr>Meta-analyser</vt:lpstr>
      <vt:lpstr>Dilemma…….</vt:lpstr>
      <vt:lpstr>Tanker i møte med alternativ behandling</vt:lpstr>
      <vt:lpstr>Respekt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Refleksjoner rundt bruk av alternative behandlingsmetoder</dc:title>
  <dc:creator>Hanne Marit</dc:creator>
  <cp:lastModifiedBy>Randi Væhle</cp:lastModifiedBy>
  <cp:revision>20</cp:revision>
  <dcterms:created xsi:type="dcterms:W3CDTF">2017-12-21T21:23:40Z</dcterms:created>
  <dcterms:modified xsi:type="dcterms:W3CDTF">2018-01-22T11:50:52Z</dcterms:modified>
</cp:coreProperties>
</file>