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16" r:id="rId2"/>
    <p:sldId id="318" r:id="rId3"/>
    <p:sldId id="321" r:id="rId4"/>
    <p:sldId id="324" r:id="rId5"/>
    <p:sldId id="341" r:id="rId6"/>
    <p:sldId id="279" r:id="rId7"/>
    <p:sldId id="311" r:id="rId8"/>
    <p:sldId id="342" r:id="rId9"/>
    <p:sldId id="282" r:id="rId10"/>
    <p:sldId id="343" r:id="rId11"/>
    <p:sldId id="344" r:id="rId12"/>
    <p:sldId id="345" r:id="rId13"/>
    <p:sldId id="280" r:id="rId14"/>
    <p:sldId id="270" r:id="rId15"/>
    <p:sldId id="305" r:id="rId16"/>
    <p:sldId id="306" r:id="rId17"/>
    <p:sldId id="312" r:id="rId18"/>
    <p:sldId id="313" r:id="rId19"/>
    <p:sldId id="302" r:id="rId20"/>
    <p:sldId id="277" r:id="rId21"/>
    <p:sldId id="347" r:id="rId22"/>
    <p:sldId id="325" r:id="rId23"/>
    <p:sldId id="330" r:id="rId24"/>
    <p:sldId id="346" r:id="rId25"/>
    <p:sldId id="331" r:id="rId26"/>
    <p:sldId id="333" r:id="rId27"/>
    <p:sldId id="334" r:id="rId28"/>
    <p:sldId id="335" r:id="rId29"/>
    <p:sldId id="336" r:id="rId30"/>
    <p:sldId id="338" r:id="rId31"/>
    <p:sldId id="319" r:id="rId32"/>
    <p:sldId id="337" r:id="rId33"/>
    <p:sldId id="314" r:id="rId34"/>
  </p:sldIdLst>
  <p:sldSz cx="24385588" cy="13717588"/>
  <p:notesSz cx="6797675" cy="9928225"/>
  <p:embeddedFontLst>
    <p:embeddedFont>
      <p:font typeface="Bradley Hand ITC" panose="03070402050302030203" pitchFamily="66" charset="0"/>
      <p:regular r:id="rId37"/>
    </p:embeddedFont>
    <p:embeddedFont>
      <p:font typeface="Aharoni" panose="02010803020104030203" pitchFamily="2" charset="-79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nb-NO"/>
    </a:defPPr>
    <a:lvl1pPr marL="0" algn="l" defTabSz="217663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319" algn="l" defTabSz="217663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6638" algn="l" defTabSz="217663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4957" algn="l" defTabSz="217663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3276" algn="l" defTabSz="217663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1594" algn="l" defTabSz="217663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29913" algn="l" defTabSz="217663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18232" algn="l" defTabSz="217663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6551" algn="l" defTabSz="217663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21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7E4B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Middels stil 4 - aks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iddels stil 4 - aks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B344D84-9AFB-497E-A393-DC336BA19D2E}" styleName="Middels stil 3 - aks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ys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4229" autoAdjust="0"/>
  </p:normalViewPr>
  <p:slideViewPr>
    <p:cSldViewPr>
      <p:cViewPr>
        <p:scale>
          <a:sx n="58" d="100"/>
          <a:sy n="58" d="100"/>
        </p:scale>
        <p:origin x="-318" y="-60"/>
      </p:cViewPr>
      <p:guideLst>
        <p:guide orient="horz" pos="4321"/>
        <p:guide pos="7681"/>
      </p:guideLst>
    </p:cSldViewPr>
  </p:slideViewPr>
  <p:outlineViewPr>
    <p:cViewPr>
      <p:scale>
        <a:sx n="33" d="100"/>
        <a:sy n="33" d="100"/>
      </p:scale>
      <p:origin x="0" y="-58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3774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hntlenas01\home$\storvold\Phd\Artikkel_3\Pediatric%20physical%20therapy\Figure_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02610973209977"/>
          <c:y val="8.3252169512029531E-2"/>
          <c:w val="0.8719739125529663"/>
          <c:h val="0.837679681231556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'[Figure_2.xlsx]Ark1'!$A$3</c:f>
              <c:strCache>
                <c:ptCount val="1"/>
                <c:pt idx="0">
                  <c:v>&lt;1 time a week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0"/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'[Figure_2.xlsx]Ark1'!$B$2:$H$2</c:f>
              <c:strCache>
                <c:ptCount val="7"/>
                <c:pt idx="0">
                  <c:v>&gt;2
contractures</c:v>
                </c:pt>
                <c:pt idx="1">
                  <c:v>1-2
contractures</c:v>
                </c:pt>
                <c:pt idx="2">
                  <c:v>No
contractures</c:v>
                </c:pt>
                <c:pt idx="4">
                  <c:v>&gt;2
contractures</c:v>
                </c:pt>
                <c:pt idx="5">
                  <c:v>1-2
contractures</c:v>
                </c:pt>
                <c:pt idx="6">
                  <c:v>No
contractures</c:v>
                </c:pt>
              </c:strCache>
            </c:strRef>
          </c:cat>
          <c:val>
            <c:numRef>
              <c:f>'[Figure_2.xlsx]Ark1'!$B$3:$H$3</c:f>
              <c:numCache>
                <c:formatCode>General</c:formatCode>
                <c:ptCount val="7"/>
                <c:pt idx="0">
                  <c:v>-8.6</c:v>
                </c:pt>
                <c:pt idx="1">
                  <c:v>-4.8</c:v>
                </c:pt>
                <c:pt idx="2">
                  <c:v>-1.6</c:v>
                </c:pt>
                <c:pt idx="4">
                  <c:v>-5.2</c:v>
                </c:pt>
                <c:pt idx="5">
                  <c:v>-1.4</c:v>
                </c:pt>
                <c:pt idx="6">
                  <c:v>1.8</c:v>
                </c:pt>
              </c:numCache>
            </c:numRef>
          </c:val>
        </c:ser>
        <c:ser>
          <c:idx val="1"/>
          <c:order val="1"/>
          <c:tx>
            <c:strRef>
              <c:f>'[Figure_2.xlsx]Ark1'!$A$4</c:f>
              <c:strCache>
                <c:ptCount val="1"/>
                <c:pt idx="0">
                  <c:v>1-2 times a week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/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'[Figure_2.xlsx]Ark1'!$B$2:$H$2</c:f>
              <c:strCache>
                <c:ptCount val="7"/>
                <c:pt idx="0">
                  <c:v>&gt;2
contractures</c:v>
                </c:pt>
                <c:pt idx="1">
                  <c:v>1-2
contractures</c:v>
                </c:pt>
                <c:pt idx="2">
                  <c:v>No
contractures</c:v>
                </c:pt>
                <c:pt idx="4">
                  <c:v>&gt;2
contractures</c:v>
                </c:pt>
                <c:pt idx="5">
                  <c:v>1-2
contractures</c:v>
                </c:pt>
                <c:pt idx="6">
                  <c:v>No
contractures</c:v>
                </c:pt>
              </c:strCache>
            </c:strRef>
          </c:cat>
          <c:val>
            <c:numRef>
              <c:f>'[Figure_2.xlsx]Ark1'!$B$4:$H$4</c:f>
              <c:numCache>
                <c:formatCode>General</c:formatCode>
                <c:ptCount val="7"/>
                <c:pt idx="0">
                  <c:v>-4.3</c:v>
                </c:pt>
                <c:pt idx="1">
                  <c:v>-0.5</c:v>
                </c:pt>
                <c:pt idx="2">
                  <c:v>2.7</c:v>
                </c:pt>
                <c:pt idx="4">
                  <c:v>-0.9</c:v>
                </c:pt>
                <c:pt idx="5">
                  <c:v>2.9</c:v>
                </c:pt>
                <c:pt idx="6">
                  <c:v>6.1</c:v>
                </c:pt>
              </c:numCache>
            </c:numRef>
          </c:val>
        </c:ser>
        <c:ser>
          <c:idx val="2"/>
          <c:order val="2"/>
          <c:tx>
            <c:strRef>
              <c:f>'[Figure_2.xlsx]Ark1'!$A$5</c:f>
              <c:strCache>
                <c:ptCount val="1"/>
                <c:pt idx="0">
                  <c:v>&gt;2 times a week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0"/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'[Figure_2.xlsx]Ark1'!$B$2:$H$2</c:f>
              <c:strCache>
                <c:ptCount val="7"/>
                <c:pt idx="0">
                  <c:v>&gt;2
contractures</c:v>
                </c:pt>
                <c:pt idx="1">
                  <c:v>1-2
contractures</c:v>
                </c:pt>
                <c:pt idx="2">
                  <c:v>No
contractures</c:v>
                </c:pt>
                <c:pt idx="4">
                  <c:v>&gt;2
contractures</c:v>
                </c:pt>
                <c:pt idx="5">
                  <c:v>1-2
contractures</c:v>
                </c:pt>
                <c:pt idx="6">
                  <c:v>No
contractures</c:v>
                </c:pt>
              </c:strCache>
            </c:strRef>
          </c:cat>
          <c:val>
            <c:numRef>
              <c:f>'[Figure_2.xlsx]Ark1'!$B$5:$H$5</c:f>
              <c:numCache>
                <c:formatCode>General</c:formatCode>
                <c:ptCount val="7"/>
                <c:pt idx="0">
                  <c:v>-1.4</c:v>
                </c:pt>
                <c:pt idx="1">
                  <c:v>2.4</c:v>
                </c:pt>
                <c:pt idx="2">
                  <c:v>5.6</c:v>
                </c:pt>
                <c:pt idx="4">
                  <c:v>2</c:v>
                </c:pt>
                <c:pt idx="5">
                  <c:v>5.8</c:v>
                </c:pt>
                <c:pt idx="6">
                  <c:v>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05150720"/>
        <c:axId val="105172992"/>
      </c:barChart>
      <c:catAx>
        <c:axId val="105150720"/>
        <c:scaling>
          <c:orientation val="minMax"/>
        </c:scaling>
        <c:delete val="0"/>
        <c:axPos val="b"/>
        <c:minorGridlines>
          <c:spPr>
            <a:ln>
              <a:noFill/>
            </a:ln>
          </c:spPr>
        </c:minorGridlines>
        <c:numFmt formatCode="General" sourceLinked="0"/>
        <c:majorTickMark val="none"/>
        <c:minorTickMark val="none"/>
        <c:tickLblPos val="low"/>
        <c:crossAx val="105172992"/>
        <c:crosses val="autoZero"/>
        <c:auto val="1"/>
        <c:lblAlgn val="ctr"/>
        <c:lblOffset val="10"/>
        <c:noMultiLvlLbl val="0"/>
      </c:catAx>
      <c:valAx>
        <c:axId val="10517299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4000" b="0">
                    <a:latin typeface="+mn-lt"/>
                  </a:defRPr>
                </a:pPr>
                <a:r>
                  <a:rPr lang="nb-NO" sz="4000" b="0">
                    <a:latin typeface="+mn-lt"/>
                  </a:rPr>
                  <a:t>Estimated marginal means of percentile change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515072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4000"/>
          </a:pPr>
          <a:endParaRPr lang="nb-NO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0.15236</cdr:x>
      <cdr:y>0.18256</cdr:y>
    </cdr:from>
    <cdr:to>
      <cdr:x>0.27434</cdr:x>
      <cdr:y>0.24693</cdr:y>
    </cdr:to>
    <cdr:sp macro="" textlink="">
      <cdr:nvSpPr>
        <cdr:cNvPr id="2" name="TekstSylinder 1"/>
        <cdr:cNvSpPr txBox="1"/>
      </cdr:nvSpPr>
      <cdr:spPr>
        <a:xfrm xmlns:a="http://schemas.openxmlformats.org/drawingml/2006/main">
          <a:off x="918312" y="701107"/>
          <a:ext cx="735228" cy="247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fld id="{C4391C16-C0AE-4ADD-BC11-F9A7ECF0FE28}" type="TxLink">
            <a:rPr lang="en-US" sz="4000" b="0" i="0" u="none" strike="noStrike">
              <a:solidFill>
                <a:srgbClr val="000000"/>
              </a:solidFill>
              <a:latin typeface="Calibri"/>
            </a:rPr>
            <a:pPr/>
            <a:t>Epilepsy</a:t>
          </a:fld>
          <a:endParaRPr lang="nb-NO" sz="4000" b="0" dirty="0"/>
        </a:p>
      </cdr:txBody>
    </cdr:sp>
  </cdr:relSizeAnchor>
  <cdr:relSizeAnchor xmlns:cdr="http://schemas.openxmlformats.org/drawingml/2006/chartDrawing">
    <cdr:from>
      <cdr:x>0.62477</cdr:x>
      <cdr:y>0.16408</cdr:y>
    </cdr:from>
    <cdr:to>
      <cdr:x>0.78129</cdr:x>
      <cdr:y>0.22735</cdr:y>
    </cdr:to>
    <cdr:sp macro="" textlink="">
      <cdr:nvSpPr>
        <cdr:cNvPr id="3" name="TekstSylinder 2"/>
        <cdr:cNvSpPr txBox="1"/>
      </cdr:nvSpPr>
      <cdr:spPr>
        <a:xfrm xmlns:a="http://schemas.openxmlformats.org/drawingml/2006/main">
          <a:off x="3765752" y="630135"/>
          <a:ext cx="943407" cy="2430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fld id="{22F79072-854B-404A-A52B-1903BBB25B93}" type="TxLink">
            <a:rPr lang="en-US" sz="4000" b="0" i="0" u="none" strike="noStrike">
              <a:solidFill>
                <a:srgbClr val="000000"/>
              </a:solidFill>
              <a:latin typeface="Calibri"/>
            </a:rPr>
            <a:pPr/>
            <a:t>No epilepsy</a:t>
          </a:fld>
          <a:endParaRPr lang="nb-NO" sz="4000" b="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B706B-0765-4C8E-9F60-6C3EEA36871F}" type="datetimeFigureOut">
              <a:rPr lang="nb-NO" smtClean="0"/>
              <a:t>19.01.2018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420C9-6ECE-4470-93F9-52C6A5D34A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3891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8E988-4097-47AD-B75C-F249F018E808}" type="datetimeFigureOut">
              <a:rPr lang="nb-NO" smtClean="0"/>
              <a:t>19.01.2018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8E12D-435E-49ED-9FAF-6D3DCA07E0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5943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Jeg skal snakke om suksessfaktorer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nb-NO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grovmotorisk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framgang hos barn med CP, både på kort og lang sikt. Barnefysioterapeut i HABU Nord-Trøndelag; nå ph.d-student ved NTNU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7934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Over 90% av barn med CP har fysioterapi;</a:t>
            </a:r>
            <a:r>
              <a:rPr lang="nb-NO" baseline="0" dirty="0" smtClean="0"/>
              <a:t> ofte rettet mot </a:t>
            </a:r>
            <a:r>
              <a:rPr lang="nb-NO" baseline="0" dirty="0" err="1" smtClean="0"/>
              <a:t>grovmotorisk</a:t>
            </a:r>
            <a:r>
              <a:rPr lang="nb-NO" baseline="0" dirty="0" smtClean="0"/>
              <a:t> funksjon. Både barnet og familien bruker tid og krefter på dette.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 smtClean="0"/>
              <a:t>Derfor er det viktig å vite om mer fysioterapi faktisk er en suksessfaktor for </a:t>
            </a:r>
            <a:r>
              <a:rPr lang="nb-NO" sz="1200" dirty="0" err="1" smtClean="0"/>
              <a:t>grovmotorisk</a:t>
            </a:r>
            <a:r>
              <a:rPr lang="nb-NO" sz="1200" dirty="0" smtClean="0"/>
              <a:t> framgang.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4130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4130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smtClean="0"/>
              <a:t>Kan det være at det er høyfrekvent trening som er satt inn i perioden mellom 3 og 4 som fører til en større framgang enn forventet??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4130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smtClean="0"/>
              <a:t>Gutten til venstre deltok i et prosjekt med høyfrekvent fysioterapi i regi av HABU Nord-Trøndelag og her ser vi at det førte til en mye større framgang enn det som er vanlig.</a:t>
            </a:r>
          </a:p>
          <a:p>
            <a:r>
              <a:rPr lang="nb-NO" baseline="0" dirty="0" smtClean="0"/>
              <a:t>Gutten til høyre fikk like høyfrekvent fysioterapi, men utviklet store kontrakturer i hofter, knær og ankler på den tiden kurven begynte å tippe nedover. </a:t>
            </a:r>
          </a:p>
          <a:p>
            <a:r>
              <a:rPr lang="nb-NO" baseline="0" dirty="0" smtClean="0"/>
              <a:t>Slike kurver gir en ide om at det hjelper med mer fysioterapi, men at andre forhold også spiller inn.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4130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6698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I 61% av protokollene ble det oppgitt at barnet trener 1-2 ganger i uka. 28% sjeldnere og 11% oftere. </a:t>
            </a:r>
          </a:p>
          <a:p>
            <a:r>
              <a:rPr lang="nb-NO" dirty="0" smtClean="0"/>
              <a:t>Likt med det som er funnet</a:t>
            </a:r>
            <a:r>
              <a:rPr lang="nb-NO" baseline="0" dirty="0" smtClean="0"/>
              <a:t> før og med USA og Canada.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72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 høyeste frekvensene finner vi på </a:t>
            </a:r>
            <a:r>
              <a:rPr lang="nb-NO" baseline="0" dirty="0" smtClean="0"/>
              <a:t>GMFCS-nivå III og V. På nivå I og II er det mange barn som ser fysioterapeuten sjelden.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2811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smtClean="0"/>
              <a:t>Gjennomsnittlig tid mellom hver observasjon for hvert barn var 1 år. Som forventet var de fleste endringene 0, det var også medianen som et uttrykk for at barna i det store og hele fulgte sin </a:t>
            </a:r>
            <a:r>
              <a:rPr lang="nb-NO" baseline="0" dirty="0" err="1" smtClean="0"/>
              <a:t>percentil</a:t>
            </a:r>
            <a:r>
              <a:rPr lang="nb-NO" baseline="0" dirty="0" smtClean="0"/>
              <a:t>. Gjennomsnittlig endring var imidlertid 2,5 </a:t>
            </a:r>
            <a:r>
              <a:rPr lang="nb-NO" baseline="0" dirty="0" err="1" smtClean="0"/>
              <a:t>percentiler</a:t>
            </a:r>
            <a:r>
              <a:rPr lang="nb-NO" baseline="0" dirty="0" smtClean="0"/>
              <a:t> som viser at noen barn hadde svært store endringer.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Hvordan var da endringen i forhold til ulik frekvens på fysioterapi? </a:t>
            </a:r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6161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I de videre analysene har vi delt inn skalaen for fysioterapifrekvens i 3; 1-2 ganger i uka, mindre enn 1 gang i uka og mer enn 2 ganger i uka.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I denne ujusterte modellen kan vi se at det er en klar dose-respons-sammenheng mellom fysioterapifrekvens og </a:t>
            </a:r>
            <a:r>
              <a:rPr lang="nb-NO" baseline="0" dirty="0" err="1" smtClean="0"/>
              <a:t>grovmotorisk</a:t>
            </a:r>
            <a:r>
              <a:rPr lang="nb-NO" baseline="0" dirty="0" smtClean="0"/>
              <a:t> framgang slik at jo oftere fysioterapi jo større framgang. Ved å øke frekvensen fra 1-2 ganger uka oppnår en i gjennomsnitt en dobling av framgangen.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Bare to faktorer påvirket denne sammenhengen og det var antall kontrakturer og epilepsi.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8173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Figuren har 2 paneler: en for de med epilepsi og en uten. Gjennomsnittlig endring i </a:t>
            </a:r>
            <a:r>
              <a:rPr lang="nb-NO" dirty="0" err="1" smtClean="0"/>
              <a:t>percentiler</a:t>
            </a:r>
            <a:r>
              <a:rPr lang="nb-NO" dirty="0" smtClean="0"/>
              <a:t> på y-aksen og antall kontrakturer på x-aksen. Ulike farge på søylene representerer ulik fysioterapifrekvens.</a:t>
            </a:r>
            <a:r>
              <a:rPr lang="nb-NO" baseline="0" dirty="0" smtClean="0"/>
              <a:t> 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Barn uten epilepsi som ikke hadde kontrakturer hadde i gjennomsnitt en framgang på hele 9 </a:t>
            </a:r>
            <a:r>
              <a:rPr lang="nb-NO" dirty="0" err="1" smtClean="0"/>
              <a:t>percentiler</a:t>
            </a:r>
            <a:r>
              <a:rPr lang="nb-NO" dirty="0" smtClean="0"/>
              <a:t> hvis de hadde fysioterapi oftere enn 2 ganger i uka. </a:t>
            </a:r>
            <a:endParaRPr lang="nb-NO" baseline="0" dirty="0" smtClean="0"/>
          </a:p>
          <a:p>
            <a:r>
              <a:rPr lang="nb-NO" baseline="0" dirty="0" smtClean="0"/>
              <a:t>I den andre enden ser vi at barn som har epilepsi og mer enn 2 kontrakturer har en relativ tilbakegang i </a:t>
            </a:r>
            <a:r>
              <a:rPr lang="nb-NO" baseline="0" dirty="0" err="1" smtClean="0"/>
              <a:t>grovmotorisk</a:t>
            </a:r>
            <a:r>
              <a:rPr lang="nb-NO" baseline="0" dirty="0" smtClean="0"/>
              <a:t> funksjon samme hvor hyppig de hadde fysioterapi. </a:t>
            </a:r>
          </a:p>
          <a:p>
            <a:r>
              <a:rPr lang="nb-NO" baseline="0" dirty="0" smtClean="0"/>
              <a:t>Den vanligste frekvensen på 1-2 ganger i uka gir en framgang på 6,1 </a:t>
            </a:r>
            <a:r>
              <a:rPr lang="nb-NO" baseline="0" dirty="0" err="1" smtClean="0"/>
              <a:t>percentiler</a:t>
            </a:r>
            <a:r>
              <a:rPr lang="nb-NO" baseline="0" dirty="0" smtClean="0"/>
              <a:t> hvis ikke tilleggsproblemer, denne framgangen halvere hvis barnet har 1-2 kontrakturer og er negativ hvis mer enn 2 kontrakturer selv om barnet ikke har epilepsi.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9472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 ser dere medforfatterne. Det er stiftelsen Sophies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Minde står for hovedfinansieringen med et lite driftsstipend fra </a:t>
            </a:r>
            <a:r>
              <a:rPr lang="nb-NO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Fysiofondet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et stipend fra HNT.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8461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smtClean="0"/>
              <a:t>Min personlige mening er at hvis en har prioritert </a:t>
            </a:r>
            <a:r>
              <a:rPr lang="nb-NO" baseline="0" dirty="0" err="1" smtClean="0"/>
              <a:t>grovmotorisk</a:t>
            </a:r>
            <a:r>
              <a:rPr lang="nb-NO" baseline="0" dirty="0" smtClean="0"/>
              <a:t> framgang så er det uetisk å sette inn tiltak av så lav frekvens at en ikke kan forvente framgang. </a:t>
            </a:r>
          </a:p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9990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vet vi altså at på kort sikt så hjelper det å øke frekvensen på fysioterapien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at antall kontrakturer og epilepsi virker i motsatt retning. Men hvordan er det på lang sikt?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3970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Å undersøke om og i hvor stor grad tiltak som er</a:t>
            </a:r>
            <a:r>
              <a:rPr lang="nb-NO" baseline="0" dirty="0" smtClean="0"/>
              <a:t> satt inn gjennom barndommen og andre relevante faktorer var assosiert med et bedre </a:t>
            </a:r>
            <a:r>
              <a:rPr lang="nb-NO" baseline="0" dirty="0" err="1" smtClean="0"/>
              <a:t>grovmotorisk</a:t>
            </a:r>
            <a:r>
              <a:rPr lang="nb-NO" baseline="0" dirty="0" smtClean="0"/>
              <a:t> utviklingsforløp gjennom barndommen.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8912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Eksempel på en utviklingskurve gjennom hele barndommen. Starter rundt 25-percentilen. Forventet variasjon rundt 25-percentilen. Ender på 50-percentilen. Over tid har dette barnet hatt et mer positivt forløp over tid. </a:t>
            </a:r>
            <a:r>
              <a:rPr lang="nb-NO" dirty="0" err="1" smtClean="0"/>
              <a:t>Successfaktorer</a:t>
            </a:r>
            <a:r>
              <a:rPr lang="nb-NO" dirty="0" smtClean="0"/>
              <a:t>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I denne studien undersøker vi alle tilgjengelige variabler og deres </a:t>
            </a:r>
            <a:r>
              <a:rPr lang="nb-NO" baseline="0" dirty="0" err="1" smtClean="0"/>
              <a:t>sammeneheng</a:t>
            </a:r>
            <a:r>
              <a:rPr lang="nb-NO" baseline="0" dirty="0" smtClean="0"/>
              <a:t> med langsiktig </a:t>
            </a:r>
            <a:r>
              <a:rPr lang="nb-NO" baseline="0" dirty="0" err="1" smtClean="0"/>
              <a:t>grovmotorisk</a:t>
            </a:r>
            <a:r>
              <a:rPr lang="nb-NO" baseline="0" dirty="0" smtClean="0"/>
              <a:t> framgang.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83302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Her er et eksempel på et barn som starter ut rundt 75-percentilenog ender på 50-percentilen. Til tross for en liten framgang i råskårer eller samme skåre tilsvarer det en relativ tilbakegang </a:t>
            </a:r>
            <a:r>
              <a:rPr lang="nb-NO" baseline="0" dirty="0" err="1" smtClean="0"/>
              <a:t>ift</a:t>
            </a:r>
            <a:r>
              <a:rPr lang="nb-NO" baseline="0" dirty="0" smtClean="0"/>
              <a:t> forventet utvikling.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8330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Så, hvilke faktorer er det som påvirker det langsiktige forløpet?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66987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Den første er intensiv trening: Alder på x-aksen og </a:t>
            </a:r>
            <a:r>
              <a:rPr lang="nb-NO" dirty="0" err="1" smtClean="0"/>
              <a:t>percentiler</a:t>
            </a:r>
            <a:r>
              <a:rPr lang="nb-NO" dirty="0" smtClean="0"/>
              <a:t> (ikke endring i </a:t>
            </a:r>
            <a:r>
              <a:rPr lang="nb-NO" dirty="0" err="1" smtClean="0"/>
              <a:t>percentiler</a:t>
            </a:r>
            <a:r>
              <a:rPr lang="nb-NO" dirty="0" smtClean="0"/>
              <a:t>) på y-aksen</a:t>
            </a:r>
            <a:r>
              <a:rPr lang="nb-NO" baseline="0" dirty="0" smtClean="0"/>
              <a:t>. Det var ingen forskjell i </a:t>
            </a:r>
            <a:r>
              <a:rPr lang="nb-NO" baseline="0" dirty="0" err="1" smtClean="0"/>
              <a:t>percentiler</a:t>
            </a:r>
            <a:r>
              <a:rPr lang="nb-NO" baseline="0" dirty="0" smtClean="0"/>
              <a:t> ved 2 år, men figuren viser et mer positivt </a:t>
            </a:r>
            <a:r>
              <a:rPr lang="nb-NO" baseline="0" dirty="0" err="1" smtClean="0"/>
              <a:t>grovmotorisk</a:t>
            </a:r>
            <a:r>
              <a:rPr lang="nb-NO" baseline="0" dirty="0" smtClean="0"/>
              <a:t> utviklingsforløp for de barna som hadde fått intensiv trening. Intensiv trening var definert som å delta i et intensivt program eller fysioterapi 3 ganger eller mer i uka. Dette representerer en øking i forhold til den mest vanlig frekvensen på 1-2 </a:t>
            </a:r>
            <a:r>
              <a:rPr lang="nb-NO" baseline="0" dirty="0" err="1" smtClean="0"/>
              <a:t>ggr</a:t>
            </a:r>
            <a:r>
              <a:rPr lang="nb-NO" baseline="0" dirty="0" smtClean="0"/>
              <a:t> /uka.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To viktige ting: intensiv trening førte i gjennomsnitt til en framgang på 3.3 </a:t>
            </a:r>
            <a:r>
              <a:rPr lang="nb-NO" baseline="0" dirty="0" err="1" smtClean="0"/>
              <a:t>percentiler</a:t>
            </a:r>
            <a:r>
              <a:rPr lang="nb-NO" baseline="0" dirty="0" smtClean="0"/>
              <a:t> pr periode med intensiv trening. Dvs. at hvis et barn har to perioder ila barndommen predikeres en framgang på 6.6 </a:t>
            </a:r>
            <a:r>
              <a:rPr lang="nb-NO" baseline="0" dirty="0" err="1" smtClean="0"/>
              <a:t>percentiler</a:t>
            </a:r>
            <a:r>
              <a:rPr lang="nb-NO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Ingen interaksjoner: </a:t>
            </a:r>
            <a:r>
              <a:rPr lang="nb-NO" baseline="0" dirty="0" err="1" smtClean="0"/>
              <a:t>virekr</a:t>
            </a:r>
            <a:r>
              <a:rPr lang="nb-NO" baseline="0" dirty="0" smtClean="0"/>
              <a:t> like godt på alle barn med CP.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31947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Denne figuren viser sammenhengen mellom </a:t>
            </a:r>
            <a:r>
              <a:rPr lang="nb-NO" dirty="0" err="1" smtClean="0"/>
              <a:t>ankelkotrakturer</a:t>
            </a:r>
            <a:r>
              <a:rPr lang="nb-NO" dirty="0" smtClean="0"/>
              <a:t> og langsiktig </a:t>
            </a:r>
            <a:r>
              <a:rPr lang="nb-NO" dirty="0" err="1" smtClean="0"/>
              <a:t>grovmotorisk</a:t>
            </a:r>
            <a:r>
              <a:rPr lang="nb-NO" dirty="0" smtClean="0"/>
              <a:t> endring</a:t>
            </a:r>
            <a:r>
              <a:rPr lang="nb-NO" baseline="0" dirty="0" smtClean="0"/>
              <a:t>. Her ser vi at ankelkontrakturer ikke har negativ innvirkning før det er gått noen år, men da blir det ganske stor forskjell.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56367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Resultatene viser at barn med utviklingshemming hadde</a:t>
            </a:r>
            <a:r>
              <a:rPr lang="nb-NO" baseline="0" dirty="0" smtClean="0"/>
              <a:t> et grovmotorisk utviklingsforløp på et nivå betydelig under barn som ikke </a:t>
            </a:r>
            <a:r>
              <a:rPr lang="nb-NO" baseline="0" smtClean="0"/>
              <a:t>var utviklingshemmet</a:t>
            </a:r>
            <a:r>
              <a:rPr lang="nb-NO" baseline="0" dirty="0" smtClean="0"/>
              <a:t>, men legg merke til at framgangen er </a:t>
            </a:r>
            <a:r>
              <a:rPr lang="nb-NO" baseline="0" dirty="0" err="1" smtClean="0"/>
              <a:t>ca</a:t>
            </a:r>
            <a:r>
              <a:rPr lang="nb-NO" baseline="0" dirty="0" smtClean="0"/>
              <a:t> det samme. Utviklingshemming inkluderte moderat og alvorlig utviklingshemming.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30153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Samme typen </a:t>
            </a:r>
            <a:r>
              <a:rPr lang="nb-NO" dirty="0" err="1" smtClean="0"/>
              <a:t>assosisjon</a:t>
            </a:r>
            <a:r>
              <a:rPr lang="nb-NO" dirty="0" smtClean="0"/>
              <a:t> gjelder for barn med spisevansker. Vi lurer på om ikke spisevansker kanskje er et uttrykk for barn med alvorlig helseproblem.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0152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 smtClean="0"/>
              <a:t>Grovmotoriske</a:t>
            </a:r>
            <a:r>
              <a:rPr lang="en-US" sz="1200" dirty="0" smtClean="0"/>
              <a:t> </a:t>
            </a:r>
            <a:r>
              <a:rPr lang="en-US" sz="1200" dirty="0" err="1" smtClean="0"/>
              <a:t>vansker</a:t>
            </a:r>
            <a:r>
              <a:rPr lang="en-US" sz="1200" dirty="0" smtClean="0"/>
              <a:t> </a:t>
            </a:r>
            <a:r>
              <a:rPr lang="en-US" sz="1200" dirty="0" err="1" smtClean="0"/>
              <a:t>er</a:t>
            </a:r>
            <a:r>
              <a:rPr lang="en-US" sz="1200" dirty="0" smtClean="0"/>
              <a:t> </a:t>
            </a:r>
            <a:r>
              <a:rPr lang="en-US" sz="1200" dirty="0" err="1" smtClean="0"/>
              <a:t>kjernesymptom</a:t>
            </a:r>
            <a:r>
              <a:rPr lang="en-US" sz="1200" dirty="0" smtClean="0"/>
              <a:t> </a:t>
            </a:r>
            <a:r>
              <a:rPr lang="en-US" sz="1200" dirty="0" err="1" smtClean="0"/>
              <a:t>ved</a:t>
            </a:r>
            <a:r>
              <a:rPr lang="en-US" sz="1200" dirty="0" smtClean="0"/>
              <a:t> CP og </a:t>
            </a:r>
            <a:r>
              <a:rPr lang="en-US" sz="1200" dirty="0" err="1" smtClean="0"/>
              <a:t>kan</a:t>
            </a:r>
            <a:r>
              <a:rPr lang="en-US" sz="1200" dirty="0" smtClean="0"/>
              <a:t> </a:t>
            </a:r>
            <a:r>
              <a:rPr lang="en-US" sz="1200" dirty="0" err="1" smtClean="0"/>
              <a:t>begrense</a:t>
            </a:r>
            <a:r>
              <a:rPr lang="en-US" sz="1200" dirty="0" smtClean="0"/>
              <a:t> / </a:t>
            </a:r>
            <a:r>
              <a:rPr lang="en-US" sz="1200" dirty="0" err="1" smtClean="0"/>
              <a:t>vanskeliggjøre</a:t>
            </a:r>
            <a:r>
              <a:rPr lang="en-US" sz="1200" dirty="0" smtClean="0"/>
              <a:t> </a:t>
            </a:r>
            <a:r>
              <a:rPr lang="en-US" sz="1200" dirty="0" err="1" smtClean="0"/>
              <a:t>barnets</a:t>
            </a:r>
            <a:r>
              <a:rPr lang="en-US" sz="1200" dirty="0" smtClean="0"/>
              <a:t> </a:t>
            </a:r>
            <a:r>
              <a:rPr lang="en-US" sz="1200" dirty="0" err="1" smtClean="0"/>
              <a:t>muligheter</a:t>
            </a:r>
            <a:r>
              <a:rPr lang="en-US" sz="1200" dirty="0" smtClean="0"/>
              <a:t> </a:t>
            </a:r>
            <a:r>
              <a:rPr lang="en-US" sz="1200" dirty="0" err="1" smtClean="0"/>
              <a:t>til</a:t>
            </a:r>
            <a:r>
              <a:rPr lang="en-US" sz="1200" dirty="0" smtClean="0"/>
              <a:t> å delta </a:t>
            </a:r>
            <a:r>
              <a:rPr lang="en-US" sz="1200" dirty="0" err="1" smtClean="0"/>
              <a:t>både</a:t>
            </a:r>
            <a:r>
              <a:rPr lang="en-US" sz="1200" dirty="0" smtClean="0"/>
              <a:t> </a:t>
            </a:r>
            <a:r>
              <a:rPr lang="en-US" sz="1200" dirty="0" err="1" smtClean="0"/>
              <a:t>i</a:t>
            </a:r>
            <a:r>
              <a:rPr lang="en-US" sz="1200" dirty="0" smtClean="0"/>
              <a:t> </a:t>
            </a:r>
            <a:r>
              <a:rPr lang="en-US" sz="1200" dirty="0" err="1" smtClean="0"/>
              <a:t>leik</a:t>
            </a:r>
            <a:r>
              <a:rPr lang="en-US" sz="1200" dirty="0" smtClean="0"/>
              <a:t> og </a:t>
            </a:r>
            <a:r>
              <a:rPr lang="en-US" sz="1200" dirty="0" err="1" smtClean="0"/>
              <a:t>dagligdagse</a:t>
            </a:r>
            <a:r>
              <a:rPr lang="en-US" sz="1200" dirty="0" smtClean="0"/>
              <a:t> </a:t>
            </a:r>
            <a:r>
              <a:rPr lang="en-US" sz="1200" dirty="0" err="1" smtClean="0"/>
              <a:t>gjøremål</a:t>
            </a:r>
            <a:r>
              <a:rPr lang="en-US" sz="1200" dirty="0" smtClean="0"/>
              <a:t>.</a:t>
            </a:r>
          </a:p>
          <a:p>
            <a:r>
              <a:rPr lang="nb-NO" sz="1200" dirty="0" smtClean="0"/>
              <a:t>Kunnskap om  faktorer assosiert med </a:t>
            </a:r>
            <a:r>
              <a:rPr lang="nb-NO" sz="1200" dirty="0" err="1" smtClean="0"/>
              <a:t>grovmotorisk</a:t>
            </a:r>
            <a:r>
              <a:rPr lang="nb-NO" sz="1200" dirty="0" smtClean="0"/>
              <a:t> framgang er derfor viktig.</a:t>
            </a: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Noen faktorer er påvirkbar: viktig områder for tiltak. Andre faktorer er ikke påvirkbar og blir dermed mer å betrakte som prognostisk faktorer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89129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Derfor,</a:t>
            </a:r>
            <a:r>
              <a:rPr lang="nb-NO" baseline="0" dirty="0" smtClean="0"/>
              <a:t> på bakgrunn av denne studien kan vi tenke at . For de har et bedre forløp over tid (det er ikke bare en kortsiktig forbedring som de uansett vil ta igjen).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PU synes å være den viktigste prognostiske faktoren for et mindre positivt langsiktig </a:t>
            </a:r>
            <a:r>
              <a:rPr lang="nb-NO" baseline="0" dirty="0" err="1" smtClean="0"/>
              <a:t>grovmotorisk</a:t>
            </a:r>
            <a:r>
              <a:rPr lang="nb-NO" baseline="0" dirty="0" smtClean="0"/>
              <a:t> utviklingsforløp.</a:t>
            </a:r>
          </a:p>
          <a:p>
            <a:endParaRPr lang="nb-NO" baseline="0" dirty="0" smtClean="0"/>
          </a:p>
          <a:p>
            <a:r>
              <a:rPr lang="nb-NO" baseline="0" dirty="0" smtClean="0"/>
              <a:t>Å vedlikeholde </a:t>
            </a:r>
            <a:r>
              <a:rPr lang="nb-NO" baseline="0" dirty="0" err="1" smtClean="0"/>
              <a:t>bevgelsesutslag</a:t>
            </a:r>
            <a:r>
              <a:rPr lang="nb-NO" baseline="0" dirty="0" smtClean="0"/>
              <a:t> i ankler synes å være viktig for langsiktig </a:t>
            </a:r>
            <a:r>
              <a:rPr lang="nb-NO" baseline="0" dirty="0" err="1" smtClean="0"/>
              <a:t>grovmotorisk</a:t>
            </a:r>
            <a:r>
              <a:rPr lang="nb-NO" baseline="0" dirty="0" smtClean="0"/>
              <a:t> framgang.  </a:t>
            </a:r>
          </a:p>
          <a:p>
            <a:endParaRPr lang="nb-NO" baseline="0" dirty="0" smtClean="0"/>
          </a:p>
          <a:p>
            <a:r>
              <a:rPr lang="nb-NO" baseline="0" dirty="0" smtClean="0"/>
              <a:t>Altså intensiv trening er viktig både p kort og lang sikt. Kontrakturer virker negativ både på kort og lang sikt. Epilepsi begrenser framgang på kort </a:t>
            </a:r>
            <a:r>
              <a:rPr lang="nb-NO" baseline="0" dirty="0" err="1" smtClean="0"/>
              <a:t>sitk</a:t>
            </a:r>
            <a:r>
              <a:rPr lang="nb-NO" baseline="0" dirty="0" smtClean="0"/>
              <a:t>, men det langsiktige utviklingsforløpet blir ikke påvirket. PU og spiseproblemer predikerer et </a:t>
            </a:r>
            <a:r>
              <a:rPr lang="nb-NO" baseline="0" dirty="0" err="1" smtClean="0"/>
              <a:t>grovmotorisk</a:t>
            </a:r>
            <a:r>
              <a:rPr lang="nb-NO" baseline="0" dirty="0" smtClean="0"/>
              <a:t> forløp betydelig under barn som ikke har slike problemer.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99903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70373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Barna startet i gjennomsnitt på 48-percentilen. Hver periode med intensiv trening var assosiert med en øking på 3.3 </a:t>
            </a:r>
            <a:r>
              <a:rPr lang="nb-NO" dirty="0" err="1" smtClean="0"/>
              <a:t>percentiler</a:t>
            </a:r>
            <a:r>
              <a:rPr lang="nb-NO" baseline="0" dirty="0" smtClean="0"/>
              <a:t>. Moderat til alvorlig psykisk utviklingshemming er kraftig negativt assosiert med </a:t>
            </a:r>
            <a:r>
              <a:rPr lang="nb-NO" baseline="0" dirty="0" err="1" smtClean="0"/>
              <a:t>grovmotorisk</a:t>
            </a:r>
            <a:r>
              <a:rPr lang="nb-NO" baseline="0" dirty="0" smtClean="0"/>
              <a:t> framgang slik at disse barna i gjennomsnitt ligger på et nivå 24,2 </a:t>
            </a:r>
            <a:r>
              <a:rPr lang="nb-NO" baseline="0" dirty="0" err="1" smtClean="0"/>
              <a:t>percentiler</a:t>
            </a:r>
            <a:r>
              <a:rPr lang="nb-NO" baseline="0" dirty="0" smtClean="0"/>
              <a:t> lavere enn de uten </a:t>
            </a:r>
            <a:r>
              <a:rPr lang="nb-NO" baseline="0" dirty="0" err="1" smtClean="0"/>
              <a:t>pu</a:t>
            </a:r>
            <a:r>
              <a:rPr lang="nb-NO" baseline="0" dirty="0" smtClean="0"/>
              <a:t>.  </a:t>
            </a:r>
            <a:r>
              <a:rPr lang="nb-NO" baseline="0" dirty="0" err="1" smtClean="0"/>
              <a:t>Ds</a:t>
            </a:r>
            <a:r>
              <a:rPr lang="nb-NO" baseline="0" dirty="0" smtClean="0"/>
              <a:t> for spiseproblemer. Der var avstanden 10, 5 </a:t>
            </a:r>
            <a:r>
              <a:rPr lang="nb-NO" baseline="0" dirty="0" err="1" smtClean="0"/>
              <a:t>percentiler</a:t>
            </a:r>
            <a:r>
              <a:rPr lang="nb-NO" baseline="0" dirty="0" smtClean="0"/>
              <a:t>. </a:t>
            </a:r>
            <a:r>
              <a:rPr lang="nb-NO" dirty="0" smtClean="0"/>
              <a:t>Interaksjon ankelkontraktur/</a:t>
            </a:r>
            <a:r>
              <a:rPr lang="nb-NO" baseline="0" dirty="0" smtClean="0"/>
              <a:t> alder slik at kontrakturen har mer å si med alderen. I </a:t>
            </a:r>
            <a:r>
              <a:rPr lang="nb-NO" baseline="0" dirty="0" err="1" smtClean="0"/>
              <a:t>gejnnomsnitt</a:t>
            </a:r>
            <a:r>
              <a:rPr lang="nb-NO" baseline="0" dirty="0" smtClean="0"/>
              <a:t> en tilbakegang på 1,9 </a:t>
            </a:r>
            <a:r>
              <a:rPr lang="nb-NO" baseline="0" dirty="0" err="1" smtClean="0"/>
              <a:t>percentiler</a:t>
            </a:r>
            <a:r>
              <a:rPr lang="nb-NO" baseline="0" dirty="0" smtClean="0"/>
              <a:t> pr </a:t>
            </a:r>
            <a:r>
              <a:rPr lang="nb-NO" baseline="0" smtClean="0"/>
              <a:t>år. Ingen </a:t>
            </a:r>
            <a:r>
              <a:rPr lang="nb-NO" baseline="0" dirty="0" smtClean="0"/>
              <a:t>andre interaksjoner; spesielt må nevnes at det ikke er interaksjoner mellom intensiv trening og andre faktorer.</a:t>
            </a:r>
            <a:endParaRPr lang="nb-NO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31829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This</a:t>
            </a:r>
            <a:r>
              <a:rPr lang="nb-NO" baseline="0" dirty="0" smtClean="0"/>
              <a:t> is just to show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associations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table</a:t>
            </a:r>
            <a:r>
              <a:rPr lang="nb-NO" baseline="0" dirty="0" smtClean="0"/>
              <a:t> form. </a:t>
            </a:r>
            <a:r>
              <a:rPr lang="nb-NO" baseline="0" dirty="0" err="1" smtClean="0"/>
              <a:t>There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interactions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between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physical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therapy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frequency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other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factors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included</a:t>
            </a:r>
            <a:r>
              <a:rPr lang="nb-NO" baseline="0" dirty="0" smtClean="0"/>
              <a:t>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I </a:t>
            </a:r>
            <a:r>
              <a:rPr lang="nb-NO" baseline="0" dirty="0" err="1" smtClean="0"/>
              <a:t>might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add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participating</a:t>
            </a:r>
            <a:r>
              <a:rPr lang="nb-NO" baseline="0" dirty="0" smtClean="0"/>
              <a:t> in an intensive program </a:t>
            </a:r>
            <a:r>
              <a:rPr lang="nb-NO" baseline="0" dirty="0" err="1" smtClean="0"/>
              <a:t>was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associated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nonsignificant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enhanced</a:t>
            </a:r>
            <a:r>
              <a:rPr lang="nb-NO" baseline="0" dirty="0" smtClean="0"/>
              <a:t> gross motor progress, </a:t>
            </a:r>
            <a:r>
              <a:rPr lang="nb-NO" baseline="0" dirty="0" err="1" smtClean="0"/>
              <a:t>but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did</a:t>
            </a:r>
            <a:r>
              <a:rPr lang="nb-NO" baseline="0" dirty="0" smtClean="0"/>
              <a:t> not </a:t>
            </a:r>
            <a:r>
              <a:rPr lang="nb-NO" baseline="0" dirty="0" err="1" smtClean="0"/>
              <a:t>affect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association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between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physical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therapy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frequency</a:t>
            </a:r>
            <a:r>
              <a:rPr lang="nb-NO" baseline="0" dirty="0" smtClean="0"/>
              <a:t> and gros s motor progress.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5636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Her er en modell over hvilke</a:t>
            </a:r>
            <a:r>
              <a:rPr lang="nb-NO" baseline="0" dirty="0" smtClean="0"/>
              <a:t> faktorer som kan tenkes å ha sammenheng med </a:t>
            </a:r>
            <a:r>
              <a:rPr lang="nb-NO" baseline="0" dirty="0" err="1" smtClean="0"/>
              <a:t>grovmotorisk</a:t>
            </a:r>
            <a:r>
              <a:rPr lang="nb-NO" baseline="0" dirty="0" smtClean="0"/>
              <a:t> framgang. Modellen bygger på ICF (internasjonal klassifikasjon av funksjon, funksjonshemming og helse). </a:t>
            </a:r>
            <a:r>
              <a:rPr lang="nb-NO" baseline="0" dirty="0" err="1" smtClean="0"/>
              <a:t>Grovmotorisk</a:t>
            </a:r>
            <a:r>
              <a:rPr lang="nb-NO" baseline="0" dirty="0" smtClean="0"/>
              <a:t> funksjon i midten. </a:t>
            </a:r>
          </a:p>
          <a:p>
            <a:r>
              <a:rPr lang="nb-NO" baseline="0" dirty="0" smtClean="0"/>
              <a:t>Potensielle faktorer som vi hadde tilgang til gjennom CPOP og CPRN er vist. De er ikke tatt helt ut av løse lufte, men er basert på forskning; referanser til høyre. </a:t>
            </a:r>
          </a:p>
          <a:p>
            <a:r>
              <a:rPr lang="nb-NO" baseline="0" dirty="0" smtClean="0"/>
              <a:t>Hvis vi begynner til venstre med kroppsfunksjoner og strukturer: selve </a:t>
            </a:r>
            <a:r>
              <a:rPr lang="nb-NO" baseline="0" dirty="0" err="1" smtClean="0"/>
              <a:t>CP’en</a:t>
            </a:r>
            <a:r>
              <a:rPr lang="nb-NO" baseline="0" dirty="0" smtClean="0"/>
              <a:t> altså alvorlighet og type kan ha noe å si. Alvorlighet: GMFCS-nivå kan faktisk forklare over 80% av variasjon i </a:t>
            </a:r>
            <a:r>
              <a:rPr lang="nb-NO" baseline="0" dirty="0" err="1" smtClean="0"/>
              <a:t>grovmotorisk</a:t>
            </a:r>
            <a:r>
              <a:rPr lang="nb-NO" baseline="0" dirty="0" smtClean="0"/>
              <a:t> ferdighet. Type er også viktig, det er </a:t>
            </a:r>
            <a:r>
              <a:rPr lang="nb-NO" baseline="0" dirty="0" err="1" smtClean="0"/>
              <a:t>forksjell</a:t>
            </a:r>
            <a:r>
              <a:rPr lang="nb-NO" baseline="0" dirty="0" smtClean="0"/>
              <a:t> på en spastisk unilateral og </a:t>
            </a:r>
            <a:r>
              <a:rPr lang="nb-NO" baseline="0" dirty="0" err="1" smtClean="0"/>
              <a:t>dyskinetisk</a:t>
            </a:r>
            <a:r>
              <a:rPr lang="nb-NO" baseline="0" dirty="0" smtClean="0"/>
              <a:t> bilateral.  Det samme gjelder assosierte problemer som følge av den samme skaden slik som syns- og hørselsproblemer, taleproblemer, spiseproblemer og ikke minst utviklingshemming som har vist å være den faktoren som har mest å si for </a:t>
            </a:r>
            <a:r>
              <a:rPr lang="nb-NO" baseline="0" dirty="0" err="1" smtClean="0"/>
              <a:t>gåutvikling</a:t>
            </a:r>
            <a:r>
              <a:rPr lang="nb-NO" baseline="0" dirty="0" smtClean="0"/>
              <a:t>. </a:t>
            </a:r>
          </a:p>
          <a:p>
            <a:r>
              <a:rPr lang="nb-NO" baseline="0" dirty="0" smtClean="0"/>
              <a:t>Av sekundære problemer, altså slike som utvikles over tid er det vist sammenheng mellom kontrakturer og </a:t>
            </a:r>
            <a:r>
              <a:rPr lang="nb-NO" baseline="0" dirty="0" err="1" smtClean="0"/>
              <a:t>grovmotorisk</a:t>
            </a:r>
            <a:r>
              <a:rPr lang="nb-NO" baseline="0" dirty="0" smtClean="0"/>
              <a:t> funksjon og mange har etterlyst mer forskning på om smerte har noe å si. </a:t>
            </a:r>
          </a:p>
          <a:p>
            <a:r>
              <a:rPr lang="nb-NO" baseline="0" dirty="0" smtClean="0"/>
              <a:t>Epilepsi og andre </a:t>
            </a:r>
            <a:r>
              <a:rPr lang="nb-NO" baseline="0" dirty="0" err="1" smtClean="0"/>
              <a:t>tilleggsdiagnoser</a:t>
            </a:r>
            <a:r>
              <a:rPr lang="nb-NO" baseline="0" dirty="0" smtClean="0"/>
              <a:t> gir en ekstra byrde for barnet og kan tenkes åvirke negativt inn, mens deltakelse i fysisk aktivitet er positivt assosiert med </a:t>
            </a:r>
            <a:r>
              <a:rPr lang="nb-NO" baseline="0" dirty="0" err="1" smtClean="0"/>
              <a:t>grovmotorisk</a:t>
            </a:r>
            <a:r>
              <a:rPr lang="nb-NO" baseline="0" dirty="0" smtClean="0"/>
              <a:t> framgang. </a:t>
            </a:r>
          </a:p>
          <a:p>
            <a:r>
              <a:rPr lang="nb-NO" baseline="0" dirty="0" smtClean="0"/>
              <a:t>Det finnes overbevisende forskning på at intensiv målrettet funksjonstrening fører til </a:t>
            </a:r>
            <a:r>
              <a:rPr lang="nb-NO" baseline="0" dirty="0" err="1" smtClean="0"/>
              <a:t>grovmotorisk</a:t>
            </a:r>
            <a:r>
              <a:rPr lang="nb-NO" baseline="0" dirty="0" smtClean="0"/>
              <a:t> framgang, men når en undersøker fysioterapifrekvens for seg selv uten hensyn til hvilken type fysioterapi er det ikke funnet en overbevisende sammenheng mellom økt frekvens og </a:t>
            </a:r>
            <a:r>
              <a:rPr lang="nb-NO" baseline="0" dirty="0" err="1" smtClean="0"/>
              <a:t>grovmotorisk</a:t>
            </a:r>
            <a:r>
              <a:rPr lang="nb-NO" baseline="0" dirty="0" smtClean="0"/>
              <a:t> framgang. </a:t>
            </a:r>
          </a:p>
          <a:p>
            <a:r>
              <a:rPr lang="nb-NO" baseline="0" dirty="0" smtClean="0"/>
              <a:t>Tiltak på kroppsfunksjons nivå som operasjoner, Botox, ITB og bruk av </a:t>
            </a:r>
            <a:r>
              <a:rPr lang="nb-NO" baseline="0" dirty="0" err="1" smtClean="0"/>
              <a:t>ortoser</a:t>
            </a:r>
            <a:r>
              <a:rPr lang="nb-NO" baseline="0" dirty="0" smtClean="0"/>
              <a:t> gis ofte med den hensikt å forbedre </a:t>
            </a:r>
            <a:r>
              <a:rPr lang="nb-NO" baseline="0" dirty="0" err="1" smtClean="0"/>
              <a:t>grovmotorisk</a:t>
            </a:r>
            <a:r>
              <a:rPr lang="nb-NO" baseline="0" dirty="0" smtClean="0"/>
              <a:t> funksjon, men selv om det er vist effekt på kroppsfunksjonsnivå (demper </a:t>
            </a:r>
            <a:r>
              <a:rPr lang="nb-NO" baseline="0" dirty="0" err="1" smtClean="0"/>
              <a:t>spasitistet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operajsoner</a:t>
            </a:r>
            <a:r>
              <a:rPr lang="nb-NO" baseline="0" dirty="0" smtClean="0"/>
              <a:t> retter ut kontrakturer) er det ikke vist sikker sammenheng med </a:t>
            </a:r>
            <a:r>
              <a:rPr lang="nb-NO" baseline="0" dirty="0" err="1" smtClean="0"/>
              <a:t>grovmotorisk</a:t>
            </a:r>
            <a:r>
              <a:rPr lang="nb-NO" baseline="0" dirty="0" smtClean="0"/>
              <a:t> funksjon. </a:t>
            </a:r>
          </a:p>
          <a:p>
            <a:r>
              <a:rPr lang="nb-NO" baseline="0" dirty="0" smtClean="0"/>
              <a:t>Det er altså behov for å undersøke nærmere hva fysioterapifrekvensen har å si, og å se på hvilke faktorer som har noe å si for </a:t>
            </a:r>
            <a:r>
              <a:rPr lang="nb-NO" baseline="0" dirty="0" err="1" smtClean="0"/>
              <a:t>grovmotoirsk</a:t>
            </a:r>
            <a:r>
              <a:rPr lang="nb-NO" baseline="0" dirty="0" smtClean="0"/>
              <a:t> framgang i det lange løp.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8140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Disse kurvene viser hvordan grovmotorikken utvikler seg over tid hos barn med CP. Alder på x-aksen og GMFM-66 på y-aksen. Disse barna fikk tiltak som vanlig.</a:t>
            </a:r>
          </a:p>
          <a:p>
            <a:r>
              <a:rPr lang="nb-NO" dirty="0" smtClean="0"/>
              <a:t>Validert i Norge v/</a:t>
            </a:r>
            <a:r>
              <a:rPr lang="nb-NO" baseline="0" dirty="0" smtClean="0"/>
              <a:t> Myklebust-14</a:t>
            </a:r>
          </a:p>
          <a:p>
            <a:r>
              <a:rPr lang="nb-NO" baseline="0" dirty="0" smtClean="0"/>
              <a:t>Det er altså 5 tydelig forskjellige utviklingsforløp som en kan bruke til å sammenligne det enkelte barns utvikling med. Men dette er ganske grove kurver. Det er nå kommet </a:t>
            </a:r>
            <a:r>
              <a:rPr lang="nb-NO" baseline="0" dirty="0" err="1" smtClean="0"/>
              <a:t>percentiler</a:t>
            </a:r>
            <a:r>
              <a:rPr lang="nb-NO" baseline="0" dirty="0" smtClean="0"/>
              <a:t> over utvikling innen hvert GMFCS-nivå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8330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Her er en </a:t>
            </a:r>
            <a:r>
              <a:rPr lang="nb-NO" baseline="0" dirty="0" err="1" smtClean="0"/>
              <a:t>screenshot</a:t>
            </a:r>
            <a:r>
              <a:rPr lang="nb-NO" baseline="0" dirty="0" smtClean="0"/>
              <a:t> fra GMAE (skåringsprogrammet som følger med testen) med alder på x-aksen og GMFM-66 skårer på y-aksen med </a:t>
            </a:r>
            <a:r>
              <a:rPr lang="nb-NO" baseline="0" dirty="0" err="1" smtClean="0"/>
              <a:t>percentilene</a:t>
            </a:r>
            <a:r>
              <a:rPr lang="nb-NO" baseline="0" dirty="0" smtClean="0"/>
              <a:t> for GMFCS-nivå III i svart og et </a:t>
            </a:r>
            <a:r>
              <a:rPr lang="nb-NO" baseline="0" dirty="0" err="1" smtClean="0"/>
              <a:t>grovmotorisk</a:t>
            </a:r>
            <a:r>
              <a:rPr lang="nb-NO" baseline="0" dirty="0" smtClean="0"/>
              <a:t> utviklingsforløp over 4 målinger for et barn i rødt. Det er forventet at barn følger sin </a:t>
            </a:r>
            <a:r>
              <a:rPr lang="nb-NO" baseline="0" dirty="0" err="1" smtClean="0"/>
              <a:t>percentil</a:t>
            </a:r>
            <a:r>
              <a:rPr lang="nb-NO" baseline="0" dirty="0" smtClean="0"/>
              <a:t>. Det vil si at en positiv øking i </a:t>
            </a:r>
            <a:r>
              <a:rPr lang="nb-NO" baseline="0" dirty="0" err="1" smtClean="0"/>
              <a:t>percentiler</a:t>
            </a:r>
            <a:r>
              <a:rPr lang="nb-NO" baseline="0" dirty="0" smtClean="0"/>
              <a:t> er en framgang større enn forventet og det var dette som blir brukt som utfallsmål i dette </a:t>
            </a:r>
            <a:r>
              <a:rPr lang="nb-NO" baseline="0" dirty="0" err="1" smtClean="0"/>
              <a:t>forskningsprosjetet</a:t>
            </a:r>
            <a:r>
              <a:rPr lang="nb-NO" baseline="0" dirty="0" smtClean="0"/>
              <a:t>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8330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6703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Dette var en prospektiv longitudinell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cohortestudie</a:t>
            </a:r>
            <a:r>
              <a:rPr lang="nb-NO" baseline="0" dirty="0" smtClean="0"/>
              <a:t> med barn fra CPRN og CPOP som hadde minst 2 GMFM-66 –tester fra 2-12 år. </a:t>
            </a:r>
            <a:r>
              <a:rPr lang="nb-NO" dirty="0" smtClean="0"/>
              <a:t>442 barn fylte inklusjonskriteriene.</a:t>
            </a:r>
            <a:r>
              <a:rPr lang="nb-NO" baseline="0" dirty="0" smtClean="0"/>
              <a:t> De hadde fra </a:t>
            </a:r>
            <a:r>
              <a:rPr lang="nb-NO" dirty="0" smtClean="0"/>
              <a:t>2-13 CPOP –protokoller hver slik at vi samlet hadde 2048 fysioterapiprotokoller</a:t>
            </a:r>
            <a:r>
              <a:rPr lang="nb-NO" baseline="0" dirty="0" smtClean="0"/>
              <a:t> fra CPOP</a:t>
            </a:r>
            <a:r>
              <a:rPr lang="nb-NO" dirty="0" smtClean="0"/>
              <a:t>.</a:t>
            </a:r>
            <a:r>
              <a:rPr lang="nb-NO" baseline="0" dirty="0" smtClean="0"/>
              <a:t> Opplysninger om forhold som ikke varierer fra gang til gang ble hentet fra 5-årsregistreringen i CPRN. Repeterte målinger av forhold som kan variere fra gang til gang ble hentet fra fysioterapiprotokollen i CPOP .Vi benyttet en </a:t>
            </a:r>
            <a:r>
              <a:rPr lang="nb-NO" baseline="0" dirty="0" err="1" smtClean="0"/>
              <a:t>mixed</a:t>
            </a:r>
            <a:r>
              <a:rPr lang="nb-NO" baseline="0" dirty="0" smtClean="0"/>
              <a:t> Linear Modell.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(Som tillot både random </a:t>
            </a:r>
            <a:r>
              <a:rPr lang="nb-NO" baseline="0" dirty="0" err="1" smtClean="0"/>
              <a:t>intercept</a:t>
            </a:r>
            <a:r>
              <a:rPr lang="nb-NO" baseline="0" dirty="0" smtClean="0"/>
              <a:t> og random </a:t>
            </a:r>
            <a:r>
              <a:rPr lang="nb-NO" baseline="0" dirty="0" err="1" smtClean="0"/>
              <a:t>slope</a:t>
            </a:r>
            <a:r>
              <a:rPr lang="nb-NO" baseline="0" dirty="0" smtClean="0"/>
              <a:t>. Det vil si at en antar at barna starter på ulik </a:t>
            </a:r>
            <a:r>
              <a:rPr lang="nb-NO" baseline="0" dirty="0" err="1" smtClean="0"/>
              <a:t>percentil</a:t>
            </a:r>
            <a:r>
              <a:rPr lang="nb-NO" baseline="0" dirty="0" smtClean="0"/>
              <a:t> og at de har ulik stigning på sin utviklingskurve. En slik modell tar også hensyn til avhengigheten i repeterte data).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5207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Den første studien undersøker</a:t>
            </a:r>
            <a:r>
              <a:rPr lang="nb-NO" baseline="0" dirty="0" smtClean="0"/>
              <a:t> om det hjelper å øke mengden fysioterapi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E12D-435E-49ED-9FAF-6D3DCA07E04B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7934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28920" y="4261345"/>
            <a:ext cx="20727750" cy="294039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657839" y="7773300"/>
            <a:ext cx="17069912" cy="35056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6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3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1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2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8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6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681B-5AC3-4A6A-BB54-89A7419BE317}" type="datetimeFigureOut">
              <a:rPr lang="nb-NO" smtClean="0"/>
              <a:t>19.01.2018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F37-7193-4656-8C1A-5DCA537C44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707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681B-5AC3-4A6A-BB54-89A7419BE317}" type="datetimeFigureOut">
              <a:rPr lang="nb-NO" smtClean="0"/>
              <a:t>19.01.2018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F37-7193-4656-8C1A-5DCA537C44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3092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17679552" y="549342"/>
            <a:ext cx="5486757" cy="1170440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219280" y="549342"/>
            <a:ext cx="16053845" cy="1170440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681B-5AC3-4A6A-BB54-89A7419BE317}" type="datetimeFigureOut">
              <a:rPr lang="nb-NO" smtClean="0"/>
              <a:t>19.01.2018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F37-7193-4656-8C1A-5DCA537C44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107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681B-5AC3-4A6A-BB54-89A7419BE317}" type="datetimeFigureOut">
              <a:rPr lang="nb-NO" smtClean="0"/>
              <a:t>19.01.2018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F37-7193-4656-8C1A-5DCA537C44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206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26293" y="8814823"/>
            <a:ext cx="20727750" cy="2724465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926293" y="5814100"/>
            <a:ext cx="20727750" cy="3000721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31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663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495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327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159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29913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823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655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681B-5AC3-4A6A-BB54-89A7419BE317}" type="datetimeFigureOut">
              <a:rPr lang="nb-NO" smtClean="0"/>
              <a:t>19.01.2018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F37-7193-4656-8C1A-5DCA537C44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4559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19280" y="3200772"/>
            <a:ext cx="10770301" cy="9052974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2396008" y="3200772"/>
            <a:ext cx="10770301" cy="9052974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681B-5AC3-4A6A-BB54-89A7419BE317}" type="datetimeFigureOut">
              <a:rPr lang="nb-NO" smtClean="0"/>
              <a:t>19.01.2018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F37-7193-4656-8C1A-5DCA537C44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0421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19280" y="3070582"/>
            <a:ext cx="10774536" cy="1279672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319" indent="0">
              <a:buNone/>
              <a:defRPr sz="4800" b="1"/>
            </a:lvl2pPr>
            <a:lvl3pPr marL="2176638" indent="0">
              <a:buNone/>
              <a:defRPr sz="4300" b="1"/>
            </a:lvl3pPr>
            <a:lvl4pPr marL="3264957" indent="0">
              <a:buNone/>
              <a:defRPr sz="3800" b="1"/>
            </a:lvl4pPr>
            <a:lvl5pPr marL="4353276" indent="0">
              <a:buNone/>
              <a:defRPr sz="3800" b="1"/>
            </a:lvl5pPr>
            <a:lvl6pPr marL="5441594" indent="0">
              <a:buNone/>
              <a:defRPr sz="3800" b="1"/>
            </a:lvl6pPr>
            <a:lvl7pPr marL="6529913" indent="0">
              <a:buNone/>
              <a:defRPr sz="3800" b="1"/>
            </a:lvl7pPr>
            <a:lvl8pPr marL="7618232" indent="0">
              <a:buNone/>
              <a:defRPr sz="3800" b="1"/>
            </a:lvl8pPr>
            <a:lvl9pPr marL="8706551" indent="0">
              <a:buNone/>
              <a:defRPr sz="38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219280" y="4350255"/>
            <a:ext cx="10774536" cy="7903491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387541" y="3070582"/>
            <a:ext cx="10778768" cy="1279672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319" indent="0">
              <a:buNone/>
              <a:defRPr sz="4800" b="1"/>
            </a:lvl2pPr>
            <a:lvl3pPr marL="2176638" indent="0">
              <a:buNone/>
              <a:defRPr sz="4300" b="1"/>
            </a:lvl3pPr>
            <a:lvl4pPr marL="3264957" indent="0">
              <a:buNone/>
              <a:defRPr sz="3800" b="1"/>
            </a:lvl4pPr>
            <a:lvl5pPr marL="4353276" indent="0">
              <a:buNone/>
              <a:defRPr sz="3800" b="1"/>
            </a:lvl5pPr>
            <a:lvl6pPr marL="5441594" indent="0">
              <a:buNone/>
              <a:defRPr sz="3800" b="1"/>
            </a:lvl6pPr>
            <a:lvl7pPr marL="6529913" indent="0">
              <a:buNone/>
              <a:defRPr sz="3800" b="1"/>
            </a:lvl7pPr>
            <a:lvl8pPr marL="7618232" indent="0">
              <a:buNone/>
              <a:defRPr sz="3800" b="1"/>
            </a:lvl8pPr>
            <a:lvl9pPr marL="8706551" indent="0">
              <a:buNone/>
              <a:defRPr sz="38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12387541" y="4350255"/>
            <a:ext cx="10778768" cy="7903491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681B-5AC3-4A6A-BB54-89A7419BE317}" type="datetimeFigureOut">
              <a:rPr lang="nb-NO" smtClean="0"/>
              <a:t>19.01.2018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F37-7193-4656-8C1A-5DCA537C44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7494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681B-5AC3-4A6A-BB54-89A7419BE317}" type="datetimeFigureOut">
              <a:rPr lang="nb-NO" smtClean="0"/>
              <a:t>19.01.2018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F37-7193-4656-8C1A-5DCA537C44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140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681B-5AC3-4A6A-BB54-89A7419BE317}" type="datetimeFigureOut">
              <a:rPr lang="nb-NO" smtClean="0"/>
              <a:t>19.01.2018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F37-7193-4656-8C1A-5DCA537C44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942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9281" y="546164"/>
            <a:ext cx="8022690" cy="2324369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534088" y="546165"/>
            <a:ext cx="13632221" cy="11707581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219281" y="2870533"/>
            <a:ext cx="8022690" cy="9383212"/>
          </a:xfrm>
        </p:spPr>
        <p:txBody>
          <a:bodyPr/>
          <a:lstStyle>
            <a:lvl1pPr marL="0" indent="0">
              <a:buNone/>
              <a:defRPr sz="3300"/>
            </a:lvl1pPr>
            <a:lvl2pPr marL="1088319" indent="0">
              <a:buNone/>
              <a:defRPr sz="2900"/>
            </a:lvl2pPr>
            <a:lvl3pPr marL="2176638" indent="0">
              <a:buNone/>
              <a:defRPr sz="2400"/>
            </a:lvl3pPr>
            <a:lvl4pPr marL="3264957" indent="0">
              <a:buNone/>
              <a:defRPr sz="2100"/>
            </a:lvl4pPr>
            <a:lvl5pPr marL="4353276" indent="0">
              <a:buNone/>
              <a:defRPr sz="2100"/>
            </a:lvl5pPr>
            <a:lvl6pPr marL="5441594" indent="0">
              <a:buNone/>
              <a:defRPr sz="2100"/>
            </a:lvl6pPr>
            <a:lvl7pPr marL="6529913" indent="0">
              <a:buNone/>
              <a:defRPr sz="2100"/>
            </a:lvl7pPr>
            <a:lvl8pPr marL="7618232" indent="0">
              <a:buNone/>
              <a:defRPr sz="2100"/>
            </a:lvl8pPr>
            <a:lvl9pPr marL="8706551" indent="0">
              <a:buNone/>
              <a:defRPr sz="21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681B-5AC3-4A6A-BB54-89A7419BE317}" type="datetimeFigureOut">
              <a:rPr lang="nb-NO" smtClean="0"/>
              <a:t>19.01.2018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F37-7193-4656-8C1A-5DCA537C44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88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79747" y="9602313"/>
            <a:ext cx="14631353" cy="1133607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4779747" y="1225693"/>
            <a:ext cx="14631353" cy="8230553"/>
          </a:xfrm>
        </p:spPr>
        <p:txBody>
          <a:bodyPr/>
          <a:lstStyle>
            <a:lvl1pPr marL="0" indent="0">
              <a:buNone/>
              <a:defRPr sz="7600"/>
            </a:lvl1pPr>
            <a:lvl2pPr marL="1088319" indent="0">
              <a:buNone/>
              <a:defRPr sz="6700"/>
            </a:lvl2pPr>
            <a:lvl3pPr marL="2176638" indent="0">
              <a:buNone/>
              <a:defRPr sz="5700"/>
            </a:lvl3pPr>
            <a:lvl4pPr marL="3264957" indent="0">
              <a:buNone/>
              <a:defRPr sz="4800"/>
            </a:lvl4pPr>
            <a:lvl5pPr marL="4353276" indent="0">
              <a:buNone/>
              <a:defRPr sz="4800"/>
            </a:lvl5pPr>
            <a:lvl6pPr marL="5441594" indent="0">
              <a:buNone/>
              <a:defRPr sz="4800"/>
            </a:lvl6pPr>
            <a:lvl7pPr marL="6529913" indent="0">
              <a:buNone/>
              <a:defRPr sz="4800"/>
            </a:lvl7pPr>
            <a:lvl8pPr marL="7618232" indent="0">
              <a:buNone/>
              <a:defRPr sz="4800"/>
            </a:lvl8pPr>
            <a:lvl9pPr marL="8706551" indent="0">
              <a:buNone/>
              <a:defRPr sz="48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779747" y="10735919"/>
            <a:ext cx="14631353" cy="1609910"/>
          </a:xfrm>
        </p:spPr>
        <p:txBody>
          <a:bodyPr/>
          <a:lstStyle>
            <a:lvl1pPr marL="0" indent="0">
              <a:buNone/>
              <a:defRPr sz="3300"/>
            </a:lvl1pPr>
            <a:lvl2pPr marL="1088319" indent="0">
              <a:buNone/>
              <a:defRPr sz="2900"/>
            </a:lvl2pPr>
            <a:lvl3pPr marL="2176638" indent="0">
              <a:buNone/>
              <a:defRPr sz="2400"/>
            </a:lvl3pPr>
            <a:lvl4pPr marL="3264957" indent="0">
              <a:buNone/>
              <a:defRPr sz="2100"/>
            </a:lvl4pPr>
            <a:lvl5pPr marL="4353276" indent="0">
              <a:buNone/>
              <a:defRPr sz="2100"/>
            </a:lvl5pPr>
            <a:lvl6pPr marL="5441594" indent="0">
              <a:buNone/>
              <a:defRPr sz="2100"/>
            </a:lvl6pPr>
            <a:lvl7pPr marL="6529913" indent="0">
              <a:buNone/>
              <a:defRPr sz="2100"/>
            </a:lvl7pPr>
            <a:lvl8pPr marL="7618232" indent="0">
              <a:buNone/>
              <a:defRPr sz="2100"/>
            </a:lvl8pPr>
            <a:lvl9pPr marL="8706551" indent="0">
              <a:buNone/>
              <a:defRPr sz="21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681B-5AC3-4A6A-BB54-89A7419BE317}" type="datetimeFigureOut">
              <a:rPr lang="nb-NO" smtClean="0"/>
              <a:t>19.01.2018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F37-7193-4656-8C1A-5DCA537C44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821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50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19280" y="549340"/>
            <a:ext cx="21947030" cy="2286265"/>
          </a:xfrm>
          <a:prstGeom prst="rect">
            <a:avLst/>
          </a:prstGeom>
        </p:spPr>
        <p:txBody>
          <a:bodyPr vert="horz" lIns="217664" tIns="108832" rIns="217664" bIns="108832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19280" y="3200772"/>
            <a:ext cx="21947030" cy="9052974"/>
          </a:xfrm>
          <a:prstGeom prst="rect">
            <a:avLst/>
          </a:prstGeom>
        </p:spPr>
        <p:txBody>
          <a:bodyPr vert="horz" lIns="217664" tIns="108832" rIns="217664" bIns="108832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219280" y="12714174"/>
            <a:ext cx="5689971" cy="730335"/>
          </a:xfrm>
          <a:prstGeom prst="rect">
            <a:avLst/>
          </a:prstGeom>
        </p:spPr>
        <p:txBody>
          <a:bodyPr vert="horz" lIns="217664" tIns="108832" rIns="217664" bIns="108832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B681B-5AC3-4A6A-BB54-89A7419BE317}" type="datetimeFigureOut">
              <a:rPr lang="nb-NO" smtClean="0"/>
              <a:t>19.01.2018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8331743" y="12714174"/>
            <a:ext cx="7722103" cy="730335"/>
          </a:xfrm>
          <a:prstGeom prst="rect">
            <a:avLst/>
          </a:prstGeom>
        </p:spPr>
        <p:txBody>
          <a:bodyPr vert="horz" lIns="217664" tIns="108832" rIns="217664" bIns="108832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476338" y="12714174"/>
            <a:ext cx="5689971" cy="730335"/>
          </a:xfrm>
          <a:prstGeom prst="rect">
            <a:avLst/>
          </a:prstGeom>
        </p:spPr>
        <p:txBody>
          <a:bodyPr vert="horz" lIns="217664" tIns="108832" rIns="217664" bIns="108832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ECF37-7193-4656-8C1A-5DCA537C44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107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7663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239" indent="-816239" algn="l" defTabSz="2176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8518" indent="-680199" algn="l" defTabSz="2176638" rtl="0" eaLnBrk="1" latinLnBrk="0" hangingPunct="1">
        <a:spcBef>
          <a:spcPct val="20000"/>
        </a:spcBef>
        <a:buFont typeface="Arial" panose="020B0604020202020204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0797" indent="-544159" algn="l" defTabSz="2176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09116" indent="-544159" algn="l" defTabSz="2176638" rtl="0" eaLnBrk="1" latinLnBrk="0" hangingPunct="1">
        <a:spcBef>
          <a:spcPct val="2000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7435" indent="-544159" algn="l" defTabSz="2176638" rtl="0" eaLnBrk="1" latinLnBrk="0" hangingPunct="1">
        <a:spcBef>
          <a:spcPct val="20000"/>
        </a:spcBef>
        <a:buFont typeface="Arial" panose="020B0604020202020204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5754" indent="-544159" algn="l" defTabSz="2176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4073" indent="-544159" algn="l" defTabSz="2176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2392" indent="-544159" algn="l" defTabSz="2176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0710" indent="-544159" algn="l" defTabSz="2176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319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6638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4957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3276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1594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29913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8232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6551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emf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o/url?sa=i&amp;rct=j&amp;q=&amp;esrc=s&amp;source=images&amp;cd=&amp;cad=rja&amp;uact=8&amp;ved=0ahUKEwjliKDfuuHXAhWoE5oKHYgRDSoQjRwIBw&amp;url=https://www.auntbugs.com/gatlinburg-cabins-blog/stop-rainy-day-ruining-smoky-mountain-vacation-plans/&amp;psig=AOvVaw2EsaLVG0PvlvYzKq8NHSY6&amp;ust=151196459429394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o/url?sa=i&amp;rct=j&amp;q=&amp;esrc=s&amp;source=images&amp;cd=&amp;cad=rja&amp;uact=8&amp;ved=0ahUKEwjliKDfuuHXAhWoE5oKHYgRDSoQjRwIBw&amp;url=https://www.auntbugs.com/gatlinburg-cabins-blog/stop-rainy-day-ruining-smoky-mountain-vacation-plans/&amp;psig=AOvVaw2EsaLVG0PvlvYzKq8NHSY6&amp;ust=1511964594293945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3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o/url?sa=i&amp;rct=j&amp;q=&amp;esrc=s&amp;source=images&amp;cd=&amp;cad=rja&amp;uact=8&amp;ved=0ahUKEwjliKDfuuHXAhWoE5oKHYgRDSoQjRwIBw&amp;url=https://firstmomsclub.in/8-tips-to-keep-your-children-safe-this-monsoon/&amp;psig=AOvVaw2EsaLVG0PvlvYzKq8NHSY6&amp;ust=1511964594293945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hyperlink" Target="https://www.google.no/url?sa=i&amp;rct=j&amp;q=&amp;esrc=s&amp;source=images&amp;cd=&amp;cad=rja&amp;uact=8&amp;ved=0ahUKEwjliKDfuuHXAhWoE5oKHYgRDSoQjRwIBw&amp;url=https://firstmomsclub.in/8-tips-to-keep-your-children-safe-this-monsoon/&amp;psig=AOvVaw2EsaLVG0PvlvYzKq8NHSY6&amp;ust=1511964594293945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hyperlink" Target="https://www.google.no/url?sa=i&amp;rct=j&amp;q=&amp;esrc=s&amp;source=images&amp;cd=&amp;cad=rja&amp;uact=8&amp;ved=0ahUKEwjliKDfuuHXAhWoE5oKHYgRDSoQjRwIBw&amp;url=https://firstmomsclub.in/8-tips-to-keep-your-children-safe-this-monsoon/&amp;psig=AOvVaw2EsaLVG0PvlvYzKq8NHSY6&amp;ust=1511964594293945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hyperlink" Target="https://www.google.no/url?sa=i&amp;rct=j&amp;q=&amp;esrc=s&amp;source=images&amp;cd=&amp;cad=rja&amp;uact=8&amp;ved=0ahUKEwjliKDfuuHXAhWoE5oKHYgRDSoQjRwIBw&amp;url=https://firstmomsclub.in/8-tips-to-keep-your-children-safe-this-monsoon/&amp;psig=AOvVaw2EsaLVG0PvlvYzKq8NHSY6&amp;ust=1511964594293945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hyperlink" Target="https://www.google.no/url?sa=i&amp;rct=j&amp;q=&amp;esrc=s&amp;source=images&amp;cd=&amp;cad=rja&amp;uact=8&amp;ved=0ahUKEwjliKDfuuHXAhWoE5oKHYgRDSoQjRwIBw&amp;url=https://firstmomsclub.in/8-tips-to-keep-your-children-safe-this-monsoon/&amp;psig=AOvVaw2EsaLVG0PvlvYzKq8NHSY6&amp;ust=151196459429394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o/url?sa=i&amp;rct=j&amp;q=&amp;esrc=s&amp;source=images&amp;cd=&amp;cad=rja&amp;uact=8&amp;ved=0ahUKEwjWof-D1ITYAhUJEJoKHbSrBEMQjRwIBw&amp;url=https://pixabay.com/en/play-playground-park-equipment-1568430/&amp;psig=AOvVaw0ruvWPeHWj_yPVIlLTx0Dv&amp;ust=151317424788324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o/url?sa=i&amp;rct=j&amp;q=&amp;esrc=s&amp;source=images&amp;cd=&amp;cad=rja&amp;uact=8&amp;ved=&amp;url=https://depositphotos.com/5060391/stock-photo-climbing-kid.html&amp;psig=AOvVaw2EsaLVG0PvlvYzKq8NHSY6&amp;ust=151196459429394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hyperlink" Target="https://www.google.no/url?sa=i&amp;rct=j&amp;q=&amp;esrc=s&amp;source=images&amp;cd=&amp;cad=rja&amp;uact=8&amp;ved=&amp;url=https://depositphotos.com/5060391/stock-photo-climbing-kid.html&amp;psig=AOvVaw2EsaLVG0PvlvYzKq8NHSY6&amp;ust=151196459429394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o/url?sa=i&amp;rct=j&amp;q=&amp;esrc=s&amp;source=images&amp;cd=&amp;cad=rja&amp;uact=8&amp;ved=&amp;url=https://depositphotos.com/5060391/stock-photo-climbing-kid.html&amp;psig=AOvVaw2EsaLVG0PvlvYzKq8NHSY6&amp;ust=1511964594293945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10.jpeg"/><Relationship Id="rId4" Type="http://schemas.openxmlformats.org/officeDocument/2006/relationships/image" Target="../media/image2.emf"/><Relationship Id="rId9" Type="http://schemas.openxmlformats.org/officeDocument/2006/relationships/hyperlink" Target="https://www.google.no/url?sa=i&amp;rct=j&amp;q=&amp;esrc=s&amp;source=images&amp;cd=&amp;cad=rja&amp;uact=8&amp;ved=&amp;url=https://depositphotos.com/5060391/stock-photo-climbing-kid.html&amp;psig=AOvVaw2EsaLVG0PvlvYzKq8NHSY6&amp;ust=151196459429394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82" y="10629801"/>
            <a:ext cx="4844580" cy="105352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1" t="37771" r="31092"/>
          <a:stretch/>
        </p:blipFill>
        <p:spPr bwMode="auto">
          <a:xfrm>
            <a:off x="2615730" y="10629801"/>
            <a:ext cx="3582465" cy="105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ktangel 9"/>
          <p:cNvSpPr/>
          <p:nvPr/>
        </p:nvSpPr>
        <p:spPr>
          <a:xfrm>
            <a:off x="0" y="11827346"/>
            <a:ext cx="14641066" cy="193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2" name="Gruppe 11"/>
          <p:cNvGrpSpPr/>
          <p:nvPr/>
        </p:nvGrpSpPr>
        <p:grpSpPr>
          <a:xfrm>
            <a:off x="529386" y="12303841"/>
            <a:ext cx="13348687" cy="1145225"/>
            <a:chOff x="529386" y="12303841"/>
            <a:chExt cx="13348687" cy="1145225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720" y="12589377"/>
              <a:ext cx="5367570" cy="778777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1273" y="12572725"/>
              <a:ext cx="3666800" cy="754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386" y="12409588"/>
              <a:ext cx="2333922" cy="1039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1463" y="12303841"/>
              <a:ext cx="1360925" cy="1064313"/>
            </a:xfrm>
            <a:prstGeom prst="rect">
              <a:avLst/>
            </a:prstGeom>
          </p:spPr>
        </p:pic>
      </p:grpSp>
      <p:sp>
        <p:nvSpPr>
          <p:cNvPr id="3" name="TekstSylinder 2"/>
          <p:cNvSpPr txBox="1"/>
          <p:nvPr/>
        </p:nvSpPr>
        <p:spPr>
          <a:xfrm>
            <a:off x="901379" y="7578874"/>
            <a:ext cx="13249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0" dirty="0" smtClean="0"/>
              <a:t>Gunfrid V. Størvold </a:t>
            </a:r>
          </a:p>
          <a:p>
            <a:pPr algn="ctr"/>
            <a:r>
              <a:rPr lang="nb-NO" sz="6000" dirty="0" smtClean="0"/>
              <a:t>Gunfrid.Storvold@hnt.no</a:t>
            </a:r>
            <a:endParaRPr lang="nb-NO" sz="6000" dirty="0"/>
          </a:p>
        </p:txBody>
      </p:sp>
      <p:pic>
        <p:nvPicPr>
          <p:cNvPr id="14" name="Picture 3" descr="H:\Bilder\Direktørens stab og ledelse\Gunfrid Størvold\wetransfer-4322fa\_MG_132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6" r="5240" b="7568"/>
          <a:stretch/>
        </p:blipFill>
        <p:spPr bwMode="auto">
          <a:xfrm>
            <a:off x="14641066" y="-414014"/>
            <a:ext cx="10513168" cy="1425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Sylinder 8"/>
          <p:cNvSpPr txBox="1"/>
          <p:nvPr/>
        </p:nvSpPr>
        <p:spPr>
          <a:xfrm>
            <a:off x="25978" y="1458194"/>
            <a:ext cx="144710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200" b="1" dirty="0" smtClean="0">
                <a:latin typeface="Bradley Hand ITC" panose="03070402050302030203" pitchFamily="66" charset="0"/>
              </a:rPr>
              <a:t>SUKSESS-FAKTORER FOR GROVMOTORISK FRAMGANG HOS BARN MED </a:t>
            </a:r>
          </a:p>
          <a:p>
            <a:pPr algn="ctr"/>
            <a:r>
              <a:rPr lang="nb-NO" sz="7200" b="1" dirty="0" smtClean="0">
                <a:latin typeface="Bradley Hand ITC" panose="03070402050302030203" pitchFamily="66" charset="0"/>
              </a:rPr>
              <a:t>CEREBRAL PARESE</a:t>
            </a:r>
            <a:endParaRPr lang="nb-NO" sz="72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22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/>
          <p:cNvSpPr txBox="1"/>
          <p:nvPr/>
        </p:nvSpPr>
        <p:spPr>
          <a:xfrm>
            <a:off x="16153234" y="954138"/>
            <a:ext cx="34612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600" dirty="0" smtClean="0"/>
              <a:t>Bakgrunn</a:t>
            </a:r>
            <a:endParaRPr lang="nb-NO" sz="6600" dirty="0"/>
          </a:p>
        </p:txBody>
      </p:sp>
      <p:sp>
        <p:nvSpPr>
          <p:cNvPr id="9" name="Rektangel 8"/>
          <p:cNvSpPr/>
          <p:nvPr/>
        </p:nvSpPr>
        <p:spPr>
          <a:xfrm>
            <a:off x="14641066" y="3001005"/>
            <a:ext cx="9273295" cy="8991486"/>
          </a:xfrm>
          <a:prstGeom prst="rect">
            <a:avLst/>
          </a:prstGeom>
        </p:spPr>
        <p:txBody>
          <a:bodyPr wrap="square" lIns="217728" tIns="108864" rIns="217728" bIns="108864">
            <a:spAutoFit/>
          </a:bodyPr>
          <a:lstStyle/>
          <a:p>
            <a:r>
              <a:rPr lang="en-US" sz="5700" dirty="0" smtClean="0"/>
              <a:t>De </a:t>
            </a:r>
            <a:r>
              <a:rPr lang="en-US" sz="5700" dirty="0" err="1" smtClean="0"/>
              <a:t>fleste</a:t>
            </a:r>
            <a:r>
              <a:rPr lang="en-US" sz="5700" dirty="0" smtClean="0"/>
              <a:t> barn med CP </a:t>
            </a:r>
            <a:r>
              <a:rPr lang="en-US" sz="5700" dirty="0" err="1" smtClean="0"/>
              <a:t>har</a:t>
            </a:r>
            <a:r>
              <a:rPr lang="en-US" sz="5700" dirty="0" smtClean="0"/>
              <a:t> </a:t>
            </a:r>
            <a:r>
              <a:rPr lang="en-US" sz="5700" dirty="0" err="1" smtClean="0"/>
              <a:t>fysioterapi</a:t>
            </a:r>
            <a:r>
              <a:rPr lang="en-US" sz="5700" dirty="0" smtClean="0"/>
              <a:t> </a:t>
            </a:r>
            <a:r>
              <a:rPr lang="en-US" sz="5700" dirty="0" err="1" smtClean="0"/>
              <a:t>rettet</a:t>
            </a:r>
            <a:r>
              <a:rPr lang="en-US" sz="5700" dirty="0" smtClean="0"/>
              <a:t> mot </a:t>
            </a:r>
            <a:r>
              <a:rPr lang="en-US" sz="5700" dirty="0" err="1" smtClean="0"/>
              <a:t>grovmotorisk</a:t>
            </a:r>
            <a:r>
              <a:rPr lang="en-US" sz="5700" dirty="0" smtClean="0"/>
              <a:t> </a:t>
            </a:r>
            <a:r>
              <a:rPr lang="en-US" sz="5700" dirty="0" err="1" smtClean="0"/>
              <a:t>funksjon</a:t>
            </a:r>
            <a:r>
              <a:rPr lang="en-US" sz="5700" dirty="0" smtClean="0"/>
              <a:t> og </a:t>
            </a:r>
            <a:r>
              <a:rPr lang="en-US" sz="5700" dirty="0" err="1" smtClean="0"/>
              <a:t>bruker</a:t>
            </a:r>
            <a:r>
              <a:rPr lang="en-US" sz="5700" dirty="0" smtClean="0"/>
              <a:t> </a:t>
            </a:r>
            <a:r>
              <a:rPr lang="en-US" sz="5700" dirty="0" err="1" smtClean="0"/>
              <a:t>både</a:t>
            </a:r>
            <a:r>
              <a:rPr lang="en-US" sz="5700" dirty="0" smtClean="0"/>
              <a:t> </a:t>
            </a:r>
            <a:r>
              <a:rPr lang="en-US" sz="5700" dirty="0" err="1" smtClean="0"/>
              <a:t>tid</a:t>
            </a:r>
            <a:r>
              <a:rPr lang="en-US" sz="5700" dirty="0" smtClean="0"/>
              <a:t> og </a:t>
            </a:r>
            <a:r>
              <a:rPr lang="en-US" sz="5700" dirty="0" err="1" smtClean="0"/>
              <a:t>krefter</a:t>
            </a:r>
            <a:r>
              <a:rPr lang="en-US" sz="5700" dirty="0" smtClean="0"/>
              <a:t> </a:t>
            </a:r>
            <a:r>
              <a:rPr lang="en-US" sz="5700" dirty="0" err="1" smtClean="0"/>
              <a:t>på</a:t>
            </a:r>
            <a:r>
              <a:rPr lang="en-US" sz="5700" dirty="0" smtClean="0"/>
              <a:t> det.</a:t>
            </a:r>
          </a:p>
          <a:p>
            <a:endParaRPr lang="en-US" sz="5700" dirty="0"/>
          </a:p>
          <a:p>
            <a:r>
              <a:rPr lang="nb-NO" sz="5700" dirty="0" smtClean="0"/>
              <a:t>Derfor er det viktig å vite om mer fysioterapi faktisk er en suksessfaktor for </a:t>
            </a:r>
            <a:r>
              <a:rPr lang="nb-NO" sz="5700" dirty="0" err="1" smtClean="0"/>
              <a:t>grovmotorisk</a:t>
            </a:r>
            <a:r>
              <a:rPr lang="nb-NO" sz="5700" dirty="0" smtClean="0"/>
              <a:t> framgang.</a:t>
            </a:r>
            <a:endParaRPr lang="nb-NO" sz="5700" dirty="0"/>
          </a:p>
        </p:txBody>
      </p:sp>
      <p:pic>
        <p:nvPicPr>
          <p:cNvPr id="6" name="Bilde 5" descr="Relatert bilde">
            <a:hlinkClick r:id="rId3"/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r="24863"/>
          <a:stretch/>
        </p:blipFill>
        <p:spPr bwMode="auto">
          <a:xfrm>
            <a:off x="-1" y="0"/>
            <a:ext cx="14209019" cy="14116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88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/>
          <p:cNvSpPr txBox="1"/>
          <p:nvPr/>
        </p:nvSpPr>
        <p:spPr>
          <a:xfrm>
            <a:off x="16514560" y="1056249"/>
            <a:ext cx="27678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600" dirty="0" smtClean="0">
                <a:latin typeface="+mj-lt"/>
                <a:ea typeface="+mj-ea"/>
                <a:cs typeface="Aharoni" panose="02010803020104030203" pitchFamily="2" charset="-79"/>
              </a:rPr>
              <a:t>Hensikt</a:t>
            </a:r>
            <a:endParaRPr lang="nb-NO" sz="6600" dirty="0">
              <a:latin typeface="+mj-lt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6" name="Bilde 5" descr="Relatert bilde">
            <a:hlinkClick r:id="rId3"/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r="24863"/>
          <a:stretch/>
        </p:blipFill>
        <p:spPr bwMode="auto">
          <a:xfrm>
            <a:off x="-1" y="0"/>
            <a:ext cx="14209019" cy="141163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Sylinder 1"/>
          <p:cNvSpPr txBox="1"/>
          <p:nvPr/>
        </p:nvSpPr>
        <p:spPr>
          <a:xfrm>
            <a:off x="15289138" y="2970362"/>
            <a:ext cx="799288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 smtClean="0"/>
              <a:t>Å undersøke sammenhengen mellom fysioterapifrekvens og </a:t>
            </a:r>
            <a:r>
              <a:rPr lang="nb-NO" sz="6000" dirty="0" err="1" smtClean="0"/>
              <a:t>grovmotorisk</a:t>
            </a:r>
            <a:r>
              <a:rPr lang="nb-NO" sz="6000" dirty="0" smtClean="0"/>
              <a:t> framgang på kort sikt når en samtidig tar hensyn til kontrakturer og andre relevante faktorer.</a:t>
            </a:r>
            <a:endParaRPr lang="nb-NO" sz="6000" dirty="0"/>
          </a:p>
        </p:txBody>
      </p:sp>
    </p:spTree>
    <p:extLst>
      <p:ext uri="{BB962C8B-B14F-4D97-AF65-F5344CB8AC3E}">
        <p14:creationId xmlns:p14="http://schemas.microsoft.com/office/powerpoint/2010/main" val="358088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0"/>
          <a:stretch/>
        </p:blipFill>
        <p:spPr>
          <a:xfrm>
            <a:off x="14785082" y="-1"/>
            <a:ext cx="9600506" cy="13814751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22129898" y="13311963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t="15551" r="9513" b="12116"/>
          <a:stretch/>
        </p:blipFill>
        <p:spPr>
          <a:xfrm>
            <a:off x="16648" y="4410522"/>
            <a:ext cx="14802668" cy="930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1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0"/>
          <a:stretch/>
        </p:blipFill>
        <p:spPr>
          <a:xfrm>
            <a:off x="14785082" y="-1"/>
            <a:ext cx="9600506" cy="1381475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6" r="47824" b="3779"/>
          <a:stretch/>
        </p:blipFill>
        <p:spPr bwMode="auto">
          <a:xfrm>
            <a:off x="155267" y="1685655"/>
            <a:ext cx="8293111" cy="866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5" b="3777"/>
          <a:stretch/>
        </p:blipFill>
        <p:spPr bwMode="auto">
          <a:xfrm>
            <a:off x="3886854" y="7494468"/>
            <a:ext cx="10796326" cy="571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22129898" y="13311963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307298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10098190" y="8558878"/>
            <a:ext cx="1503819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30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Aharoni" panose="02010803020104030203" pitchFamily="2" charset="-79"/>
              </a:rPr>
              <a:t>Resultat</a:t>
            </a:r>
            <a:endParaRPr lang="nb-NO" sz="33000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j-lt"/>
              <a:ea typeface="+mj-ea"/>
              <a:cs typeface="Aharoni" panose="02010803020104030203" pitchFamily="2" charset="-79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283338" y="13509952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-192582" y="-1"/>
            <a:ext cx="10297144" cy="1372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9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283338" y="13509952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-192582" y="-1"/>
            <a:ext cx="10297144" cy="13729525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/>
          <a:srcRect r="62764" b="19981"/>
          <a:stretch/>
        </p:blipFill>
        <p:spPr>
          <a:xfrm>
            <a:off x="10134897" y="6066706"/>
            <a:ext cx="14250691" cy="7848872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21157959" y="10171162"/>
            <a:ext cx="1296144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7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283338" y="13509952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-192582" y="-1"/>
            <a:ext cx="10297144" cy="13729525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4"/>
          <a:srcRect r="38589" b="19381"/>
          <a:stretch/>
        </p:blipFill>
        <p:spPr>
          <a:xfrm>
            <a:off x="10179996" y="8538565"/>
            <a:ext cx="14234126" cy="5184575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19105562" y="9955138"/>
            <a:ext cx="1368152" cy="15841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/>
          <p:cNvSpPr/>
          <p:nvPr/>
        </p:nvSpPr>
        <p:spPr>
          <a:xfrm>
            <a:off x="22777970" y="9955138"/>
            <a:ext cx="1368152" cy="15841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418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t="12048" r="-172" b="7316"/>
          <a:stretch/>
        </p:blipFill>
        <p:spPr>
          <a:xfrm>
            <a:off x="-3262" y="-269998"/>
            <a:ext cx="11589703" cy="14002825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283338" y="13509952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  <p:sp>
        <p:nvSpPr>
          <p:cNvPr id="3" name="TekstSylinder 2"/>
          <p:cNvSpPr txBox="1"/>
          <p:nvPr/>
        </p:nvSpPr>
        <p:spPr>
          <a:xfrm>
            <a:off x="11649254" y="40846"/>
            <a:ext cx="1273633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00" dirty="0" err="1" smtClean="0"/>
              <a:t>Endring</a:t>
            </a:r>
            <a:r>
              <a:rPr lang="en-US" sz="5700" dirty="0" smtClean="0"/>
              <a:t> </a:t>
            </a:r>
            <a:r>
              <a:rPr lang="en-US" sz="5700" dirty="0" err="1" smtClean="0"/>
              <a:t>i</a:t>
            </a:r>
            <a:r>
              <a:rPr lang="en-US" sz="5700" dirty="0" smtClean="0"/>
              <a:t> GMFM-66 persentiler </a:t>
            </a:r>
            <a:r>
              <a:rPr lang="en-US" sz="5700" dirty="0" err="1" smtClean="0"/>
              <a:t>fra</a:t>
            </a:r>
            <a:r>
              <a:rPr lang="en-US" sz="5700" dirty="0" smtClean="0"/>
              <a:t> </a:t>
            </a:r>
            <a:r>
              <a:rPr lang="en-US" sz="5700" dirty="0" err="1" smtClean="0"/>
              <a:t>èn</a:t>
            </a:r>
            <a:r>
              <a:rPr lang="en-US" sz="5700" dirty="0" smtClean="0"/>
              <a:t> </a:t>
            </a:r>
            <a:r>
              <a:rPr lang="en-US" sz="5700" dirty="0" err="1" smtClean="0"/>
              <a:t>observasjon</a:t>
            </a:r>
            <a:r>
              <a:rPr lang="en-US" sz="5700" dirty="0" smtClean="0"/>
              <a:t> </a:t>
            </a:r>
            <a:r>
              <a:rPr lang="en-US" sz="5700" dirty="0" err="1" smtClean="0"/>
              <a:t>til</a:t>
            </a:r>
            <a:r>
              <a:rPr lang="en-US" sz="5700" dirty="0" smtClean="0"/>
              <a:t> den </a:t>
            </a:r>
            <a:r>
              <a:rPr lang="en-US" sz="5700" dirty="0" err="1" smtClean="0"/>
              <a:t>neste</a:t>
            </a:r>
            <a:r>
              <a:rPr lang="en-US" sz="5700" dirty="0" smtClean="0"/>
              <a:t> (</a:t>
            </a:r>
            <a:r>
              <a:rPr lang="en-US" sz="5700" dirty="0" err="1" smtClean="0"/>
              <a:t>gjennomsnittlig</a:t>
            </a:r>
            <a:endParaRPr lang="en-US" sz="5700" dirty="0" smtClean="0"/>
          </a:p>
          <a:p>
            <a:r>
              <a:rPr lang="en-US" sz="5700" dirty="0" smtClean="0"/>
              <a:t> </a:t>
            </a:r>
            <a:r>
              <a:rPr lang="en-US" sz="5700" dirty="0"/>
              <a:t>1 </a:t>
            </a:r>
            <a:r>
              <a:rPr lang="en-US" sz="5700" dirty="0" err="1"/>
              <a:t>år</a:t>
            </a:r>
            <a:r>
              <a:rPr lang="en-US" sz="5700" dirty="0" smtClean="0"/>
              <a:t>) for </a:t>
            </a:r>
            <a:r>
              <a:rPr lang="en-US" sz="5700" dirty="0" err="1" smtClean="0"/>
              <a:t>hvert</a:t>
            </a:r>
            <a:r>
              <a:rPr lang="en-US" sz="5700" dirty="0" smtClean="0"/>
              <a:t> barn :</a:t>
            </a:r>
            <a:endParaRPr lang="en-US" sz="5700" dirty="0"/>
          </a:p>
          <a:p>
            <a:endParaRPr lang="en-US" sz="3200" dirty="0"/>
          </a:p>
          <a:p>
            <a:r>
              <a:rPr lang="en-US" sz="4000" dirty="0"/>
              <a:t>Median = 0 percentiles </a:t>
            </a:r>
            <a:r>
              <a:rPr lang="nb-NO" sz="4000" dirty="0"/>
              <a:t>(quartiles -5 to 10) </a:t>
            </a:r>
          </a:p>
          <a:p>
            <a:r>
              <a:rPr lang="nb-NO" sz="4000" dirty="0"/>
              <a:t>Mode = 0.	</a:t>
            </a:r>
            <a:endParaRPr lang="nb-NO" sz="4000" dirty="0" smtClean="0"/>
          </a:p>
          <a:p>
            <a:r>
              <a:rPr lang="nb-NO" sz="4000" dirty="0" err="1" smtClean="0"/>
              <a:t>Mean</a:t>
            </a:r>
            <a:r>
              <a:rPr lang="nb-NO" sz="4000" dirty="0" smtClean="0"/>
              <a:t> </a:t>
            </a:r>
            <a:r>
              <a:rPr lang="nb-NO" sz="4000" dirty="0"/>
              <a:t>= 2,5 </a:t>
            </a:r>
            <a:r>
              <a:rPr lang="nb-NO" sz="4000" dirty="0" err="1"/>
              <a:t>percentiles</a:t>
            </a:r>
            <a:r>
              <a:rPr lang="nb-NO" sz="4000" dirty="0"/>
              <a:t> (SD: 17,5)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9846" y="5477573"/>
            <a:ext cx="9272820" cy="80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5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t="12048" r="-172" b="7316"/>
          <a:stretch/>
        </p:blipFill>
        <p:spPr>
          <a:xfrm>
            <a:off x="-3262" y="-269998"/>
            <a:ext cx="11589703" cy="14002825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283338" y="13509952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4723" y="3402409"/>
            <a:ext cx="12923370" cy="1033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5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21772822"/>
              </p:ext>
            </p:extLst>
          </p:nvPr>
        </p:nvGraphicFramePr>
        <p:xfrm>
          <a:off x="815530" y="244596"/>
          <a:ext cx="21530392" cy="13483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kstSylinder 3"/>
          <p:cNvSpPr txBox="1"/>
          <p:nvPr/>
        </p:nvSpPr>
        <p:spPr>
          <a:xfrm>
            <a:off x="2942036" y="12475418"/>
            <a:ext cx="20700030" cy="7540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 smtClean="0"/>
              <a:t>&gt;2 </a:t>
            </a:r>
            <a:r>
              <a:rPr lang="nb-NO" dirty="0" err="1" smtClean="0"/>
              <a:t>contract</a:t>
            </a:r>
            <a:r>
              <a:rPr lang="nb-NO" dirty="0" smtClean="0"/>
              <a:t>. 1-2 </a:t>
            </a:r>
            <a:r>
              <a:rPr lang="nb-NO" dirty="0" err="1" smtClean="0"/>
              <a:t>contract</a:t>
            </a:r>
            <a:r>
              <a:rPr lang="nb-NO" dirty="0" smtClean="0"/>
              <a:t>. No </a:t>
            </a:r>
            <a:r>
              <a:rPr lang="nb-NO" dirty="0" err="1" smtClean="0"/>
              <a:t>contractures</a:t>
            </a:r>
            <a:r>
              <a:rPr lang="nb-NO" dirty="0" smtClean="0"/>
              <a:t> 	&gt;</a:t>
            </a:r>
            <a:r>
              <a:rPr lang="nb-NO" dirty="0"/>
              <a:t>2 </a:t>
            </a:r>
            <a:r>
              <a:rPr lang="nb-NO" dirty="0" err="1"/>
              <a:t>contract</a:t>
            </a:r>
            <a:r>
              <a:rPr lang="nb-NO" dirty="0"/>
              <a:t>. </a:t>
            </a:r>
            <a:r>
              <a:rPr lang="nb-NO" dirty="0" smtClean="0"/>
              <a:t>  1-2 </a:t>
            </a:r>
            <a:r>
              <a:rPr lang="nb-NO" dirty="0" err="1"/>
              <a:t>contract</a:t>
            </a:r>
            <a:r>
              <a:rPr lang="nb-NO" dirty="0"/>
              <a:t>. No </a:t>
            </a:r>
            <a:r>
              <a:rPr lang="nb-NO" dirty="0" err="1" smtClean="0"/>
              <a:t>contractures</a:t>
            </a:r>
            <a:endParaRPr lang="nb-NO" dirty="0"/>
          </a:p>
        </p:txBody>
      </p:sp>
      <p:sp>
        <p:nvSpPr>
          <p:cNvPr id="5" name="Ellipse 4"/>
          <p:cNvSpPr/>
          <p:nvPr/>
        </p:nvSpPr>
        <p:spPr>
          <a:xfrm>
            <a:off x="19609618" y="522090"/>
            <a:ext cx="3240360" cy="84969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Ellipse 5"/>
          <p:cNvSpPr/>
          <p:nvPr/>
        </p:nvSpPr>
        <p:spPr>
          <a:xfrm>
            <a:off x="3119786" y="5850682"/>
            <a:ext cx="2808312" cy="66967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521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0" y="11827346"/>
            <a:ext cx="14353034" cy="193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2" name="Gruppe 11"/>
          <p:cNvGrpSpPr/>
          <p:nvPr/>
        </p:nvGrpSpPr>
        <p:grpSpPr>
          <a:xfrm>
            <a:off x="529386" y="12303841"/>
            <a:ext cx="13348687" cy="1145225"/>
            <a:chOff x="529386" y="12303841"/>
            <a:chExt cx="13348687" cy="1145225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720" y="12589377"/>
              <a:ext cx="5367570" cy="778777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1273" y="12572725"/>
              <a:ext cx="3666800" cy="754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386" y="12409588"/>
              <a:ext cx="2333922" cy="1039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1463" y="12303841"/>
              <a:ext cx="1360925" cy="1064313"/>
            </a:xfrm>
            <a:prstGeom prst="rect">
              <a:avLst/>
            </a:prstGeom>
          </p:spPr>
        </p:pic>
      </p:grpSp>
      <p:sp>
        <p:nvSpPr>
          <p:cNvPr id="3" name="Rektangel 2"/>
          <p:cNvSpPr/>
          <p:nvPr/>
        </p:nvSpPr>
        <p:spPr>
          <a:xfrm>
            <a:off x="110430" y="991394"/>
            <a:ext cx="14181216" cy="963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5400" i="1" dirty="0" smtClean="0"/>
              <a:t>Gunfrid V. Størvold, PT / Ph.d.-student. Nord –Trøndelag Health Trust, Norway.</a:t>
            </a:r>
          </a:p>
          <a:p>
            <a:endParaRPr lang="nb-NO" sz="2000" i="1" dirty="0" smtClean="0"/>
          </a:p>
          <a:p>
            <a:r>
              <a:rPr lang="nb-NO" sz="5400" i="1" dirty="0" smtClean="0"/>
              <a:t>Reidun </a:t>
            </a:r>
            <a:r>
              <a:rPr lang="nb-NO" sz="5400" i="1" dirty="0"/>
              <a:t>Birgitta Jahnsen, </a:t>
            </a:r>
            <a:r>
              <a:rPr lang="nb-NO" sz="5400" i="1" dirty="0" smtClean="0"/>
              <a:t>Pt / Ph.d</a:t>
            </a:r>
            <a:r>
              <a:rPr lang="nb-NO" sz="5400" i="1" dirty="0"/>
              <a:t>. </a:t>
            </a:r>
            <a:r>
              <a:rPr lang="nb-NO" sz="5400" i="1" dirty="0" smtClean="0"/>
              <a:t>Oslo </a:t>
            </a:r>
            <a:r>
              <a:rPr lang="nb-NO" sz="5400" i="1" dirty="0" err="1" smtClean="0"/>
              <a:t>University</a:t>
            </a:r>
            <a:r>
              <a:rPr lang="nb-NO" sz="5400" i="1" dirty="0" smtClean="0"/>
              <a:t> Hospital, Norway.</a:t>
            </a:r>
          </a:p>
          <a:p>
            <a:endParaRPr lang="nb-NO" sz="2000" i="1" dirty="0"/>
          </a:p>
          <a:p>
            <a:r>
              <a:rPr lang="nb-NO" sz="5400" i="1" dirty="0"/>
              <a:t>Kari Anne I. </a:t>
            </a:r>
            <a:r>
              <a:rPr lang="nb-NO" sz="5400" i="1" dirty="0" smtClean="0"/>
              <a:t>Evensen, PT / Ph.d.  </a:t>
            </a:r>
            <a:r>
              <a:rPr lang="nb-NO" sz="5400" i="1" dirty="0" err="1" smtClean="0"/>
              <a:t>Associate</a:t>
            </a:r>
            <a:r>
              <a:rPr lang="nb-NO" sz="5400" i="1" dirty="0" smtClean="0"/>
              <a:t> professor, NTNU, Norway.</a:t>
            </a:r>
          </a:p>
          <a:p>
            <a:endParaRPr lang="en-US" sz="2000" i="1" dirty="0"/>
          </a:p>
          <a:p>
            <a:r>
              <a:rPr lang="en-US" sz="5400" i="1" dirty="0"/>
              <a:t>Ulla </a:t>
            </a:r>
            <a:r>
              <a:rPr lang="en-US" sz="5400" i="1" dirty="0" err="1"/>
              <a:t>Romild</a:t>
            </a:r>
            <a:r>
              <a:rPr lang="en-US" sz="5400" i="1" dirty="0"/>
              <a:t>, </a:t>
            </a:r>
            <a:r>
              <a:rPr lang="en-US" sz="5400" i="1" dirty="0" err="1"/>
              <a:t>Ph.d.</a:t>
            </a:r>
            <a:r>
              <a:rPr lang="en-US" sz="5400" i="1" dirty="0"/>
              <a:t> in statistics. </a:t>
            </a:r>
            <a:r>
              <a:rPr lang="en-US" sz="5400" i="1" dirty="0" err="1"/>
              <a:t>Statens</a:t>
            </a:r>
            <a:r>
              <a:rPr lang="en-US" sz="5400" i="1" dirty="0"/>
              <a:t> </a:t>
            </a:r>
            <a:r>
              <a:rPr lang="en-US" sz="5400" i="1" dirty="0" err="1" smtClean="0"/>
              <a:t>Folkhalsoinstitut</a:t>
            </a:r>
            <a:r>
              <a:rPr lang="en-US" sz="5400" i="1" dirty="0" smtClean="0"/>
              <a:t>, Sweden.</a:t>
            </a:r>
          </a:p>
          <a:p>
            <a:endParaRPr lang="nb-NO" sz="2000" i="1" dirty="0"/>
          </a:p>
          <a:p>
            <a:r>
              <a:rPr lang="en-US" sz="5400" i="1" dirty="0" smtClean="0"/>
              <a:t>Grete </a:t>
            </a:r>
            <a:r>
              <a:rPr lang="en-US" sz="5400" i="1" dirty="0"/>
              <a:t>Helen Bratberg. Associate professor / Dr. philos. </a:t>
            </a:r>
            <a:r>
              <a:rPr lang="en-US" sz="5400" i="1" dirty="0" smtClean="0"/>
              <a:t>NTNU, Norway.</a:t>
            </a:r>
            <a:endParaRPr lang="nb-NO" sz="5400" i="1" dirty="0"/>
          </a:p>
        </p:txBody>
      </p:sp>
      <p:pic>
        <p:nvPicPr>
          <p:cNvPr id="17" name="Bild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82" y="10629801"/>
            <a:ext cx="4844580" cy="1053529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1" t="37771" r="31092"/>
          <a:stretch/>
        </p:blipFill>
        <p:spPr bwMode="auto">
          <a:xfrm>
            <a:off x="2615730" y="10629801"/>
            <a:ext cx="3582465" cy="105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H:\Bilder\Direktørens stab og ledelse\Gunfrid Størvold\wetransfer-4322fa\_MG_132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6" r="5240" b="7568"/>
          <a:stretch/>
        </p:blipFill>
        <p:spPr bwMode="auto">
          <a:xfrm>
            <a:off x="14353034" y="-414014"/>
            <a:ext cx="10513168" cy="1425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90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671514" y="810122"/>
            <a:ext cx="85689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latin typeface="+mj-lt"/>
                <a:cs typeface="Aharoni" panose="02010803020104030203" pitchFamily="2" charset="-79"/>
              </a:rPr>
              <a:t>Take home message</a:t>
            </a:r>
            <a:endParaRPr lang="nb-NO" sz="6600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14624953" y="1098154"/>
            <a:ext cx="96278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 smtClean="0"/>
              <a:t>Hvis</a:t>
            </a:r>
            <a:r>
              <a:rPr lang="en-US" sz="4800" dirty="0" smtClean="0"/>
              <a:t> </a:t>
            </a:r>
            <a:r>
              <a:rPr lang="en-US" sz="4800" dirty="0" err="1" smtClean="0"/>
              <a:t>målet</a:t>
            </a:r>
            <a:r>
              <a:rPr lang="en-US" sz="4800" dirty="0" smtClean="0"/>
              <a:t> </a:t>
            </a:r>
            <a:r>
              <a:rPr lang="en-US" sz="4800" dirty="0" err="1" smtClean="0"/>
              <a:t>er</a:t>
            </a:r>
            <a:r>
              <a:rPr lang="en-US" sz="4800" dirty="0" smtClean="0"/>
              <a:t> </a:t>
            </a:r>
            <a:r>
              <a:rPr lang="en-US" sz="4800" dirty="0" err="1" smtClean="0"/>
              <a:t>grovmotorisk</a:t>
            </a:r>
            <a:r>
              <a:rPr lang="en-US" sz="4800" dirty="0" smtClean="0"/>
              <a:t> </a:t>
            </a:r>
            <a:r>
              <a:rPr lang="en-US" sz="4800" dirty="0" err="1" smtClean="0"/>
              <a:t>framgang</a:t>
            </a:r>
            <a:r>
              <a:rPr lang="en-US" sz="4800" dirty="0" smtClean="0"/>
              <a:t> </a:t>
            </a:r>
            <a:r>
              <a:rPr lang="en-US" sz="4800" dirty="0" err="1" smtClean="0"/>
              <a:t>bør</a:t>
            </a:r>
            <a:r>
              <a:rPr lang="en-US" sz="4800" dirty="0" smtClean="0"/>
              <a:t> </a:t>
            </a:r>
            <a:r>
              <a:rPr lang="en-US" sz="4800" dirty="0" err="1" smtClean="0"/>
              <a:t>høyfrekvent</a:t>
            </a:r>
            <a:r>
              <a:rPr lang="en-US" sz="4800" dirty="0" smtClean="0"/>
              <a:t> </a:t>
            </a:r>
            <a:r>
              <a:rPr lang="en-US" sz="4800" dirty="0" err="1" smtClean="0"/>
              <a:t>fysioterapi</a:t>
            </a:r>
            <a:r>
              <a:rPr lang="en-US" sz="4800" dirty="0" smtClean="0"/>
              <a:t> </a:t>
            </a:r>
            <a:r>
              <a:rPr lang="en-US" sz="4800" dirty="0" err="1" smtClean="0"/>
              <a:t>settes</a:t>
            </a:r>
            <a:r>
              <a:rPr lang="en-US" sz="4800" dirty="0" smtClean="0"/>
              <a:t> inn.</a:t>
            </a:r>
            <a:endParaRPr lang="nb-NO" dirty="0"/>
          </a:p>
        </p:txBody>
      </p:sp>
      <p:sp>
        <p:nvSpPr>
          <p:cNvPr id="5" name="Rektangel 4"/>
          <p:cNvSpPr/>
          <p:nvPr/>
        </p:nvSpPr>
        <p:spPr>
          <a:xfrm>
            <a:off x="14497050" y="4914578"/>
            <a:ext cx="9595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smtClean="0"/>
              <a:t>Å </a:t>
            </a:r>
            <a:r>
              <a:rPr lang="en-US" sz="4800" dirty="0" err="1" smtClean="0"/>
              <a:t>vedlikeholde</a:t>
            </a:r>
            <a:r>
              <a:rPr lang="en-US" sz="4800" dirty="0" smtClean="0"/>
              <a:t> ROM </a:t>
            </a:r>
            <a:r>
              <a:rPr lang="en-US" sz="4800" dirty="0" err="1" smtClean="0"/>
              <a:t>i</a:t>
            </a:r>
            <a:r>
              <a:rPr lang="en-US" sz="4800" dirty="0" smtClean="0"/>
              <a:t> </a:t>
            </a:r>
            <a:r>
              <a:rPr lang="en-US" sz="4800" dirty="0" err="1" smtClean="0"/>
              <a:t>beina</a:t>
            </a:r>
            <a:r>
              <a:rPr lang="en-US" sz="4800" dirty="0" smtClean="0"/>
              <a:t> </a:t>
            </a:r>
            <a:r>
              <a:rPr lang="en-US" sz="4800" dirty="0" err="1" smtClean="0"/>
              <a:t>er</a:t>
            </a:r>
            <a:r>
              <a:rPr lang="en-US" sz="4800" dirty="0" smtClean="0"/>
              <a:t> </a:t>
            </a:r>
            <a:r>
              <a:rPr lang="en-US" sz="4800" dirty="0" err="1" smtClean="0"/>
              <a:t>viktig</a:t>
            </a:r>
            <a:r>
              <a:rPr lang="en-US" sz="4800" dirty="0" smtClean="0"/>
              <a:t> for </a:t>
            </a:r>
            <a:r>
              <a:rPr lang="en-US" sz="4800" dirty="0" err="1" smtClean="0"/>
              <a:t>grovmotorisk</a:t>
            </a:r>
            <a:r>
              <a:rPr lang="en-US" sz="4800" dirty="0" smtClean="0"/>
              <a:t> </a:t>
            </a:r>
            <a:r>
              <a:rPr lang="en-US" sz="4800" dirty="0" err="1" smtClean="0"/>
              <a:t>framgang</a:t>
            </a:r>
            <a:r>
              <a:rPr lang="en-US" sz="4800" dirty="0" smtClean="0"/>
              <a:t>. </a:t>
            </a:r>
            <a:endParaRPr lang="en-US" sz="4800" dirty="0"/>
          </a:p>
        </p:txBody>
      </p:sp>
      <p:sp>
        <p:nvSpPr>
          <p:cNvPr id="6" name="Rektangel 5"/>
          <p:cNvSpPr/>
          <p:nvPr/>
        </p:nvSpPr>
        <p:spPr>
          <a:xfrm>
            <a:off x="14497050" y="8226946"/>
            <a:ext cx="95956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err="1" smtClean="0"/>
              <a:t>Epilepsi</a:t>
            </a:r>
            <a:r>
              <a:rPr lang="en-US" sz="4800" dirty="0" smtClean="0"/>
              <a:t> </a:t>
            </a:r>
            <a:r>
              <a:rPr lang="en-US" sz="4800" dirty="0" err="1" smtClean="0"/>
              <a:t>synes</a:t>
            </a:r>
            <a:r>
              <a:rPr lang="en-US" sz="4800" dirty="0" smtClean="0"/>
              <a:t> å </a:t>
            </a:r>
            <a:r>
              <a:rPr lang="en-US" sz="4800" dirty="0" err="1" smtClean="0"/>
              <a:t>være</a:t>
            </a:r>
            <a:r>
              <a:rPr lang="en-US" sz="4800" dirty="0" smtClean="0"/>
              <a:t> </a:t>
            </a:r>
            <a:r>
              <a:rPr lang="en-US" sz="4800" dirty="0" err="1" smtClean="0"/>
              <a:t>en</a:t>
            </a:r>
            <a:r>
              <a:rPr lang="en-US" sz="4800" dirty="0" smtClean="0"/>
              <a:t> </a:t>
            </a:r>
            <a:r>
              <a:rPr lang="en-US" sz="4800" dirty="0" err="1" smtClean="0"/>
              <a:t>prognostisk</a:t>
            </a:r>
            <a:r>
              <a:rPr lang="en-US" sz="4800" dirty="0" smtClean="0"/>
              <a:t> </a:t>
            </a:r>
            <a:r>
              <a:rPr lang="en-US" sz="4800" dirty="0" err="1" smtClean="0"/>
              <a:t>faktor</a:t>
            </a:r>
            <a:r>
              <a:rPr lang="en-US" sz="4800" dirty="0" smtClean="0"/>
              <a:t> for </a:t>
            </a:r>
            <a:r>
              <a:rPr lang="en-US" sz="4800" dirty="0" err="1" smtClean="0"/>
              <a:t>mindre</a:t>
            </a:r>
            <a:r>
              <a:rPr lang="en-US" sz="4800" dirty="0" smtClean="0"/>
              <a:t> </a:t>
            </a:r>
            <a:r>
              <a:rPr lang="en-US" sz="4800" dirty="0" err="1" smtClean="0"/>
              <a:t>grovmotorisk</a:t>
            </a:r>
            <a:r>
              <a:rPr lang="en-US" sz="4800" dirty="0" smtClean="0"/>
              <a:t> </a:t>
            </a:r>
            <a:r>
              <a:rPr lang="en-US" sz="4800" dirty="0" err="1" smtClean="0"/>
              <a:t>framgang</a:t>
            </a:r>
            <a:r>
              <a:rPr lang="en-US" sz="4800" dirty="0" smtClean="0"/>
              <a:t> </a:t>
            </a:r>
            <a:r>
              <a:rPr lang="en-US" sz="4800" dirty="0" err="1" smtClean="0"/>
              <a:t>på</a:t>
            </a:r>
            <a:r>
              <a:rPr lang="en-US" sz="4800" dirty="0" smtClean="0"/>
              <a:t> </a:t>
            </a:r>
            <a:r>
              <a:rPr lang="en-US" sz="4800" dirty="0" err="1" smtClean="0"/>
              <a:t>kort</a:t>
            </a:r>
            <a:r>
              <a:rPr lang="en-US" sz="4800" dirty="0" smtClean="0"/>
              <a:t> </a:t>
            </a:r>
            <a:r>
              <a:rPr lang="en-US" sz="4800" dirty="0" err="1" smtClean="0"/>
              <a:t>sikt</a:t>
            </a:r>
            <a:r>
              <a:rPr lang="en-US" sz="4800" dirty="0" smtClean="0"/>
              <a:t>. </a:t>
            </a:r>
            <a:endParaRPr lang="nb-NO" sz="4800" dirty="0"/>
          </a:p>
        </p:txBody>
      </p:sp>
      <p:sp>
        <p:nvSpPr>
          <p:cNvPr id="7" name="TekstSylinder 6"/>
          <p:cNvSpPr txBox="1"/>
          <p:nvPr/>
        </p:nvSpPr>
        <p:spPr>
          <a:xfrm>
            <a:off x="283338" y="13509952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008" y="12268957"/>
            <a:ext cx="4844580" cy="1053529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1" t="37771" r="31092"/>
          <a:stretch/>
        </p:blipFill>
        <p:spPr bwMode="auto">
          <a:xfrm>
            <a:off x="15073114" y="11971362"/>
            <a:ext cx="3582465" cy="105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ktangel 14"/>
          <p:cNvSpPr/>
          <p:nvPr/>
        </p:nvSpPr>
        <p:spPr>
          <a:xfrm>
            <a:off x="0" y="11827346"/>
            <a:ext cx="14353034" cy="193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0" name="Gruppe 9"/>
          <p:cNvGrpSpPr/>
          <p:nvPr/>
        </p:nvGrpSpPr>
        <p:grpSpPr>
          <a:xfrm>
            <a:off x="529386" y="12303841"/>
            <a:ext cx="13348687" cy="1145225"/>
            <a:chOff x="529386" y="12303841"/>
            <a:chExt cx="13348687" cy="1145225"/>
          </a:xfrm>
        </p:grpSpPr>
        <p:pic>
          <p:nvPicPr>
            <p:cNvPr id="11" name="Bild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720" y="12589377"/>
              <a:ext cx="5367570" cy="778777"/>
            </a:xfrm>
            <a:prstGeom prst="rect">
              <a:avLst/>
            </a:prstGeom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1273" y="12572725"/>
              <a:ext cx="3666800" cy="754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386" y="12409588"/>
              <a:ext cx="2333922" cy="1039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Bild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1463" y="12303841"/>
              <a:ext cx="1360925" cy="10643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738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0"/>
          <a:stretch/>
        </p:blipFill>
        <p:spPr>
          <a:xfrm>
            <a:off x="-580782" y="-270726"/>
            <a:ext cx="14789800" cy="14025370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283338" y="13509952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  <p:sp>
        <p:nvSpPr>
          <p:cNvPr id="2" name="Rektangel 1"/>
          <p:cNvSpPr/>
          <p:nvPr/>
        </p:nvSpPr>
        <p:spPr>
          <a:xfrm>
            <a:off x="14425042" y="2106266"/>
            <a:ext cx="9721080" cy="9941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latin typeface="Bradley Hand ITC" panose="03070402050302030203" pitchFamily="66" charset="0"/>
              </a:rPr>
              <a:t>FAKTORER ASSOSIERT MED GROVMOTORISK FRAMGANG PÅ LANG SIKT HOS BARN MED CEREBRAL PARESE</a:t>
            </a:r>
            <a:endParaRPr lang="nb-NO" sz="8000" dirty="0"/>
          </a:p>
        </p:txBody>
      </p:sp>
    </p:spTree>
    <p:extLst>
      <p:ext uri="{BB962C8B-B14F-4D97-AF65-F5344CB8AC3E}">
        <p14:creationId xmlns:p14="http://schemas.microsoft.com/office/powerpoint/2010/main" val="116636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0"/>
          <a:stretch/>
        </p:blipFill>
        <p:spPr>
          <a:xfrm>
            <a:off x="-580782" y="-270726"/>
            <a:ext cx="14789800" cy="1402537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14929098" y="2898354"/>
            <a:ext cx="8545510" cy="590931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nb-NO" sz="5400" dirty="0"/>
              <a:t>Å undersøke om og i hvor stor grad tiltak som er satt inn gjennom barndommen og andre relevante faktorer var assosiert med et bedre </a:t>
            </a:r>
            <a:r>
              <a:rPr lang="nb-NO" sz="5400" dirty="0" smtClean="0"/>
              <a:t>langsiktig </a:t>
            </a:r>
            <a:r>
              <a:rPr lang="nb-NO" sz="5400" dirty="0" err="1" smtClean="0"/>
              <a:t>grovmotorisk</a:t>
            </a:r>
            <a:r>
              <a:rPr lang="nb-NO" sz="5400" dirty="0" smtClean="0"/>
              <a:t> utviklingsforløp (2-12 år). </a:t>
            </a:r>
            <a:endParaRPr lang="nb-NO" sz="5400" dirty="0"/>
          </a:p>
        </p:txBody>
      </p:sp>
      <p:sp>
        <p:nvSpPr>
          <p:cNvPr id="5" name="TekstSylinder 4"/>
          <p:cNvSpPr txBox="1"/>
          <p:nvPr/>
        </p:nvSpPr>
        <p:spPr>
          <a:xfrm>
            <a:off x="16847303" y="810122"/>
            <a:ext cx="27678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600" dirty="0" smtClean="0">
                <a:latin typeface="+mj-lt"/>
                <a:ea typeface="+mj-ea"/>
                <a:cs typeface="Aharoni" panose="02010803020104030203" pitchFamily="2" charset="-79"/>
              </a:rPr>
              <a:t>Hensikt</a:t>
            </a:r>
            <a:endParaRPr lang="nb-NO" sz="6600" dirty="0">
              <a:latin typeface="+mj-lt"/>
              <a:ea typeface="+mj-ea"/>
              <a:cs typeface="Aharoni" panose="02010803020104030203" pitchFamily="2" charset="-79"/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283338" y="13509952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185486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85082" y="-1"/>
            <a:ext cx="9600506" cy="13814751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22129898" y="13311963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  <p:pic>
        <p:nvPicPr>
          <p:cNvPr id="5" name="Bilde 4"/>
          <p:cNvPicPr/>
          <p:nvPr/>
        </p:nvPicPr>
        <p:blipFill rotWithShape="1">
          <a:blip r:embed="rId4"/>
          <a:srcRect t="13480" r="7044" b="37221"/>
          <a:stretch/>
        </p:blipFill>
        <p:spPr bwMode="auto">
          <a:xfrm>
            <a:off x="31354" y="6084740"/>
            <a:ext cx="14785082" cy="7632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662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85082" y="-1"/>
            <a:ext cx="9600506" cy="13814751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22129898" y="13311963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14818" r="9119" b="12849"/>
          <a:stretch/>
        </p:blipFill>
        <p:spPr>
          <a:xfrm>
            <a:off x="35918" y="4462635"/>
            <a:ext cx="14749164" cy="92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7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10608635" y="9534976"/>
            <a:ext cx="14135408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30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Aharoni" panose="02010803020104030203" pitchFamily="2" charset="-79"/>
              </a:rPr>
              <a:t>Resultat</a:t>
            </a:r>
            <a:endParaRPr lang="nb-NO" sz="33000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j-lt"/>
              <a:ea typeface="+mj-ea"/>
              <a:cs typeface="Aharoni" panose="02010803020104030203" pitchFamily="2" charset="-79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283338" y="13509952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  <p:pic>
        <p:nvPicPr>
          <p:cNvPr id="6" name="Bilde 5" descr="Relatert bilde">
            <a:hlinkClick r:id="rId3"/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r="20841"/>
          <a:stretch/>
        </p:blipFill>
        <p:spPr bwMode="auto">
          <a:xfrm>
            <a:off x="0" y="1"/>
            <a:ext cx="10608618" cy="13771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507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60" b="2089"/>
          <a:stretch/>
        </p:blipFill>
        <p:spPr bwMode="auto">
          <a:xfrm>
            <a:off x="11904762" y="2779896"/>
            <a:ext cx="7710097" cy="803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19944877" y="4626546"/>
            <a:ext cx="340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Intensiv</a:t>
            </a:r>
            <a:r>
              <a:rPr lang="nb-NO" sz="2000" dirty="0" smtClean="0"/>
              <a:t> </a:t>
            </a:r>
            <a:r>
              <a:rPr lang="nb-NO" sz="3200" dirty="0" smtClean="0"/>
              <a:t>trening</a:t>
            </a:r>
            <a:endParaRPr lang="nb-NO" sz="3200" dirty="0"/>
          </a:p>
        </p:txBody>
      </p:sp>
      <p:sp>
        <p:nvSpPr>
          <p:cNvPr id="5" name="TekstSylinder 4"/>
          <p:cNvSpPr txBox="1"/>
          <p:nvPr/>
        </p:nvSpPr>
        <p:spPr>
          <a:xfrm>
            <a:off x="19944878" y="5722347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Ikke</a:t>
            </a:r>
            <a:r>
              <a:rPr lang="nb-NO" sz="2000" dirty="0" smtClean="0"/>
              <a:t> </a:t>
            </a:r>
            <a:r>
              <a:rPr lang="nb-NO" sz="3200" dirty="0" smtClean="0"/>
              <a:t>intensiv</a:t>
            </a:r>
            <a:r>
              <a:rPr lang="nb-NO" sz="2000" dirty="0" smtClean="0"/>
              <a:t> </a:t>
            </a:r>
            <a:r>
              <a:rPr lang="nb-NO" sz="3200" dirty="0" smtClean="0"/>
              <a:t>trening</a:t>
            </a:r>
            <a:endParaRPr lang="nb-NO" sz="3200" dirty="0"/>
          </a:p>
        </p:txBody>
      </p:sp>
      <p:sp>
        <p:nvSpPr>
          <p:cNvPr id="7" name="TekstSylinder 6"/>
          <p:cNvSpPr txBox="1"/>
          <p:nvPr/>
        </p:nvSpPr>
        <p:spPr>
          <a:xfrm>
            <a:off x="283338" y="13509952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  <p:sp>
        <p:nvSpPr>
          <p:cNvPr id="8" name="Rektangel 7"/>
          <p:cNvSpPr/>
          <p:nvPr/>
        </p:nvSpPr>
        <p:spPr>
          <a:xfrm>
            <a:off x="11904763" y="11683330"/>
            <a:ext cx="115932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400" dirty="0" smtClean="0">
                <a:cs typeface="Aharoni" panose="02010803020104030203" pitchFamily="2" charset="-79"/>
              </a:rPr>
              <a:t>Intensiv trening: fysioterapi &gt; 2 ganger per uke og /eller deltar i et intensivt program. </a:t>
            </a:r>
            <a:endParaRPr lang="nb-NO" sz="4400" dirty="0">
              <a:cs typeface="Aharoni" panose="02010803020104030203" pitchFamily="2" charset="-79"/>
            </a:endParaRPr>
          </a:p>
        </p:txBody>
      </p:sp>
      <p:pic>
        <p:nvPicPr>
          <p:cNvPr id="10" name="Bilde 9" descr="Relatert bilde">
            <a:hlinkClick r:id="rId4"/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r="20841"/>
          <a:stretch/>
        </p:blipFill>
        <p:spPr bwMode="auto">
          <a:xfrm>
            <a:off x="0" y="1"/>
            <a:ext cx="10608618" cy="13771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016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/>
        </p:nvSpPr>
        <p:spPr>
          <a:xfrm>
            <a:off x="19609618" y="4872833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Ikke ankelkontrakturer</a:t>
            </a:r>
            <a:endParaRPr lang="nb-NO" sz="3200" dirty="0"/>
          </a:p>
        </p:txBody>
      </p:sp>
      <p:sp>
        <p:nvSpPr>
          <p:cNvPr id="7" name="TekstSylinder 6"/>
          <p:cNvSpPr txBox="1"/>
          <p:nvPr/>
        </p:nvSpPr>
        <p:spPr>
          <a:xfrm>
            <a:off x="19650322" y="6178642"/>
            <a:ext cx="3487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Ankelkontrakturer</a:t>
            </a:r>
            <a:endParaRPr lang="nb-NO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04" b="2667"/>
          <a:stretch/>
        </p:blipFill>
        <p:spPr bwMode="auto">
          <a:xfrm>
            <a:off x="12001662" y="2682328"/>
            <a:ext cx="7607956" cy="7848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Sylinder 9"/>
          <p:cNvSpPr txBox="1"/>
          <p:nvPr/>
        </p:nvSpPr>
        <p:spPr>
          <a:xfrm>
            <a:off x="283338" y="13509952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  <p:pic>
        <p:nvPicPr>
          <p:cNvPr id="11" name="Bilde 10" descr="Relatert bilde">
            <a:hlinkClick r:id="rId4"/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r="20841"/>
          <a:stretch/>
        </p:blipFill>
        <p:spPr bwMode="auto">
          <a:xfrm>
            <a:off x="0" y="1"/>
            <a:ext cx="10608618" cy="13771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875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2"/>
          <a:stretch/>
        </p:blipFill>
        <p:spPr bwMode="auto">
          <a:xfrm>
            <a:off x="12120786" y="2754338"/>
            <a:ext cx="7520363" cy="803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Sylinder 5"/>
          <p:cNvSpPr txBox="1"/>
          <p:nvPr/>
        </p:nvSpPr>
        <p:spPr>
          <a:xfrm>
            <a:off x="20008222" y="4482530"/>
            <a:ext cx="399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Ikke utviklingshemming</a:t>
            </a:r>
            <a:endParaRPr lang="nb-NO" sz="3200" dirty="0"/>
          </a:p>
        </p:txBody>
      </p:sp>
      <p:sp>
        <p:nvSpPr>
          <p:cNvPr id="7" name="TekstSylinder 6"/>
          <p:cNvSpPr txBox="1"/>
          <p:nvPr/>
        </p:nvSpPr>
        <p:spPr>
          <a:xfrm>
            <a:off x="20008222" y="6192805"/>
            <a:ext cx="3705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Utviklingshemming</a:t>
            </a:r>
            <a:endParaRPr lang="nb-NO" sz="3200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283338" y="13509952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  <p:sp>
        <p:nvSpPr>
          <p:cNvPr id="2" name="Rektangel 1"/>
          <p:cNvSpPr/>
          <p:nvPr/>
        </p:nvSpPr>
        <p:spPr>
          <a:xfrm>
            <a:off x="12048778" y="11467306"/>
            <a:ext cx="945682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4400" dirty="0" smtClean="0">
                <a:cs typeface="Aharoni" panose="02010803020104030203" pitchFamily="2" charset="-79"/>
              </a:rPr>
              <a:t>Utviklingshemming: moderat og alvorlig </a:t>
            </a:r>
          </a:p>
          <a:p>
            <a:r>
              <a:rPr lang="nb-NO" sz="4400" dirty="0" smtClean="0">
                <a:cs typeface="Aharoni" panose="02010803020104030203" pitchFamily="2" charset="-79"/>
              </a:rPr>
              <a:t>utviklingshemming</a:t>
            </a:r>
            <a:endParaRPr lang="nb-NO" sz="4400" dirty="0">
              <a:cs typeface="Aharoni" panose="02010803020104030203" pitchFamily="2" charset="-79"/>
            </a:endParaRPr>
          </a:p>
        </p:txBody>
      </p:sp>
      <p:pic>
        <p:nvPicPr>
          <p:cNvPr id="11" name="Bilde 10" descr="Relatert bilde">
            <a:hlinkClick r:id="rId4"/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r="20841"/>
          <a:stretch/>
        </p:blipFill>
        <p:spPr bwMode="auto">
          <a:xfrm>
            <a:off x="0" y="1"/>
            <a:ext cx="10608618" cy="13771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820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/>
        </p:nvSpPr>
        <p:spPr>
          <a:xfrm>
            <a:off x="19853421" y="4698554"/>
            <a:ext cx="3879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Ikke spiseproblemer</a:t>
            </a:r>
            <a:endParaRPr lang="nb-NO" sz="3200" dirty="0"/>
          </a:p>
        </p:txBody>
      </p:sp>
      <p:sp>
        <p:nvSpPr>
          <p:cNvPr id="7" name="TekstSylinder 6"/>
          <p:cNvSpPr txBox="1"/>
          <p:nvPr/>
        </p:nvSpPr>
        <p:spPr>
          <a:xfrm>
            <a:off x="19853421" y="6392038"/>
            <a:ext cx="3860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Spiseproblemer</a:t>
            </a:r>
            <a:endParaRPr lang="nb-NO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2"/>
          <a:stretch/>
        </p:blipFill>
        <p:spPr bwMode="auto">
          <a:xfrm>
            <a:off x="12120786" y="2826346"/>
            <a:ext cx="7550920" cy="806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kstSylinder 9"/>
          <p:cNvSpPr txBox="1"/>
          <p:nvPr/>
        </p:nvSpPr>
        <p:spPr>
          <a:xfrm>
            <a:off x="283338" y="13509952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  <p:pic>
        <p:nvPicPr>
          <p:cNvPr id="11" name="Bilde 10" descr="Relatert bilde">
            <a:hlinkClick r:id="rId4"/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r="20841"/>
          <a:stretch/>
        </p:blipFill>
        <p:spPr bwMode="auto">
          <a:xfrm>
            <a:off x="0" y="1"/>
            <a:ext cx="10608618" cy="13771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862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/>
          <p:cNvSpPr txBox="1"/>
          <p:nvPr/>
        </p:nvSpPr>
        <p:spPr>
          <a:xfrm>
            <a:off x="283338" y="13509952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  <p:sp>
        <p:nvSpPr>
          <p:cNvPr id="4" name="Rektangel 3"/>
          <p:cNvSpPr/>
          <p:nvPr/>
        </p:nvSpPr>
        <p:spPr>
          <a:xfrm>
            <a:off x="14785082" y="2682330"/>
            <a:ext cx="9361040" cy="8529821"/>
          </a:xfrm>
          <a:prstGeom prst="rect">
            <a:avLst/>
          </a:prstGeom>
        </p:spPr>
        <p:txBody>
          <a:bodyPr wrap="square" lIns="217728" tIns="108864" rIns="217728" bIns="108864">
            <a:spAutoFit/>
          </a:bodyPr>
          <a:lstStyle/>
          <a:p>
            <a:r>
              <a:rPr lang="en-US" sz="5400" dirty="0" err="1" smtClean="0"/>
              <a:t>Grovmotoriske</a:t>
            </a:r>
            <a:r>
              <a:rPr lang="en-US" sz="5400" dirty="0" smtClean="0"/>
              <a:t> </a:t>
            </a:r>
            <a:r>
              <a:rPr lang="en-US" sz="5400" dirty="0" err="1" smtClean="0"/>
              <a:t>vansker</a:t>
            </a:r>
            <a:r>
              <a:rPr lang="en-US" sz="5400" dirty="0" smtClean="0"/>
              <a:t> </a:t>
            </a:r>
            <a:r>
              <a:rPr lang="en-US" sz="5400" dirty="0" err="1" smtClean="0"/>
              <a:t>er</a:t>
            </a:r>
            <a:r>
              <a:rPr lang="en-US" sz="5400" dirty="0" smtClean="0"/>
              <a:t> </a:t>
            </a:r>
            <a:r>
              <a:rPr lang="en-US" sz="5400" dirty="0" err="1" smtClean="0"/>
              <a:t>kjernesymptomer</a:t>
            </a:r>
            <a:r>
              <a:rPr lang="en-US" sz="5400" dirty="0" smtClean="0"/>
              <a:t> </a:t>
            </a:r>
            <a:r>
              <a:rPr lang="en-US" sz="5400" dirty="0" err="1" smtClean="0"/>
              <a:t>ved</a:t>
            </a:r>
            <a:r>
              <a:rPr lang="en-US" sz="5400" dirty="0" smtClean="0"/>
              <a:t> CP og </a:t>
            </a:r>
            <a:r>
              <a:rPr lang="en-US" sz="5400" dirty="0" err="1" smtClean="0"/>
              <a:t>kan</a:t>
            </a:r>
            <a:r>
              <a:rPr lang="en-US" sz="5400" dirty="0" smtClean="0"/>
              <a:t> </a:t>
            </a:r>
            <a:r>
              <a:rPr lang="en-US" sz="5400" dirty="0" err="1" smtClean="0"/>
              <a:t>begrense</a:t>
            </a:r>
            <a:r>
              <a:rPr lang="en-US" sz="5400" dirty="0" smtClean="0"/>
              <a:t> / </a:t>
            </a:r>
            <a:r>
              <a:rPr lang="en-US" sz="5400" dirty="0" err="1" smtClean="0"/>
              <a:t>vanskeliggjøre</a:t>
            </a:r>
            <a:r>
              <a:rPr lang="en-US" sz="5400" dirty="0" smtClean="0"/>
              <a:t> </a:t>
            </a:r>
            <a:r>
              <a:rPr lang="en-US" sz="5400" dirty="0" err="1" smtClean="0"/>
              <a:t>barnets</a:t>
            </a:r>
            <a:r>
              <a:rPr lang="en-US" sz="5400" dirty="0" smtClean="0"/>
              <a:t> </a:t>
            </a:r>
            <a:r>
              <a:rPr lang="en-US" sz="5400" dirty="0" err="1" smtClean="0"/>
              <a:t>muligheter</a:t>
            </a:r>
            <a:r>
              <a:rPr lang="en-US" sz="5400" dirty="0" smtClean="0"/>
              <a:t> </a:t>
            </a:r>
            <a:r>
              <a:rPr lang="en-US" sz="5400" dirty="0" err="1" smtClean="0"/>
              <a:t>til</a:t>
            </a:r>
            <a:r>
              <a:rPr lang="en-US" sz="5400" dirty="0" smtClean="0"/>
              <a:t> å delta </a:t>
            </a:r>
            <a:r>
              <a:rPr lang="en-US" sz="5400" dirty="0" err="1" smtClean="0"/>
              <a:t>både</a:t>
            </a:r>
            <a:r>
              <a:rPr lang="en-US" sz="5400" dirty="0" smtClean="0"/>
              <a:t> </a:t>
            </a:r>
            <a:r>
              <a:rPr lang="en-US" sz="5400" dirty="0" err="1" smtClean="0"/>
              <a:t>i</a:t>
            </a:r>
            <a:r>
              <a:rPr lang="en-US" sz="5400" dirty="0" smtClean="0"/>
              <a:t> </a:t>
            </a:r>
            <a:r>
              <a:rPr lang="en-US" sz="5400" dirty="0" err="1" smtClean="0"/>
              <a:t>leik</a:t>
            </a:r>
            <a:r>
              <a:rPr lang="en-US" sz="5400" dirty="0" smtClean="0"/>
              <a:t> og </a:t>
            </a:r>
            <a:r>
              <a:rPr lang="en-US" sz="5400" dirty="0" err="1" smtClean="0"/>
              <a:t>dagligdagse</a:t>
            </a:r>
            <a:r>
              <a:rPr lang="en-US" sz="5400" dirty="0" smtClean="0"/>
              <a:t> </a:t>
            </a:r>
            <a:r>
              <a:rPr lang="en-US" sz="5400" dirty="0" err="1" smtClean="0"/>
              <a:t>gjøremål</a:t>
            </a:r>
            <a:r>
              <a:rPr lang="en-US" sz="5400" dirty="0" smtClean="0"/>
              <a:t>.</a:t>
            </a:r>
          </a:p>
          <a:p>
            <a:endParaRPr lang="en-US" sz="5400" dirty="0" smtClean="0"/>
          </a:p>
          <a:p>
            <a:r>
              <a:rPr lang="nb-NO" sz="5400" dirty="0"/>
              <a:t>Kunnskap om  faktorer assosiert med </a:t>
            </a:r>
            <a:r>
              <a:rPr lang="nb-NO" sz="5400" dirty="0" err="1"/>
              <a:t>grovmotorisk</a:t>
            </a:r>
            <a:r>
              <a:rPr lang="nb-NO" sz="5400" dirty="0"/>
              <a:t> framgang er derfor viktig.</a:t>
            </a:r>
            <a:endParaRPr lang="en-US" sz="5400" dirty="0"/>
          </a:p>
        </p:txBody>
      </p:sp>
      <p:sp>
        <p:nvSpPr>
          <p:cNvPr id="2" name="TekstSylinder 1"/>
          <p:cNvSpPr txBox="1"/>
          <p:nvPr/>
        </p:nvSpPr>
        <p:spPr>
          <a:xfrm>
            <a:off x="16513274" y="869130"/>
            <a:ext cx="34612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600" dirty="0" smtClean="0"/>
              <a:t>Bakgrunn</a:t>
            </a:r>
            <a:endParaRPr lang="nb-NO" sz="6600" dirty="0"/>
          </a:p>
        </p:txBody>
      </p:sp>
      <p:pic>
        <p:nvPicPr>
          <p:cNvPr id="1026" name="Picture 2" descr="Relatert bild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r="4527"/>
          <a:stretch/>
        </p:blipFill>
        <p:spPr bwMode="auto">
          <a:xfrm>
            <a:off x="-13776" y="-51622"/>
            <a:ext cx="14627848" cy="1380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38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671514" y="810122"/>
            <a:ext cx="85689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latin typeface="+mj-lt"/>
                <a:cs typeface="Aharoni" panose="02010803020104030203" pitchFamily="2" charset="-79"/>
              </a:rPr>
              <a:t>Take home message</a:t>
            </a:r>
            <a:endParaRPr lang="nb-NO" sz="6600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14353035" y="1098154"/>
            <a:ext cx="98997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b-NO" sz="5400" dirty="0" smtClean="0"/>
              <a:t>Hvis </a:t>
            </a:r>
            <a:r>
              <a:rPr lang="nb-NO" sz="5400" dirty="0"/>
              <a:t>grovmotorikk er prioritert og grovmotoriske mål er satt</a:t>
            </a:r>
            <a:r>
              <a:rPr lang="nb-NO" sz="5400" dirty="0" smtClean="0"/>
              <a:t>, </a:t>
            </a:r>
            <a:r>
              <a:rPr lang="nb-NO" sz="5400" dirty="0"/>
              <a:t>bør intensiv trening tilbys </a:t>
            </a:r>
            <a:r>
              <a:rPr lang="nb-NO" sz="5400" u="sng" dirty="0"/>
              <a:t>alle</a:t>
            </a:r>
            <a:r>
              <a:rPr lang="nb-NO" sz="5400" dirty="0"/>
              <a:t> barn med </a:t>
            </a:r>
            <a:r>
              <a:rPr lang="nb-NO" sz="5400" dirty="0" smtClean="0"/>
              <a:t>CP.</a:t>
            </a:r>
            <a:endParaRPr lang="nb-NO" sz="5400" dirty="0"/>
          </a:p>
        </p:txBody>
      </p:sp>
      <p:sp>
        <p:nvSpPr>
          <p:cNvPr id="5" name="Rektangel 4"/>
          <p:cNvSpPr/>
          <p:nvPr/>
        </p:nvSpPr>
        <p:spPr>
          <a:xfrm>
            <a:off x="14353034" y="9019034"/>
            <a:ext cx="95956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b-NO" sz="5400" dirty="0"/>
              <a:t>Å vedlikeholde </a:t>
            </a:r>
            <a:r>
              <a:rPr lang="nb-NO" sz="5400" dirty="0" smtClean="0"/>
              <a:t>ROM </a:t>
            </a:r>
            <a:r>
              <a:rPr lang="nb-NO" sz="5400" dirty="0"/>
              <a:t>i ankler synes å være viktig for langsiktig </a:t>
            </a:r>
            <a:r>
              <a:rPr lang="nb-NO" sz="5400" dirty="0" err="1"/>
              <a:t>grovmotorisk</a:t>
            </a:r>
            <a:r>
              <a:rPr lang="nb-NO" sz="5400" dirty="0"/>
              <a:t> framgang.  </a:t>
            </a:r>
          </a:p>
        </p:txBody>
      </p:sp>
      <p:sp>
        <p:nvSpPr>
          <p:cNvPr id="6" name="Rektangel 5"/>
          <p:cNvSpPr/>
          <p:nvPr/>
        </p:nvSpPr>
        <p:spPr>
          <a:xfrm>
            <a:off x="14353034" y="5058594"/>
            <a:ext cx="100325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dirty="0" err="1" smtClean="0"/>
              <a:t>Utviklingshemming</a:t>
            </a:r>
            <a:r>
              <a:rPr lang="en-US" sz="5400" dirty="0" smtClean="0"/>
              <a:t> </a:t>
            </a:r>
            <a:r>
              <a:rPr lang="en-US" sz="5400" dirty="0" err="1" smtClean="0"/>
              <a:t>synes</a:t>
            </a:r>
            <a:r>
              <a:rPr lang="en-US" sz="5400" dirty="0" smtClean="0"/>
              <a:t> å </a:t>
            </a:r>
            <a:r>
              <a:rPr lang="en-US" sz="5400" dirty="0" err="1" smtClean="0"/>
              <a:t>være</a:t>
            </a:r>
            <a:r>
              <a:rPr lang="en-US" sz="5400" dirty="0" smtClean="0"/>
              <a:t> den </a:t>
            </a:r>
            <a:r>
              <a:rPr lang="en-US" sz="5400" dirty="0" err="1" smtClean="0"/>
              <a:t>viktigste</a:t>
            </a:r>
            <a:r>
              <a:rPr lang="en-US" sz="5400" dirty="0" smtClean="0"/>
              <a:t> </a:t>
            </a:r>
            <a:r>
              <a:rPr lang="en-US" sz="5400" dirty="0" err="1" smtClean="0"/>
              <a:t>prognostiske</a:t>
            </a:r>
            <a:r>
              <a:rPr lang="en-US" sz="5400" dirty="0" smtClean="0"/>
              <a:t> </a:t>
            </a:r>
            <a:r>
              <a:rPr lang="en-US" sz="5400" dirty="0" err="1" smtClean="0"/>
              <a:t>faktoren</a:t>
            </a:r>
            <a:r>
              <a:rPr lang="en-US" sz="5400" dirty="0" smtClean="0"/>
              <a:t> for et </a:t>
            </a:r>
            <a:r>
              <a:rPr lang="en-US" sz="5400" dirty="0" err="1" smtClean="0"/>
              <a:t>mindre</a:t>
            </a:r>
            <a:r>
              <a:rPr lang="en-US" sz="5400" dirty="0" smtClean="0"/>
              <a:t> </a:t>
            </a:r>
            <a:r>
              <a:rPr lang="en-US" sz="5400" dirty="0" err="1" smtClean="0"/>
              <a:t>positivt</a:t>
            </a:r>
            <a:r>
              <a:rPr lang="en-US" sz="5400" dirty="0" smtClean="0"/>
              <a:t> </a:t>
            </a:r>
            <a:r>
              <a:rPr lang="en-US" sz="5400" dirty="0" err="1" smtClean="0"/>
              <a:t>langsiktig</a:t>
            </a:r>
            <a:r>
              <a:rPr lang="en-US" sz="5400" dirty="0" smtClean="0"/>
              <a:t> </a:t>
            </a:r>
            <a:r>
              <a:rPr lang="en-US" sz="5400" dirty="0" err="1" smtClean="0"/>
              <a:t>grovmotorisk</a:t>
            </a:r>
            <a:r>
              <a:rPr lang="en-US" sz="5400" dirty="0" smtClean="0"/>
              <a:t> </a:t>
            </a:r>
            <a:r>
              <a:rPr lang="en-US" sz="5400" dirty="0" err="1" smtClean="0"/>
              <a:t>utviklingsforløp</a:t>
            </a:r>
            <a:r>
              <a:rPr lang="en-US" sz="5400" dirty="0" smtClean="0"/>
              <a:t>.</a:t>
            </a:r>
            <a:endParaRPr lang="nb-NO" sz="5400" dirty="0"/>
          </a:p>
        </p:txBody>
      </p:sp>
      <p:sp>
        <p:nvSpPr>
          <p:cNvPr id="7" name="TekstSylinder 6"/>
          <p:cNvSpPr txBox="1"/>
          <p:nvPr/>
        </p:nvSpPr>
        <p:spPr>
          <a:xfrm>
            <a:off x="283338" y="13509952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008" y="12268957"/>
            <a:ext cx="4844580" cy="1053529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1" t="37771" r="31092"/>
          <a:stretch/>
        </p:blipFill>
        <p:spPr bwMode="auto">
          <a:xfrm>
            <a:off x="15073114" y="12062612"/>
            <a:ext cx="3582465" cy="105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ktangel 14"/>
          <p:cNvSpPr/>
          <p:nvPr/>
        </p:nvSpPr>
        <p:spPr>
          <a:xfrm>
            <a:off x="0" y="11827346"/>
            <a:ext cx="14353034" cy="193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0" name="Gruppe 9"/>
          <p:cNvGrpSpPr/>
          <p:nvPr/>
        </p:nvGrpSpPr>
        <p:grpSpPr>
          <a:xfrm>
            <a:off x="529386" y="12303841"/>
            <a:ext cx="13348687" cy="1145225"/>
            <a:chOff x="529386" y="12303841"/>
            <a:chExt cx="13348687" cy="1145225"/>
          </a:xfrm>
        </p:grpSpPr>
        <p:pic>
          <p:nvPicPr>
            <p:cNvPr id="11" name="Bild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720" y="12589377"/>
              <a:ext cx="5367570" cy="778777"/>
            </a:xfrm>
            <a:prstGeom prst="rect">
              <a:avLst/>
            </a:prstGeom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1273" y="12572725"/>
              <a:ext cx="3666800" cy="754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386" y="12409588"/>
              <a:ext cx="2333922" cy="1039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Bild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1463" y="12303841"/>
              <a:ext cx="1360925" cy="10643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030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975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752230"/>
              </p:ext>
            </p:extLst>
          </p:nvPr>
        </p:nvGraphicFramePr>
        <p:xfrm>
          <a:off x="5295590" y="2250282"/>
          <a:ext cx="12889432" cy="9634828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5328592"/>
                <a:gridCol w="2016224"/>
                <a:gridCol w="3384376"/>
                <a:gridCol w="2160240"/>
              </a:tblGrid>
              <a:tr h="1152128"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40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Independent variables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4000" b="0" kern="1200" dirty="0" err="1">
                          <a:solidFill>
                            <a:schemeClr val="tx1"/>
                          </a:solidFill>
                          <a:latin typeface="+mn-lt"/>
                        </a:rPr>
                        <a:t>Mean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40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95% CI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40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P-</a:t>
                      </a:r>
                      <a:r>
                        <a:rPr lang="nb-NO" sz="4000" b="0" kern="1200" dirty="0" err="1">
                          <a:solidFill>
                            <a:schemeClr val="tx1"/>
                          </a:solidFill>
                          <a:latin typeface="+mn-lt"/>
                        </a:rPr>
                        <a:t>value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25131"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4000" b="0" kern="1200" smtClean="0">
                          <a:solidFill>
                            <a:schemeClr val="tx1"/>
                          </a:solidFill>
                          <a:latin typeface="+mn-lt"/>
                        </a:rPr>
                        <a:t>Intercept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4000" b="0" kern="1200" dirty="0">
                          <a:latin typeface="+mn-lt"/>
                        </a:rPr>
                        <a:t>48.0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4000" b="0" kern="1200" dirty="0">
                          <a:latin typeface="+mn-lt"/>
                        </a:rPr>
                        <a:t>42.0, 54.0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latin typeface="+mn-lt"/>
                        </a:rPr>
                        <a:t>&lt;.001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</a:tr>
              <a:tr h="1024347"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Intensive training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latin typeface="+mn-lt"/>
                        </a:rPr>
                        <a:t>3.3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latin typeface="+mn-lt"/>
                        </a:rPr>
                        <a:t>1.0, 5.5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latin typeface="+mn-lt"/>
                        </a:rPr>
                        <a:t>.005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</a:tr>
              <a:tr h="1024347"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Intellectual disability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latin typeface="+mn-lt"/>
                        </a:rPr>
                        <a:t>-24.2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latin typeface="+mn-lt"/>
                        </a:rPr>
                        <a:t>-33.2, -15,2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latin typeface="+mn-lt"/>
                        </a:rPr>
                        <a:t>&lt;.001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</a:tr>
              <a:tr h="1024347"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Ankle contracture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latin typeface="+mn-lt"/>
                        </a:rPr>
                        <a:t>5.9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latin typeface="+mn-lt"/>
                        </a:rPr>
                        <a:t>-3.3, 15.2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latin typeface="+mn-lt"/>
                        </a:rPr>
                        <a:t>.209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</a:tr>
              <a:tr h="1024347"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Eating problems 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latin typeface="+mn-lt"/>
                        </a:rPr>
                        <a:t>-10.5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latin typeface="+mn-lt"/>
                        </a:rPr>
                        <a:t>-18.5, -2.4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latin typeface="+mn-lt"/>
                        </a:rPr>
                        <a:t>.011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</a:tr>
              <a:tr h="1024347"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Age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latin typeface="+mn-lt"/>
                        </a:rPr>
                        <a:t>2.1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latin typeface="+mn-lt"/>
                        </a:rPr>
                        <a:t>1.2, 3.0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latin typeface="+mn-lt"/>
                        </a:rPr>
                        <a:t>&lt;.001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</a:tr>
              <a:tr h="1007613"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 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latin typeface="+mn-lt"/>
                        </a:rPr>
                        <a:t> 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latin typeface="+mn-lt"/>
                        </a:rPr>
                        <a:t> 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kern="1200" dirty="0">
                          <a:latin typeface="+mn-lt"/>
                        </a:rPr>
                        <a:t> 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</a:tr>
              <a:tr h="1128221"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40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Age * </a:t>
                      </a:r>
                      <a:r>
                        <a:rPr lang="nb-NO" sz="4000" b="0" kern="1200" dirty="0" err="1">
                          <a:solidFill>
                            <a:schemeClr val="tx1"/>
                          </a:solidFill>
                          <a:latin typeface="+mn-lt"/>
                        </a:rPr>
                        <a:t>ankle</a:t>
                      </a:r>
                      <a:r>
                        <a:rPr lang="nb-NO" sz="40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nb-NO" sz="4000" b="0" kern="1200" dirty="0" err="1">
                          <a:solidFill>
                            <a:schemeClr val="tx1"/>
                          </a:solidFill>
                          <a:latin typeface="+mn-lt"/>
                        </a:rPr>
                        <a:t>contracture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4000" b="0" kern="1200" dirty="0">
                          <a:latin typeface="+mn-lt"/>
                        </a:rPr>
                        <a:t>-1.9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4000" b="0" kern="1200" dirty="0">
                          <a:latin typeface="+mn-lt"/>
                        </a:rPr>
                        <a:t>-3.6,-0.2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217663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4000" b="0" kern="1200" dirty="0">
                          <a:latin typeface="+mn-lt"/>
                        </a:rPr>
                        <a:t>.026</a:t>
                      </a:r>
                      <a:endParaRPr lang="nb-NO" sz="4000" b="0" kern="120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ekstSylinder 2"/>
          <p:cNvSpPr txBox="1"/>
          <p:nvPr/>
        </p:nvSpPr>
        <p:spPr>
          <a:xfrm>
            <a:off x="239466" y="463555"/>
            <a:ext cx="23753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latin typeface="+mj-lt"/>
                <a:ea typeface="+mj-ea"/>
                <a:cs typeface="Aharoni" panose="02010803020104030203" pitchFamily="2" charset="-79"/>
              </a:rPr>
              <a:t>Sammenhengen</a:t>
            </a:r>
            <a:r>
              <a:rPr lang="en-US" sz="6000" dirty="0" smtClean="0">
                <a:latin typeface="+mj-lt"/>
                <a:ea typeface="+mj-ea"/>
                <a:cs typeface="Aharoni" panose="02010803020104030203" pitchFamily="2" charset="-79"/>
              </a:rPr>
              <a:t> </a:t>
            </a:r>
            <a:r>
              <a:rPr lang="en-US" sz="6000" dirty="0" err="1" smtClean="0">
                <a:latin typeface="+mj-lt"/>
                <a:ea typeface="+mj-ea"/>
                <a:cs typeface="Aharoni" panose="02010803020104030203" pitchFamily="2" charset="-79"/>
              </a:rPr>
              <a:t>mellom</a:t>
            </a:r>
            <a:r>
              <a:rPr lang="en-US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dirty="0" err="1" smtClean="0">
                <a:latin typeface="+mj-lt"/>
                <a:ea typeface="+mj-ea"/>
                <a:cs typeface="Aharoni" panose="02010803020104030203" pitchFamily="2" charset="-79"/>
              </a:rPr>
              <a:t>ulike</a:t>
            </a:r>
            <a:r>
              <a:rPr lang="en-US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dirty="0" err="1" smtClean="0">
                <a:latin typeface="+mj-lt"/>
                <a:ea typeface="+mj-ea"/>
                <a:cs typeface="Aharoni" panose="02010803020104030203" pitchFamily="2" charset="-79"/>
              </a:rPr>
              <a:t>faktorer</a:t>
            </a:r>
            <a:r>
              <a:rPr lang="en-US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dirty="0" smtClean="0">
                <a:latin typeface="+mj-lt"/>
                <a:ea typeface="+mj-ea"/>
                <a:cs typeface="Aharoni" panose="02010803020104030203" pitchFamily="2" charset="-79"/>
              </a:rPr>
              <a:t>og </a:t>
            </a:r>
            <a:r>
              <a:rPr lang="en-US" sz="6000" dirty="0" err="1" smtClean="0">
                <a:latin typeface="+mj-lt"/>
                <a:ea typeface="+mj-ea"/>
                <a:cs typeface="Aharoni" panose="02010803020104030203" pitchFamily="2" charset="-79"/>
              </a:rPr>
              <a:t>langsiktig</a:t>
            </a:r>
            <a:r>
              <a:rPr lang="en-US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dirty="0" err="1" smtClean="0">
                <a:latin typeface="+mj-lt"/>
                <a:ea typeface="+mj-ea"/>
                <a:cs typeface="Aharoni" panose="02010803020104030203" pitchFamily="2" charset="-79"/>
              </a:rPr>
              <a:t>grovmotorisk</a:t>
            </a:r>
            <a:r>
              <a:rPr lang="en-US" sz="6000" dirty="0" smtClean="0">
                <a:latin typeface="+mj-lt"/>
                <a:ea typeface="+mj-ea"/>
                <a:cs typeface="Aharoni" panose="02010803020104030203" pitchFamily="2" charset="-79"/>
              </a:rPr>
              <a:t> </a:t>
            </a:r>
            <a:r>
              <a:rPr lang="en-US" sz="6000" dirty="0" err="1" smtClean="0">
                <a:latin typeface="+mj-lt"/>
                <a:ea typeface="+mj-ea"/>
                <a:cs typeface="Aharoni" panose="02010803020104030203" pitchFamily="2" charset="-79"/>
              </a:rPr>
              <a:t>framgang</a:t>
            </a:r>
            <a:endParaRPr lang="nb-NO" sz="6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77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t="12048" r="-172" b="7316"/>
          <a:stretch/>
        </p:blipFill>
        <p:spPr>
          <a:xfrm>
            <a:off x="-3262" y="-269998"/>
            <a:ext cx="11589703" cy="14002825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283338" y="13509952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  <p:sp>
        <p:nvSpPr>
          <p:cNvPr id="5" name="Rektangel 4"/>
          <p:cNvSpPr/>
          <p:nvPr/>
        </p:nvSpPr>
        <p:spPr>
          <a:xfrm>
            <a:off x="11586441" y="1098154"/>
            <a:ext cx="127688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ea typeface="Calibri" panose="020F0502020204030204" pitchFamily="34" charset="0"/>
              </a:rPr>
              <a:t>Mean differences (95% CIs) in GMFM-66 percentiles by frequency of physical therapy </a:t>
            </a:r>
            <a:endParaRPr lang="nb-NO" sz="5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18"/>
          <a:stretch/>
        </p:blipFill>
        <p:spPr bwMode="auto">
          <a:xfrm>
            <a:off x="11616730" y="5399165"/>
            <a:ext cx="12768858" cy="9186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35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4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7" y="0"/>
            <a:ext cx="14689632" cy="13717588"/>
          </a:xfrm>
          <a:prstGeom prst="rect">
            <a:avLst/>
          </a:prstGeom>
          <a:noFill/>
        </p:spPr>
      </p:pic>
      <p:sp>
        <p:nvSpPr>
          <p:cNvPr id="3" name="Rektangel 2"/>
          <p:cNvSpPr/>
          <p:nvPr/>
        </p:nvSpPr>
        <p:spPr>
          <a:xfrm>
            <a:off x="14708023" y="18845"/>
            <a:ext cx="8784976" cy="13823578"/>
          </a:xfrm>
          <a:prstGeom prst="rect">
            <a:avLst/>
          </a:prstGeom>
        </p:spPr>
        <p:txBody>
          <a:bodyPr wrap="square" lIns="217728" tIns="108864" rIns="217728" bIns="108864">
            <a:spAutoFit/>
          </a:bodyPr>
          <a:lstStyle/>
          <a:p>
            <a:r>
              <a:rPr lang="en-US" sz="4000" dirty="0"/>
              <a:t>Goal-directed functional training</a:t>
            </a:r>
          </a:p>
          <a:p>
            <a:r>
              <a:rPr lang="nb-NO" sz="2400" dirty="0">
                <a:solidFill>
                  <a:srgbClr val="00B050"/>
                </a:solidFill>
              </a:rPr>
              <a:t>+ </a:t>
            </a:r>
            <a:r>
              <a:rPr lang="en-US" sz="2400" dirty="0"/>
              <a:t>Novak I, et al. 2013.</a:t>
            </a:r>
          </a:p>
          <a:p>
            <a:r>
              <a:rPr lang="nb-NO" sz="2400" dirty="0">
                <a:solidFill>
                  <a:srgbClr val="00B050"/>
                </a:solidFill>
              </a:rPr>
              <a:t>+ </a:t>
            </a:r>
            <a:r>
              <a:rPr lang="nb-NO" sz="2400" dirty="0" err="1"/>
              <a:t>Franki</a:t>
            </a:r>
            <a:r>
              <a:rPr lang="nb-NO" sz="2400" dirty="0"/>
              <a:t> I, et al. </a:t>
            </a:r>
            <a:r>
              <a:rPr lang="en-US" sz="2400" dirty="0"/>
              <a:t>2012.</a:t>
            </a:r>
          </a:p>
          <a:p>
            <a:r>
              <a:rPr lang="nb-NO" sz="2400" dirty="0">
                <a:solidFill>
                  <a:srgbClr val="00B050"/>
                </a:solidFill>
              </a:rPr>
              <a:t>+ </a:t>
            </a:r>
            <a:r>
              <a:rPr lang="en-US" sz="2400" dirty="0"/>
              <a:t>Morgan C NI, et al. 2016.</a:t>
            </a:r>
          </a:p>
          <a:p>
            <a:r>
              <a:rPr lang="nb-NO" sz="2400" dirty="0">
                <a:solidFill>
                  <a:srgbClr val="00B050"/>
                </a:solidFill>
              </a:rPr>
              <a:t>+ </a:t>
            </a:r>
            <a:r>
              <a:rPr lang="nb-NO" sz="2400" dirty="0"/>
              <a:t>Law M, Darrah J. 2014</a:t>
            </a:r>
          </a:p>
          <a:p>
            <a:r>
              <a:rPr lang="nb-NO" sz="2400" dirty="0">
                <a:solidFill>
                  <a:srgbClr val="00B050"/>
                </a:solidFill>
              </a:rPr>
              <a:t>+ </a:t>
            </a:r>
            <a:r>
              <a:rPr lang="nb-NO" sz="2400" dirty="0" err="1"/>
              <a:t>Lowing</a:t>
            </a:r>
            <a:r>
              <a:rPr lang="nb-NO" sz="2400" dirty="0"/>
              <a:t> K, </a:t>
            </a:r>
            <a:r>
              <a:rPr lang="nb-NO" sz="2400" dirty="0" err="1"/>
              <a:t>Bexelius</a:t>
            </a:r>
            <a:r>
              <a:rPr lang="nb-NO" sz="2400" dirty="0"/>
              <a:t> A, </a:t>
            </a:r>
            <a:r>
              <a:rPr lang="nb-NO" sz="2400" dirty="0" err="1"/>
              <a:t>Brogren</a:t>
            </a:r>
            <a:r>
              <a:rPr lang="nb-NO" sz="2400" dirty="0"/>
              <a:t> </a:t>
            </a:r>
            <a:r>
              <a:rPr lang="nb-NO" sz="2400" dirty="0" err="1"/>
              <a:t>Carlberg</a:t>
            </a:r>
            <a:r>
              <a:rPr lang="nb-NO" sz="2400" dirty="0"/>
              <a:t> E. 2009</a:t>
            </a:r>
          </a:p>
          <a:p>
            <a:r>
              <a:rPr lang="nb-NO" sz="2400" dirty="0">
                <a:solidFill>
                  <a:srgbClr val="00B050"/>
                </a:solidFill>
              </a:rPr>
              <a:t>+ </a:t>
            </a:r>
            <a:r>
              <a:rPr lang="nb-NO" sz="2400" dirty="0"/>
              <a:t>Størvold, G.V. &amp; Jahnsen R. </a:t>
            </a:r>
            <a:r>
              <a:rPr lang="nb-NO" sz="2400" dirty="0" smtClean="0"/>
              <a:t>2010</a:t>
            </a:r>
          </a:p>
          <a:p>
            <a:endParaRPr lang="nb-NO" sz="2400" dirty="0" smtClean="0"/>
          </a:p>
          <a:p>
            <a:r>
              <a:rPr lang="nb-NO" sz="4000" dirty="0"/>
              <a:t>High </a:t>
            </a:r>
            <a:r>
              <a:rPr lang="nb-NO" sz="4000" dirty="0" err="1"/>
              <a:t>intensity</a:t>
            </a:r>
            <a:r>
              <a:rPr lang="nb-NO" sz="4000" dirty="0"/>
              <a:t> </a:t>
            </a:r>
            <a:r>
              <a:rPr lang="nb-NO" sz="4000" dirty="0" err="1"/>
              <a:t>of</a:t>
            </a:r>
            <a:r>
              <a:rPr lang="nb-NO" sz="4000" dirty="0"/>
              <a:t> training</a:t>
            </a:r>
          </a:p>
          <a:p>
            <a:r>
              <a:rPr lang="nb-NO" sz="2400" dirty="0">
                <a:solidFill>
                  <a:srgbClr val="00B050"/>
                </a:solidFill>
              </a:rPr>
              <a:t>+</a:t>
            </a:r>
            <a:r>
              <a:rPr lang="nb-NO" sz="2400" dirty="0"/>
              <a:t> </a:t>
            </a:r>
            <a:r>
              <a:rPr lang="nb-NO" sz="2400" dirty="0" err="1"/>
              <a:t>Arpino</a:t>
            </a:r>
            <a:r>
              <a:rPr lang="nb-NO" sz="2400" dirty="0"/>
              <a:t> C, et al. 2010</a:t>
            </a:r>
          </a:p>
          <a:p>
            <a:r>
              <a:rPr lang="nb-NO" sz="2400" dirty="0">
                <a:solidFill>
                  <a:srgbClr val="FF0000"/>
                </a:solidFill>
              </a:rPr>
              <a:t>-</a:t>
            </a:r>
            <a:r>
              <a:rPr lang="nb-NO" sz="2400" dirty="0"/>
              <a:t> Martin, et al 2010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±</a:t>
            </a:r>
            <a:r>
              <a:rPr lang="nb-NO" sz="2400" dirty="0"/>
              <a:t> </a:t>
            </a:r>
            <a:r>
              <a:rPr lang="nb-NO" sz="2400" dirty="0" err="1"/>
              <a:t>Chiarello</a:t>
            </a:r>
            <a:r>
              <a:rPr lang="nb-NO" sz="2400" dirty="0"/>
              <a:t> LA, et al. 2011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±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nb-NO" sz="2400" dirty="0"/>
              <a:t>Myrhaug HT, et al. 2014</a:t>
            </a:r>
          </a:p>
          <a:p>
            <a:r>
              <a:rPr lang="nb-NO" sz="2400" dirty="0">
                <a:solidFill>
                  <a:schemeClr val="accent6">
                    <a:lumMod val="75000"/>
                  </a:schemeClr>
                </a:solidFill>
              </a:rPr>
              <a:t>±</a:t>
            </a:r>
            <a:r>
              <a:rPr lang="nb-NO" sz="2400" dirty="0"/>
              <a:t> </a:t>
            </a:r>
            <a:r>
              <a:rPr lang="nb-NO" sz="2400" dirty="0" err="1"/>
              <a:t>Cope</a:t>
            </a:r>
            <a:r>
              <a:rPr lang="nb-NO" sz="2400" dirty="0"/>
              <a:t>, S. &amp; Mohn-Johnsen </a:t>
            </a:r>
            <a:r>
              <a:rPr lang="nb-NO" sz="2400" dirty="0" smtClean="0"/>
              <a:t>2017</a:t>
            </a:r>
          </a:p>
          <a:p>
            <a:endParaRPr lang="nb-NO" sz="2400" dirty="0"/>
          </a:p>
          <a:p>
            <a:r>
              <a:rPr lang="nb-NO" sz="4000" dirty="0"/>
              <a:t>Kontrakturer, epilepsi, alvorlige syn- og hørselsvansker, utviklingshemming</a:t>
            </a:r>
          </a:p>
          <a:p>
            <a:r>
              <a:rPr lang="nb-NO" sz="2400" dirty="0">
                <a:solidFill>
                  <a:srgbClr val="FF0000"/>
                </a:solidFill>
              </a:rPr>
              <a:t>- </a:t>
            </a:r>
            <a:r>
              <a:rPr lang="nb-NO" sz="2400" dirty="0" err="1"/>
              <a:t>Chiarello</a:t>
            </a:r>
            <a:r>
              <a:rPr lang="nb-NO" sz="2400" dirty="0"/>
              <a:t> et al-11</a:t>
            </a:r>
          </a:p>
          <a:p>
            <a:r>
              <a:rPr lang="nb-NO" sz="2400" dirty="0">
                <a:solidFill>
                  <a:srgbClr val="FF0000"/>
                </a:solidFill>
              </a:rPr>
              <a:t>- </a:t>
            </a:r>
            <a:r>
              <a:rPr lang="nb-NO" sz="2400" dirty="0"/>
              <a:t>Bartlett et al -10</a:t>
            </a:r>
          </a:p>
          <a:p>
            <a:pPr marL="342900" indent="-342900">
              <a:buFontTx/>
              <a:buChar char="-"/>
            </a:pPr>
            <a:r>
              <a:rPr lang="nb-NO" sz="2400" dirty="0" err="1" smtClean="0"/>
              <a:t>Beckung</a:t>
            </a:r>
            <a:r>
              <a:rPr lang="nb-NO" sz="2400" dirty="0" smtClean="0"/>
              <a:t> </a:t>
            </a:r>
            <a:r>
              <a:rPr lang="nb-NO" sz="2400" dirty="0"/>
              <a:t>et al -</a:t>
            </a:r>
            <a:r>
              <a:rPr lang="nb-NO" sz="2400" dirty="0" smtClean="0"/>
              <a:t>2008</a:t>
            </a:r>
          </a:p>
          <a:p>
            <a:pPr marL="342900" indent="-342900">
              <a:buFontTx/>
              <a:buChar char="-"/>
            </a:pPr>
            <a:endParaRPr lang="nb-NO" sz="2400" dirty="0"/>
          </a:p>
          <a:p>
            <a:r>
              <a:rPr lang="nb-NO" sz="4000" dirty="0" err="1"/>
              <a:t>BoNT-X</a:t>
            </a:r>
            <a:r>
              <a:rPr lang="nb-NO" sz="4000" dirty="0"/>
              <a:t>, ITB, kirurgi, </a:t>
            </a:r>
            <a:r>
              <a:rPr lang="nb-NO" sz="4000" dirty="0" err="1"/>
              <a:t>ortoser</a:t>
            </a:r>
            <a:endParaRPr lang="nb-NO" sz="4000" dirty="0"/>
          </a:p>
          <a:p>
            <a:r>
              <a:rPr lang="nb-NO" sz="24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r>
              <a:rPr lang="nb-NO" sz="2400" dirty="0"/>
              <a:t> </a:t>
            </a:r>
            <a:r>
              <a:rPr lang="nb-NO" sz="2400" dirty="0" err="1"/>
              <a:t>Novak</a:t>
            </a:r>
            <a:r>
              <a:rPr lang="nb-NO" sz="2400" dirty="0"/>
              <a:t> et al </a:t>
            </a:r>
            <a:r>
              <a:rPr lang="nb-NO" sz="2400" dirty="0" smtClean="0"/>
              <a:t>2013</a:t>
            </a:r>
          </a:p>
          <a:p>
            <a:endParaRPr lang="nb-NO" sz="2400" dirty="0"/>
          </a:p>
          <a:p>
            <a:r>
              <a:rPr lang="nb-NO" sz="4400" dirty="0"/>
              <a:t>CP </a:t>
            </a:r>
            <a:r>
              <a:rPr lang="nb-NO" sz="4400" dirty="0" err="1"/>
              <a:t>subtype</a:t>
            </a:r>
            <a:endParaRPr lang="nb-NO" sz="4400" dirty="0"/>
          </a:p>
          <a:p>
            <a:r>
              <a:rPr lang="nb-NO" sz="2400" dirty="0" err="1"/>
              <a:t>Chiarello</a:t>
            </a:r>
            <a:r>
              <a:rPr lang="nb-NO" sz="2400" dirty="0"/>
              <a:t> LA, </a:t>
            </a:r>
            <a:r>
              <a:rPr lang="nb-NO" sz="2400" dirty="0" err="1"/>
              <a:t>Palisano</a:t>
            </a:r>
            <a:r>
              <a:rPr lang="nb-NO" sz="2400" dirty="0"/>
              <a:t> RJ, Bartlett DJ, et al. 2011. </a:t>
            </a:r>
          </a:p>
          <a:p>
            <a:r>
              <a:rPr lang="nb-NO" sz="2400" dirty="0"/>
              <a:t>Østensjø S, </a:t>
            </a:r>
            <a:r>
              <a:rPr lang="nb-NO" sz="2400" dirty="0" err="1"/>
              <a:t>Carlberg</a:t>
            </a:r>
            <a:r>
              <a:rPr lang="nb-NO" sz="2400" dirty="0"/>
              <a:t> EB, </a:t>
            </a:r>
            <a:r>
              <a:rPr lang="nb-NO" sz="2400" dirty="0" err="1"/>
              <a:t>Vøllestad</a:t>
            </a:r>
            <a:r>
              <a:rPr lang="nb-NO" sz="2400" dirty="0"/>
              <a:t> NK. 2004</a:t>
            </a:r>
          </a:p>
          <a:p>
            <a:r>
              <a:rPr lang="nb-NO" sz="2400" dirty="0" err="1"/>
              <a:t>Beckung</a:t>
            </a:r>
            <a:r>
              <a:rPr lang="nb-NO" sz="2400" dirty="0"/>
              <a:t> E, Carlsson G, </a:t>
            </a:r>
            <a:r>
              <a:rPr lang="nb-NO" sz="2400" dirty="0" err="1"/>
              <a:t>Carlsdotter</a:t>
            </a:r>
            <a:r>
              <a:rPr lang="nb-NO" sz="2400" dirty="0"/>
              <a:t> S, et al. </a:t>
            </a:r>
            <a:r>
              <a:rPr lang="nb-NO" sz="2400" dirty="0" smtClean="0"/>
              <a:t>2007</a:t>
            </a:r>
          </a:p>
          <a:p>
            <a:endParaRPr lang="nb-NO" sz="2400" dirty="0"/>
          </a:p>
          <a:p>
            <a:r>
              <a:rPr lang="en-US" sz="4000" dirty="0" err="1" smtClean="0"/>
              <a:t>Fysisk</a:t>
            </a:r>
            <a:r>
              <a:rPr lang="en-US" sz="4000" dirty="0" smtClean="0"/>
              <a:t> </a:t>
            </a:r>
            <a:r>
              <a:rPr lang="en-US" sz="4000" dirty="0" err="1" smtClean="0"/>
              <a:t>aktivitet</a:t>
            </a:r>
            <a:endParaRPr lang="en-US" sz="4000" dirty="0" smtClean="0"/>
          </a:p>
          <a:p>
            <a:r>
              <a:rPr lang="en-US" sz="2400" dirty="0" smtClean="0">
                <a:solidFill>
                  <a:srgbClr val="00B050"/>
                </a:solidFill>
              </a:rPr>
              <a:t>+</a:t>
            </a:r>
            <a:r>
              <a:rPr lang="en-US" sz="2400" dirty="0" smtClean="0"/>
              <a:t> </a:t>
            </a:r>
            <a:r>
              <a:rPr lang="nb-NO" sz="2400" dirty="0" err="1"/>
              <a:t>Keawutan</a:t>
            </a:r>
            <a:r>
              <a:rPr lang="nb-NO" sz="2400" dirty="0"/>
              <a:t> P, Bell K, </a:t>
            </a:r>
            <a:r>
              <a:rPr lang="nb-NO" sz="2400" dirty="0" err="1"/>
              <a:t>Davies</a:t>
            </a:r>
            <a:r>
              <a:rPr lang="nb-NO" sz="2400" dirty="0"/>
              <a:t> PS, et al. 2014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538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/>
          <p:cNvSpPr txBox="1"/>
          <p:nvPr/>
        </p:nvSpPr>
        <p:spPr>
          <a:xfrm>
            <a:off x="22129898" y="13311963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  <p:pic>
        <p:nvPicPr>
          <p:cNvPr id="9" name="Bilde 8" descr="Relatert bilde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3194" y="0"/>
            <a:ext cx="8573649" cy="137175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Sylinder 1"/>
          <p:cNvSpPr txBox="1"/>
          <p:nvPr/>
        </p:nvSpPr>
        <p:spPr>
          <a:xfrm>
            <a:off x="1247578" y="535483"/>
            <a:ext cx="11031674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Grovmotorisk</a:t>
            </a:r>
            <a:r>
              <a:rPr lang="nb-NO" dirty="0" smtClean="0"/>
              <a:t> utvikling over tid hos barn med CP</a:t>
            </a:r>
          </a:p>
          <a:p>
            <a:r>
              <a:rPr lang="nb-NO" dirty="0" smtClean="0"/>
              <a:t>Motor </a:t>
            </a:r>
            <a:r>
              <a:rPr lang="nb-NO" dirty="0" err="1" smtClean="0"/>
              <a:t>developmental</a:t>
            </a:r>
            <a:r>
              <a:rPr lang="nb-NO" dirty="0" smtClean="0"/>
              <a:t> </a:t>
            </a:r>
            <a:r>
              <a:rPr lang="nb-NO" dirty="0" err="1" smtClean="0"/>
              <a:t>curves</a:t>
            </a:r>
            <a:endParaRPr lang="nb-NO" dirty="0"/>
          </a:p>
        </p:txBody>
      </p:sp>
      <p:pic>
        <p:nvPicPr>
          <p:cNvPr id="10" name="Picture 4" descr="http://canchild.interlynx.net/patches/omgs/jamaal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51"/>
          <a:stretch>
            <a:fillRect/>
          </a:stretch>
        </p:blipFill>
        <p:spPr bwMode="auto">
          <a:xfrm>
            <a:off x="2183682" y="2472607"/>
            <a:ext cx="9577064" cy="892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Sylinder 10"/>
          <p:cNvSpPr txBox="1"/>
          <p:nvPr/>
        </p:nvSpPr>
        <p:spPr>
          <a:xfrm>
            <a:off x="9422413" y="11971362"/>
            <a:ext cx="571367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Rosenbaum et al -02</a:t>
            </a:r>
          </a:p>
        </p:txBody>
      </p:sp>
    </p:spTree>
    <p:extLst>
      <p:ext uri="{BB962C8B-B14F-4D97-AF65-F5344CB8AC3E}">
        <p14:creationId xmlns:p14="http://schemas.microsoft.com/office/powerpoint/2010/main" val="35065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/>
        </p:nvSpPr>
        <p:spPr>
          <a:xfrm>
            <a:off x="282008" y="1126707"/>
            <a:ext cx="783932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600" dirty="0" smtClean="0">
                <a:latin typeface="+mj-lt"/>
                <a:ea typeface="+mj-ea"/>
                <a:cs typeface="Aharoni" panose="02010803020104030203" pitchFamily="2" charset="-79"/>
              </a:rPr>
              <a:t>GMFM-66 </a:t>
            </a:r>
            <a:r>
              <a:rPr lang="nb-NO" sz="6600" dirty="0" err="1" smtClean="0">
                <a:latin typeface="+mj-lt"/>
                <a:ea typeface="+mj-ea"/>
                <a:cs typeface="Aharoni" panose="02010803020104030203" pitchFamily="2" charset="-79"/>
              </a:rPr>
              <a:t>percentiler</a:t>
            </a:r>
            <a:endParaRPr lang="nb-NO" sz="6600" dirty="0" smtClean="0">
              <a:latin typeface="+mj-lt"/>
              <a:ea typeface="+mj-ea"/>
              <a:cs typeface="Aharoni" panose="02010803020104030203" pitchFamily="2" charset="-79"/>
            </a:endParaRPr>
          </a:p>
          <a:p>
            <a:pPr algn="r"/>
            <a:r>
              <a:rPr lang="en-US" sz="2000" dirty="0"/>
              <a:t>(Hanna et al. -08) </a:t>
            </a:r>
            <a:endParaRPr lang="nb-NO" sz="2000" dirty="0">
              <a:latin typeface="+mj-lt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3" b="3715"/>
          <a:stretch/>
        </p:blipFill>
        <p:spPr bwMode="auto">
          <a:xfrm>
            <a:off x="-6764" y="5418634"/>
            <a:ext cx="15748535" cy="85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22129898" y="13311963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  <p:sp>
        <p:nvSpPr>
          <p:cNvPr id="8" name="Rektangel 7"/>
          <p:cNvSpPr/>
          <p:nvPr/>
        </p:nvSpPr>
        <p:spPr>
          <a:xfrm>
            <a:off x="72975" y="2826346"/>
            <a:ext cx="1447360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/>
              <a:t>			</a:t>
            </a:r>
            <a:endParaRPr lang="en-US" sz="2800" dirty="0" smtClean="0"/>
          </a:p>
          <a:p>
            <a:endParaRPr lang="en-US" sz="1800" dirty="0" smtClean="0"/>
          </a:p>
          <a:p>
            <a:r>
              <a:rPr lang="en-US" sz="4400" dirty="0" err="1" smtClean="0"/>
              <a:t>Grovmotorisk</a:t>
            </a:r>
            <a:r>
              <a:rPr lang="en-US" sz="4400" dirty="0" smtClean="0"/>
              <a:t> </a:t>
            </a:r>
            <a:r>
              <a:rPr lang="en-US" sz="4400" dirty="0" err="1" smtClean="0"/>
              <a:t>framgang</a:t>
            </a:r>
            <a:r>
              <a:rPr lang="en-US" sz="4400" dirty="0" smtClean="0"/>
              <a:t>: </a:t>
            </a:r>
            <a:r>
              <a:rPr lang="en-US" sz="4400" dirty="0" err="1" smtClean="0"/>
              <a:t>en</a:t>
            </a:r>
            <a:r>
              <a:rPr lang="en-US" sz="4400" dirty="0" smtClean="0"/>
              <a:t> </a:t>
            </a:r>
            <a:r>
              <a:rPr lang="en-US" sz="4400" dirty="0" err="1" smtClean="0"/>
              <a:t>positiv</a:t>
            </a:r>
            <a:r>
              <a:rPr lang="en-US" sz="4400" dirty="0" smtClean="0"/>
              <a:t> </a:t>
            </a:r>
            <a:r>
              <a:rPr lang="en-US" sz="4400" dirty="0" err="1" smtClean="0"/>
              <a:t>endring</a:t>
            </a:r>
            <a:r>
              <a:rPr lang="en-US" sz="4400" dirty="0" smtClean="0"/>
              <a:t> </a:t>
            </a:r>
            <a:r>
              <a:rPr lang="en-US" sz="4400" dirty="0" err="1"/>
              <a:t>i</a:t>
            </a:r>
            <a:r>
              <a:rPr lang="en-US" sz="4400" dirty="0" smtClean="0"/>
              <a:t> persentiler</a:t>
            </a:r>
            <a:endParaRPr lang="en-US" sz="4400" dirty="0"/>
          </a:p>
        </p:txBody>
      </p:sp>
      <p:pic>
        <p:nvPicPr>
          <p:cNvPr id="9" name="Bilde 8" descr="Relatert bilde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3194" y="0"/>
            <a:ext cx="8573649" cy="13717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13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/>
          <p:cNvSpPr txBox="1"/>
          <p:nvPr/>
        </p:nvSpPr>
        <p:spPr>
          <a:xfrm>
            <a:off x="22129898" y="13311963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Photo: www.colourbox.com</a:t>
            </a:r>
            <a:endParaRPr lang="nb-NO" sz="1100" dirty="0"/>
          </a:p>
        </p:txBody>
      </p:sp>
      <p:sp>
        <p:nvSpPr>
          <p:cNvPr id="5" name="TekstSylinder 4"/>
          <p:cNvSpPr txBox="1"/>
          <p:nvPr/>
        </p:nvSpPr>
        <p:spPr>
          <a:xfrm>
            <a:off x="0" y="8586986"/>
            <a:ext cx="157931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Aharoni" panose="02010803020104030203" pitchFamily="2" charset="-79"/>
              </a:rPr>
              <a:t>Metode</a:t>
            </a:r>
            <a:endParaRPr lang="nb-NO" sz="36000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j-lt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6" name="Bilde 5" descr="Relatert bilde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3194" y="0"/>
            <a:ext cx="8573649" cy="13717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86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405958" y="954138"/>
            <a:ext cx="209318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0" dirty="0"/>
              <a:t>Design: </a:t>
            </a:r>
            <a:r>
              <a:rPr lang="nb-NO" sz="6000" dirty="0" smtClean="0"/>
              <a:t>prospektiv longitudinell </a:t>
            </a:r>
            <a:r>
              <a:rPr lang="nb-NO" sz="6000" dirty="0" err="1" smtClean="0"/>
              <a:t>kohorte</a:t>
            </a:r>
            <a:r>
              <a:rPr lang="nb-NO" sz="6000" dirty="0" smtClean="0"/>
              <a:t>-studie.</a:t>
            </a:r>
            <a:endParaRPr lang="nb-NO" sz="6000" dirty="0"/>
          </a:p>
        </p:txBody>
      </p:sp>
      <p:sp>
        <p:nvSpPr>
          <p:cNvPr id="7" name="TekstSylinder 6"/>
          <p:cNvSpPr txBox="1"/>
          <p:nvPr/>
        </p:nvSpPr>
        <p:spPr>
          <a:xfrm>
            <a:off x="395534" y="9091042"/>
            <a:ext cx="234625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 smtClean="0"/>
              <a:t>Deltakere: </a:t>
            </a:r>
          </a:p>
          <a:p>
            <a:r>
              <a:rPr lang="nb-NO" sz="6000" dirty="0" smtClean="0"/>
              <a:t>Barn som var registrert i </a:t>
            </a:r>
            <a:r>
              <a:rPr lang="en-US" sz="6000" dirty="0" smtClean="0"/>
              <a:t>CPRN og </a:t>
            </a:r>
            <a:r>
              <a:rPr lang="en-US" sz="6000" dirty="0" err="1" smtClean="0"/>
              <a:t>deltok</a:t>
            </a:r>
            <a:r>
              <a:rPr lang="en-US" sz="6000" dirty="0" smtClean="0"/>
              <a:t> </a:t>
            </a:r>
            <a:r>
              <a:rPr lang="en-US" sz="6000" dirty="0" err="1" smtClean="0"/>
              <a:t>i</a:t>
            </a:r>
            <a:r>
              <a:rPr lang="en-US" sz="6000" dirty="0" smtClean="0"/>
              <a:t> CPOP </a:t>
            </a:r>
            <a:r>
              <a:rPr lang="nb-NO" sz="6000" dirty="0" smtClean="0"/>
              <a:t>som hadde minst to GMFM-66 tester tatt mellom 2 og 12 år.</a:t>
            </a:r>
            <a:endParaRPr lang="nb-NO" sz="6000" dirty="0"/>
          </a:p>
        </p:txBody>
      </p:sp>
      <p:sp>
        <p:nvSpPr>
          <p:cNvPr id="8" name="TekstSylinder 7"/>
          <p:cNvSpPr txBox="1"/>
          <p:nvPr/>
        </p:nvSpPr>
        <p:spPr>
          <a:xfrm>
            <a:off x="467543" y="12127932"/>
            <a:ext cx="17557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 smtClean="0"/>
              <a:t>Statistikk: Linear Mixed Models (LMM).</a:t>
            </a:r>
            <a:endParaRPr lang="nb-NO" sz="6000" dirty="0"/>
          </a:p>
        </p:txBody>
      </p:sp>
      <p:sp>
        <p:nvSpPr>
          <p:cNvPr id="6" name="Tekstboks 11"/>
          <p:cNvSpPr txBox="1">
            <a:spLocks noChangeArrowheads="1"/>
          </p:cNvSpPr>
          <p:nvPr/>
        </p:nvSpPr>
        <p:spPr bwMode="auto">
          <a:xfrm>
            <a:off x="504056" y="4693943"/>
            <a:ext cx="3551834" cy="2070740"/>
          </a:xfrm>
          <a:prstGeom prst="rect">
            <a:avLst/>
          </a:prstGeom>
          <a:noFill/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b-NO" sz="4400" dirty="0" smtClean="0">
                <a:effectLst/>
                <a:latin typeface="Calibri"/>
                <a:ea typeface="Calibri"/>
                <a:cs typeface="Times New Roman"/>
              </a:rPr>
              <a:t>442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b-NO" sz="4400" dirty="0">
                <a:latin typeface="Calibri"/>
                <a:ea typeface="Calibri"/>
                <a:cs typeface="Times New Roman"/>
              </a:rPr>
              <a:t>b</a:t>
            </a:r>
            <a:r>
              <a:rPr lang="nb-NO" sz="4400" dirty="0" smtClean="0">
                <a:latin typeface="Calibri"/>
                <a:ea typeface="Calibri"/>
                <a:cs typeface="Times New Roman"/>
              </a:rPr>
              <a:t>arn med</a:t>
            </a:r>
            <a:r>
              <a:rPr lang="nb-NO" sz="4400" dirty="0" smtClean="0">
                <a:effectLst/>
                <a:latin typeface="Calibri"/>
                <a:ea typeface="Calibri"/>
                <a:cs typeface="Times New Roman"/>
              </a:rPr>
              <a:t> CP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nb-NO" sz="1800" dirty="0" smtClean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Ellipse 8"/>
          <p:cNvSpPr>
            <a:spLocks noChangeArrowheads="1"/>
          </p:cNvSpPr>
          <p:nvPr/>
        </p:nvSpPr>
        <p:spPr bwMode="auto">
          <a:xfrm>
            <a:off x="394433" y="4122490"/>
            <a:ext cx="3661457" cy="3615557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nb-NO"/>
          </a:p>
        </p:txBody>
      </p:sp>
      <p:sp>
        <p:nvSpPr>
          <p:cNvPr id="2" name="Rektangel 1"/>
          <p:cNvSpPr/>
          <p:nvPr/>
        </p:nvSpPr>
        <p:spPr>
          <a:xfrm>
            <a:off x="5465653" y="3325878"/>
            <a:ext cx="12199749" cy="14465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nb-NO" sz="44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Repeterte</a:t>
            </a:r>
            <a:r>
              <a:rPr lang="en-US" altLang="nb-NO" sz="4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nb-NO" sz="44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målinger</a:t>
            </a:r>
            <a:r>
              <a:rPr lang="en-US" altLang="nb-NO" sz="4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en-US" altLang="nb-NO" sz="4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GMFM-66 persentiler,</a:t>
            </a:r>
            <a:r>
              <a:rPr lang="en-US" sz="4400" dirty="0" smtClean="0"/>
              <a:t> </a:t>
            </a:r>
            <a:r>
              <a:rPr lang="en-US" altLang="nb-NO" sz="4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smerte</a:t>
            </a:r>
            <a:r>
              <a:rPr lang="en-US" altLang="nb-NO" sz="4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altLang="nb-NO" sz="4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ROM, </a:t>
            </a:r>
            <a:r>
              <a:rPr lang="en-US" altLang="nb-NO" sz="4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behandlingsrelaterte</a:t>
            </a:r>
            <a:r>
              <a:rPr lang="en-US" altLang="nb-NO" sz="4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nb-NO" sz="4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variabler</a:t>
            </a:r>
            <a:r>
              <a:rPr lang="en-US" altLang="nb-NO" sz="4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altLang="nb-NO" sz="4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fysisk</a:t>
            </a:r>
            <a:r>
              <a:rPr lang="en-US" altLang="nb-NO" sz="4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nb-NO" sz="4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aktivitet</a:t>
            </a:r>
            <a:r>
              <a:rPr lang="en-US" altLang="nb-NO" sz="4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en-US" altLang="nb-NO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5825174" y="6714778"/>
            <a:ext cx="11089231" cy="21236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/>
              <a:t>Målinger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gjort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èn</a:t>
            </a:r>
            <a:r>
              <a:rPr lang="en-US" sz="4400" b="1" dirty="0" smtClean="0"/>
              <a:t> gang:</a:t>
            </a:r>
            <a:r>
              <a:rPr lang="en-US" sz="4400" dirty="0" smtClean="0"/>
              <a:t> </a:t>
            </a:r>
            <a:r>
              <a:rPr lang="en-US" sz="4400" dirty="0"/>
              <a:t>CP type, </a:t>
            </a:r>
            <a:r>
              <a:rPr lang="en-US" sz="4400" dirty="0" smtClean="0"/>
              <a:t>GMFCS, </a:t>
            </a:r>
            <a:r>
              <a:rPr lang="en-US" sz="4400" dirty="0" err="1" smtClean="0"/>
              <a:t>kjønn</a:t>
            </a:r>
            <a:r>
              <a:rPr lang="en-US" sz="4400" dirty="0" smtClean="0"/>
              <a:t>;</a:t>
            </a:r>
            <a:r>
              <a:rPr lang="en-US" sz="4400" dirty="0"/>
              <a:t> </a:t>
            </a:r>
            <a:r>
              <a:rPr lang="en-US" sz="4400" dirty="0" err="1"/>
              <a:t>epilepsi</a:t>
            </a:r>
            <a:r>
              <a:rPr lang="en-US" sz="4400" dirty="0"/>
              <a:t> og </a:t>
            </a:r>
            <a:r>
              <a:rPr lang="en-US" sz="4400" dirty="0" err="1"/>
              <a:t>andre</a:t>
            </a:r>
            <a:r>
              <a:rPr lang="en-US" sz="4400" dirty="0"/>
              <a:t> </a:t>
            </a:r>
            <a:r>
              <a:rPr lang="en-US" sz="4400" dirty="0" err="1" smtClean="0"/>
              <a:t>diagnoser</a:t>
            </a:r>
            <a:r>
              <a:rPr lang="en-US" sz="4400" dirty="0" smtClean="0"/>
              <a:t>; </a:t>
            </a:r>
            <a:r>
              <a:rPr lang="en-US" sz="4400" dirty="0" err="1" smtClean="0"/>
              <a:t>intellektuelle</a:t>
            </a:r>
            <a:r>
              <a:rPr lang="en-US" sz="4400" dirty="0" smtClean="0"/>
              <a:t>, tale, </a:t>
            </a:r>
            <a:r>
              <a:rPr lang="en-US" sz="4400" dirty="0" err="1" smtClean="0"/>
              <a:t>spise</a:t>
            </a:r>
            <a:r>
              <a:rPr lang="en-US" sz="4400" dirty="0" smtClean="0"/>
              <a:t>, </a:t>
            </a:r>
            <a:r>
              <a:rPr lang="en-US" sz="4400" dirty="0" err="1" smtClean="0"/>
              <a:t>syns</a:t>
            </a:r>
            <a:r>
              <a:rPr lang="en-US" sz="4400" dirty="0" smtClean="0"/>
              <a:t>- og </a:t>
            </a:r>
            <a:r>
              <a:rPr lang="en-US" sz="4400" dirty="0" err="1" smtClean="0"/>
              <a:t>hørselsproblemer</a:t>
            </a:r>
            <a:r>
              <a:rPr lang="en-US" sz="4400" dirty="0" smtClean="0"/>
              <a:t>;.</a:t>
            </a:r>
            <a:endParaRPr lang="nb-NO" sz="4400" dirty="0"/>
          </a:p>
        </p:txBody>
      </p:sp>
      <p:cxnSp>
        <p:nvCxnSpPr>
          <p:cNvPr id="11" name="Rett pil 10"/>
          <p:cNvCxnSpPr>
            <a:cxnSpLocks noChangeShapeType="1"/>
          </p:cNvCxnSpPr>
          <p:nvPr/>
        </p:nvCxnSpPr>
        <p:spPr bwMode="auto">
          <a:xfrm flipV="1">
            <a:off x="4055890" y="5632907"/>
            <a:ext cx="13969552" cy="1000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Rett pil 12"/>
          <p:cNvCxnSpPr>
            <a:cxnSpLocks noChangeShapeType="1"/>
          </p:cNvCxnSpPr>
          <p:nvPr/>
        </p:nvCxnSpPr>
        <p:spPr bwMode="auto">
          <a:xfrm flipV="1">
            <a:off x="9246492" y="5642914"/>
            <a:ext cx="0" cy="104798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kstSylinder 13"/>
          <p:cNvSpPr txBox="1"/>
          <p:nvPr/>
        </p:nvSpPr>
        <p:spPr>
          <a:xfrm>
            <a:off x="4461773" y="5729313"/>
            <a:ext cx="2212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 smtClean="0"/>
              <a:t>2 </a:t>
            </a:r>
            <a:r>
              <a:rPr lang="nb-NO" sz="4400" dirty="0" err="1" smtClean="0"/>
              <a:t>years</a:t>
            </a:r>
            <a:endParaRPr lang="nb-NO" sz="4400" dirty="0"/>
          </a:p>
        </p:txBody>
      </p:sp>
      <p:sp>
        <p:nvSpPr>
          <p:cNvPr id="16" name="TekstSylinder 15"/>
          <p:cNvSpPr txBox="1"/>
          <p:nvPr/>
        </p:nvSpPr>
        <p:spPr>
          <a:xfrm>
            <a:off x="14732752" y="5729313"/>
            <a:ext cx="2212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 smtClean="0"/>
              <a:t>12 </a:t>
            </a:r>
            <a:r>
              <a:rPr lang="nb-NO" sz="4400" dirty="0" err="1" smtClean="0"/>
              <a:t>years</a:t>
            </a:r>
            <a:endParaRPr lang="nb-NO" sz="4400" dirty="0"/>
          </a:p>
        </p:txBody>
      </p:sp>
      <p:cxnSp>
        <p:nvCxnSpPr>
          <p:cNvPr id="18" name="Rett pil 17"/>
          <p:cNvCxnSpPr>
            <a:cxnSpLocks noChangeShapeType="1"/>
          </p:cNvCxnSpPr>
          <p:nvPr/>
        </p:nvCxnSpPr>
        <p:spPr bwMode="auto">
          <a:xfrm>
            <a:off x="6864202" y="4772428"/>
            <a:ext cx="0" cy="87048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Rett pil 20"/>
          <p:cNvCxnSpPr>
            <a:cxnSpLocks noChangeShapeType="1"/>
          </p:cNvCxnSpPr>
          <p:nvPr/>
        </p:nvCxnSpPr>
        <p:spPr bwMode="auto">
          <a:xfrm>
            <a:off x="8592394" y="4762421"/>
            <a:ext cx="0" cy="87048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Rett pil 21"/>
          <p:cNvCxnSpPr>
            <a:cxnSpLocks noChangeShapeType="1"/>
          </p:cNvCxnSpPr>
          <p:nvPr/>
        </p:nvCxnSpPr>
        <p:spPr bwMode="auto">
          <a:xfrm>
            <a:off x="13128898" y="4762421"/>
            <a:ext cx="0" cy="87048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Rett pil 22"/>
          <p:cNvCxnSpPr>
            <a:cxnSpLocks noChangeShapeType="1"/>
          </p:cNvCxnSpPr>
          <p:nvPr/>
        </p:nvCxnSpPr>
        <p:spPr bwMode="auto">
          <a:xfrm>
            <a:off x="16009218" y="4772428"/>
            <a:ext cx="0" cy="87048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Rett pil 23"/>
          <p:cNvCxnSpPr>
            <a:cxnSpLocks noChangeShapeType="1"/>
          </p:cNvCxnSpPr>
          <p:nvPr/>
        </p:nvCxnSpPr>
        <p:spPr bwMode="auto">
          <a:xfrm>
            <a:off x="10871884" y="4762421"/>
            <a:ext cx="0" cy="87048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ktangel 9"/>
          <p:cNvSpPr/>
          <p:nvPr/>
        </p:nvSpPr>
        <p:spPr>
          <a:xfrm>
            <a:off x="18053148" y="3618434"/>
            <a:ext cx="5300886" cy="446449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Rektangel 11"/>
          <p:cNvSpPr/>
          <p:nvPr/>
        </p:nvSpPr>
        <p:spPr>
          <a:xfrm>
            <a:off x="18080854" y="3809592"/>
            <a:ext cx="5616623" cy="825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b-NO" sz="4400" dirty="0">
                <a:ea typeface="Calibri"/>
                <a:cs typeface="Times New Roman"/>
              </a:rPr>
              <a:t>2048 </a:t>
            </a:r>
            <a:r>
              <a:rPr lang="nb-NO" sz="4400" dirty="0" smtClean="0">
                <a:ea typeface="Calibri"/>
                <a:cs typeface="Times New Roman"/>
              </a:rPr>
              <a:t>observasjoner</a:t>
            </a:r>
          </a:p>
        </p:txBody>
      </p:sp>
      <p:sp>
        <p:nvSpPr>
          <p:cNvPr id="19" name="TekstSylinder 18"/>
          <p:cNvSpPr txBox="1"/>
          <p:nvPr/>
        </p:nvSpPr>
        <p:spPr>
          <a:xfrm>
            <a:off x="18096186" y="5026278"/>
            <a:ext cx="4784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>
                <a:ea typeface="Calibri"/>
                <a:cs typeface="Times New Roman"/>
              </a:rPr>
              <a:t>1498 GMFM-66 </a:t>
            </a:r>
            <a:r>
              <a:rPr lang="nb-NO" sz="4000" dirty="0" smtClean="0">
                <a:ea typeface="Calibri"/>
                <a:cs typeface="Times New Roman"/>
              </a:rPr>
              <a:t>tester</a:t>
            </a:r>
            <a:endParaRPr lang="nb-NO" sz="4000" dirty="0">
              <a:ea typeface="Calibri"/>
              <a:cs typeface="Times New Roman"/>
            </a:endParaRPr>
          </a:p>
        </p:txBody>
      </p:sp>
      <p:sp>
        <p:nvSpPr>
          <p:cNvPr id="20" name="TekstSylinder 19"/>
          <p:cNvSpPr txBox="1"/>
          <p:nvPr/>
        </p:nvSpPr>
        <p:spPr>
          <a:xfrm>
            <a:off x="18096186" y="6202419"/>
            <a:ext cx="4784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ea typeface="Calibri"/>
                <a:cs typeface="Times New Roman"/>
              </a:rPr>
              <a:t>1056 endringer i GMFM-66 skårer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972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0" y="0"/>
            <a:ext cx="14641066" cy="8064896"/>
          </a:xfrm>
        </p:spPr>
        <p:txBody>
          <a:bodyPr>
            <a:normAutofit/>
          </a:bodyPr>
          <a:lstStyle/>
          <a:p>
            <a:r>
              <a:rPr lang="nb-NO" sz="7200" b="1" dirty="0">
                <a:latin typeface="Bradley Hand ITC" panose="03070402050302030203" pitchFamily="66" charset="0"/>
              </a:rPr>
              <a:t>SPILLER FREKVENSEN PÅ FYSIOTERAPI NOEN ROLLE FOR GROVMOTORISK FRAMGANG HOS BARN MED CEREBRAL PARESE</a:t>
            </a:r>
            <a:r>
              <a:rPr lang="nb-NO" sz="7200" b="1" dirty="0" smtClean="0">
                <a:latin typeface="Bradley Hand ITC" panose="03070402050302030203" pitchFamily="66" charset="0"/>
              </a:rPr>
              <a:t>?</a:t>
            </a:r>
            <a:endParaRPr lang="nb-NO" sz="7200" b="1" dirty="0">
              <a:latin typeface="Bradley Hand ITC" panose="03070402050302030203" pitchFamily="66" charset="0"/>
              <a:cs typeface="Aharoni" panose="02010803020104030203" pitchFamily="2" charset="-79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82" y="10629801"/>
            <a:ext cx="4844580" cy="105352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1" t="37771" r="31092"/>
          <a:stretch/>
        </p:blipFill>
        <p:spPr bwMode="auto">
          <a:xfrm>
            <a:off x="2615730" y="10629801"/>
            <a:ext cx="3582465" cy="105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ktangel 9"/>
          <p:cNvSpPr/>
          <p:nvPr/>
        </p:nvSpPr>
        <p:spPr>
          <a:xfrm>
            <a:off x="0" y="11827346"/>
            <a:ext cx="15721186" cy="193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2" name="Gruppe 11"/>
          <p:cNvGrpSpPr/>
          <p:nvPr/>
        </p:nvGrpSpPr>
        <p:grpSpPr>
          <a:xfrm>
            <a:off x="529386" y="12115379"/>
            <a:ext cx="14975776" cy="1333688"/>
            <a:chOff x="529386" y="12303841"/>
            <a:chExt cx="13348687" cy="1145225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720" y="12589377"/>
              <a:ext cx="5367570" cy="778777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1273" y="12572725"/>
              <a:ext cx="3666800" cy="754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386" y="12409588"/>
              <a:ext cx="2333922" cy="1039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1463" y="12303841"/>
              <a:ext cx="1360925" cy="1064313"/>
            </a:xfrm>
            <a:prstGeom prst="rect">
              <a:avLst/>
            </a:prstGeom>
          </p:spPr>
        </p:pic>
      </p:grpSp>
      <p:sp>
        <p:nvSpPr>
          <p:cNvPr id="3" name="TekstSylinder 2"/>
          <p:cNvSpPr txBox="1"/>
          <p:nvPr/>
        </p:nvSpPr>
        <p:spPr>
          <a:xfrm>
            <a:off x="884223" y="8134734"/>
            <a:ext cx="13249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0" dirty="0" smtClean="0"/>
              <a:t>Gunfrid V. Størvold </a:t>
            </a:r>
          </a:p>
          <a:p>
            <a:pPr algn="ctr"/>
            <a:r>
              <a:rPr lang="nb-NO" sz="6000" dirty="0" smtClean="0"/>
              <a:t>Gunfrid.Storvold@hnt.no</a:t>
            </a:r>
            <a:endParaRPr lang="nb-NO" sz="6000" dirty="0"/>
          </a:p>
        </p:txBody>
      </p:sp>
      <p:pic>
        <p:nvPicPr>
          <p:cNvPr id="13" name="Bilde 12" descr="Relatert bilde">
            <a:hlinkClick r:id="rId9"/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939" y="0"/>
            <a:ext cx="8573649" cy="13717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418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5714</TotalTime>
  <Words>2930</Words>
  <Application>Microsoft Office PowerPoint</Application>
  <PresentationFormat>Egendefinert</PresentationFormat>
  <Paragraphs>274</Paragraphs>
  <Slides>33</Slides>
  <Notes>33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33</vt:i4>
      </vt:variant>
    </vt:vector>
  </HeadingPairs>
  <TitlesOfParts>
    <vt:vector size="39" baseType="lpstr">
      <vt:lpstr>Arial</vt:lpstr>
      <vt:lpstr>Bradley Hand ITC</vt:lpstr>
      <vt:lpstr>Times New Roman</vt:lpstr>
      <vt:lpstr>Aharoni</vt:lpstr>
      <vt:lpstr>Calibri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SPILLER FREKVENSEN PÅ FYSIOTERAPI NOEN ROLLE FOR GROVMOTORISK FRAMGANG HOS BARN MED CEREBRAL PARESE?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Helse Midt-Norge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Longitudinal impact of treatments and child related variables on gross motor progress in children with cerebral palsy.  A register-based study of reference percentiles for the Gross Motor Function Measure (GMFM-66).</dc:title>
  <dc:creator>Indgul, Berit Røflo</dc:creator>
  <cp:lastModifiedBy>Størvold, Gunfrid Vinje</cp:lastModifiedBy>
  <cp:revision>302</cp:revision>
  <cp:lastPrinted>2018-01-18T12:14:38Z</cp:lastPrinted>
  <dcterms:created xsi:type="dcterms:W3CDTF">2017-04-26T11:33:52Z</dcterms:created>
  <dcterms:modified xsi:type="dcterms:W3CDTF">2018-01-19T11:56:34Z</dcterms:modified>
</cp:coreProperties>
</file>