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68" r:id="rId5"/>
    <p:sldId id="269" r:id="rId6"/>
    <p:sldId id="270" r:id="rId7"/>
    <p:sldId id="285" r:id="rId8"/>
    <p:sldId id="279" r:id="rId9"/>
    <p:sldId id="275" r:id="rId10"/>
    <p:sldId id="276" r:id="rId11"/>
    <p:sldId id="273" r:id="rId12"/>
    <p:sldId id="259" r:id="rId13"/>
    <p:sldId id="277" r:id="rId14"/>
    <p:sldId id="280" r:id="rId15"/>
    <p:sldId id="284" r:id="rId16"/>
    <p:sldId id="283" r:id="rId17"/>
    <p:sldId id="266" r:id="rId18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36" y="108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.no/contentassets/c6b4ffac57374eeda348fa55a84c42f1/5-tips---inkluderende-moteleder.pdf" TargetMode="External"/><Relationship Id="rId2" Type="http://schemas.openxmlformats.org/officeDocument/2006/relationships/hyperlink" Target="https://www.cp.no/contentassets/c6b4ffac57374eeda348fa55a84c42f1/15-tips---arrangere-et-vellykket-arrangement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unkis.no/node/862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p.n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Velkommen til lynkurs i likemannsarbeid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CP-foreningen, april 2019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Likemannsarbeid i fylkesavdelingene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/>
              <a:t>Mye av likemannsarbeidet i CP-foreningen foregår lokalt.</a:t>
            </a:r>
          </a:p>
          <a:p>
            <a:pPr>
              <a:buClrTx/>
            </a:pPr>
            <a:r>
              <a:rPr lang="nb-NO" dirty="0"/>
              <a:t>Fylkesavdelingene innrapporterer årlig over 250 dager med likemannsaktivitet.</a:t>
            </a:r>
          </a:p>
          <a:p>
            <a:pPr>
              <a:buClrTx/>
            </a:pPr>
            <a:r>
              <a:rPr lang="nb-NO" dirty="0"/>
              <a:t>Det er viktig at de som har ansvaret for planleggingen og gjennomføringen av likemannsaktivitetene har kjennskap til hva likemannsarbeid er og er bevisste på utøvelsen av rollen som likemenn.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385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587EE-C575-4F86-93F2-138D58EC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Hva er en likemann?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D21D3-7789-4A44-BE82-C845C14773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nb-NO" sz="2800" dirty="0"/>
              <a:t>En person som den enkelte organisasjon har utnevnt til å ha en særskilt rolle i organisasjonens likepersonsarbeid (</a:t>
            </a:r>
            <a:r>
              <a:rPr lang="nb-NO" sz="2800" dirty="0" err="1"/>
              <a:t>Bufdir</a:t>
            </a:r>
            <a:r>
              <a:rPr lang="nb-NO" sz="2800" dirty="0"/>
              <a:t>)</a:t>
            </a:r>
            <a:endParaRPr lang="nb-NO" dirty="0"/>
          </a:p>
          <a:p>
            <a:pPr>
              <a:buClrTx/>
            </a:pPr>
            <a:r>
              <a:rPr lang="nb-NO" sz="2800" dirty="0"/>
              <a:t>Når det gjelder lokale aktiviteter er det styrene i fylkesavdelingene som utnevner.</a:t>
            </a:r>
          </a:p>
          <a:p>
            <a:pPr>
              <a:buClrTx/>
            </a:pPr>
            <a:r>
              <a:rPr lang="nb-NO" sz="2800" dirty="0"/>
              <a:t>Styret har et ansvar for å utnevne personer de mener er skikket for oppgaven (planlegge og gjennomføre en lokal likemannsaktivitet). Styrene må kvalitetssikre så langt det lar seg gjøre. 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ABB5CF-6A09-4FB2-820A-3B17DDED2A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nb-NO" sz="2800" dirty="0"/>
              <a:t>En person som selv har en diagnose/funksjonsnedsettelse eller være pårørende (og medlem i CP-foreningen)</a:t>
            </a:r>
          </a:p>
          <a:p>
            <a:pPr>
              <a:buClrTx/>
            </a:pPr>
            <a:r>
              <a:rPr lang="nb-NO" sz="2800" dirty="0"/>
              <a:t>Ha et bearbeidet forhold og en viss distanse til egen diagnose og funksjonsnedsettelse.</a:t>
            </a:r>
          </a:p>
          <a:p>
            <a:pPr>
              <a:buClrTx/>
            </a:pPr>
            <a:r>
              <a:rPr lang="nb-NO" sz="2800" dirty="0"/>
              <a:t>Kunne skille mellom egne problemer og andres. Evne til å reflektere over egne og andres erfaringer.</a:t>
            </a:r>
          </a:p>
          <a:p>
            <a:pPr>
              <a:buClrTx/>
            </a:pPr>
            <a:r>
              <a:rPr lang="nb-NO" sz="2800" dirty="0"/>
              <a:t>Være interessert og ha tid til å gjøre en innsats.</a:t>
            </a:r>
          </a:p>
          <a:p>
            <a:pPr marL="0" indent="0">
              <a:buClrTx/>
              <a:buNone/>
            </a:pPr>
            <a:endParaRPr lang="nb-NO" sz="2800" dirty="0"/>
          </a:p>
          <a:p>
            <a:pPr>
              <a:buClrTx/>
            </a:pP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420D9D2-508B-44A9-BB1F-19670FA27982}"/>
              </a:ext>
            </a:extLst>
          </p:cNvPr>
          <p:cNvSpPr/>
          <p:nvPr/>
        </p:nvSpPr>
        <p:spPr>
          <a:xfrm>
            <a:off x="10392937" y="7058722"/>
            <a:ext cx="3646448" cy="10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Egenskaper ved en likemenn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3D1C01-F28E-49F5-A4A9-19F502E4CCD4}"/>
              </a:ext>
            </a:extLst>
          </p:cNvPr>
          <p:cNvSpPr/>
          <p:nvPr/>
        </p:nvSpPr>
        <p:spPr>
          <a:xfrm>
            <a:off x="3112690" y="7058722"/>
            <a:ext cx="2921619" cy="10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Formaliteter</a:t>
            </a:r>
          </a:p>
        </p:txBody>
      </p:sp>
    </p:spTree>
    <p:extLst>
      <p:ext uri="{BB962C8B-B14F-4D97-AF65-F5344CB8AC3E}">
        <p14:creationId xmlns:p14="http://schemas.microsoft.com/office/powerpoint/2010/main" val="252264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Den gode samtalen…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dirty="0"/>
              <a:t>Opptrer lyttende, har fokus på den andre.</a:t>
            </a:r>
          </a:p>
          <a:p>
            <a:pPr>
              <a:buClrTx/>
            </a:pPr>
            <a:r>
              <a:rPr lang="nb-NO" dirty="0"/>
              <a:t>Viser empati, forståelse og respekt.</a:t>
            </a:r>
          </a:p>
          <a:p>
            <a:pPr>
              <a:buClrTx/>
            </a:pPr>
            <a:r>
              <a:rPr lang="nb-NO" dirty="0"/>
              <a:t>Legger vekt på muligheter, ikke begrensninger.</a:t>
            </a:r>
          </a:p>
          <a:p>
            <a:pPr>
              <a:buClrTx/>
            </a:pPr>
            <a:r>
              <a:rPr lang="nb-NO" dirty="0"/>
              <a:t>Har fokus på det positive.</a:t>
            </a:r>
          </a:p>
          <a:p>
            <a:pPr>
              <a:buClrTx/>
            </a:pPr>
            <a:r>
              <a:rPr lang="nb-NO" dirty="0"/>
              <a:t>Informerer gjennom egne erfaringer.</a:t>
            </a:r>
          </a:p>
          <a:p>
            <a:pPr>
              <a:buClrTx/>
            </a:pPr>
            <a:r>
              <a:rPr lang="nb-NO" dirty="0"/>
              <a:t>Unngår «ekspertrollen» eller </a:t>
            </a:r>
            <a:br>
              <a:rPr lang="nb-NO" dirty="0"/>
            </a:br>
            <a:r>
              <a:rPr lang="nb-NO" dirty="0"/>
              <a:t>«behandlerrollen».</a:t>
            </a:r>
          </a:p>
          <a:p>
            <a:pPr>
              <a:buClrTx/>
            </a:pPr>
            <a:r>
              <a:rPr lang="nb-NO" dirty="0"/>
              <a:t>Setter grenser for seg selv og </a:t>
            </a:r>
            <a:br>
              <a:rPr lang="nb-NO" dirty="0"/>
            </a:br>
            <a:r>
              <a:rPr lang="nb-NO" dirty="0"/>
              <a:t>andre.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06EDA9-7D71-45FA-873D-C7F78A47FCD0}"/>
              </a:ext>
            </a:extLst>
          </p:cNvPr>
          <p:cNvSpPr/>
          <p:nvPr/>
        </p:nvSpPr>
        <p:spPr>
          <a:xfrm>
            <a:off x="8318809" y="4449338"/>
            <a:ext cx="5709425" cy="2989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En god likemann </a:t>
            </a:r>
            <a:br>
              <a:rPr lang="nb-NO" sz="2000" dirty="0"/>
            </a:br>
            <a:r>
              <a:rPr lang="nb-NO" sz="2000" dirty="0"/>
              <a:t>«snakker ikke om seg og sitt, men evner å lytte godt til den andre»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«løser ikke den andres problemer, men hjelper den andre til å finne løsninger selv»</a:t>
            </a:r>
            <a:br>
              <a:rPr lang="nb-NO" sz="2000" dirty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Den vanskelige samtalen..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7" y="2590798"/>
            <a:ext cx="14295794" cy="6553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Det er viktig å kunne sette grenser – både for seg selv og for andre.</a:t>
            </a:r>
            <a:br>
              <a:rPr lang="nb-NO" sz="2800" dirty="0"/>
            </a:br>
            <a:r>
              <a:rPr lang="nb-NO" sz="2800" dirty="0"/>
              <a:t>Man velger selv hvor personlig man vil være.</a:t>
            </a:r>
          </a:p>
          <a:p>
            <a:pPr>
              <a:buClrTx/>
            </a:pPr>
            <a:r>
              <a:rPr lang="nb-NO" sz="2800" dirty="0"/>
              <a:t>Det er ikke meningen at likemenn skal kunne «alt». </a:t>
            </a:r>
            <a:br>
              <a:rPr lang="nb-NO" sz="2800" dirty="0"/>
            </a:br>
            <a:r>
              <a:rPr lang="nb-NO" sz="2800" dirty="0"/>
              <a:t>Blir samtalen/situasjonen for vanskelig, så er det viktig å søke hjelp. </a:t>
            </a:r>
            <a:br>
              <a:rPr lang="nb-NO" sz="2800" dirty="0"/>
            </a:br>
            <a:r>
              <a:rPr lang="nb-NO" sz="2800" dirty="0"/>
              <a:t>Henvis gjerne dit du mener ansvaret hører hjemme, eksempelvis sekretariatet i CP-foreningen, tjeneste- og hjelpeapparatet, fagpersoner osv.</a:t>
            </a:r>
          </a:p>
          <a:p>
            <a:pPr>
              <a:buClrTx/>
            </a:pPr>
            <a:r>
              <a:rPr lang="nb-NO" sz="2800" dirty="0"/>
              <a:t>Det er også mulig å henvise til ulike hjelpetelefoner (eksempelvis om samtalen skulle preges av tematikk innenfor psykisk helse).</a:t>
            </a:r>
          </a:p>
          <a:p>
            <a:pPr>
              <a:buClrTx/>
            </a:pPr>
            <a:r>
              <a:rPr lang="nb-NO" sz="2800" dirty="0"/>
              <a:t>Ta kontakt med sekretariatet dersom du/dere skulle ha behov for en </a:t>
            </a:r>
            <a:r>
              <a:rPr lang="nb-NO" sz="2800" dirty="0" err="1"/>
              <a:t>debrief</a:t>
            </a:r>
            <a:r>
              <a:rPr lang="nb-NO" sz="2800" dirty="0"/>
              <a:t>, råd eller veiledning.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BE6C351-C82C-40D4-B0BE-5BF2F2AF1601}"/>
              </a:ext>
            </a:extLst>
          </p:cNvPr>
          <p:cNvSpPr/>
          <p:nvPr/>
        </p:nvSpPr>
        <p:spPr>
          <a:xfrm>
            <a:off x="5241073" y="6813395"/>
            <a:ext cx="7772400" cy="179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Et annet viktig prinsipp i likemannsarbeidet er taushetsplikt. Det som sies/skrives blir mellom partene.</a:t>
            </a:r>
          </a:p>
        </p:txBody>
      </p:sp>
    </p:spTree>
    <p:extLst>
      <p:ext uri="{BB962C8B-B14F-4D97-AF65-F5344CB8AC3E}">
        <p14:creationId xmlns:p14="http://schemas.microsoft.com/office/powerpoint/2010/main" val="109536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752CD-F269-4C18-8AE2-1C8BED9D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Til slutt…Gode tips og råd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1F9CCA-93F1-41B3-9403-9753939D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>
                <a:hlinkClick r:id="rId2"/>
              </a:rPr>
              <a:t>15 tips til hvordan man kan arrangere et vellykket arrangement/likemannsarrangement</a:t>
            </a:r>
            <a:endParaRPr lang="nb-NO" dirty="0"/>
          </a:p>
          <a:p>
            <a:pPr>
              <a:buClrTx/>
            </a:pPr>
            <a:r>
              <a:rPr lang="nb-NO" dirty="0">
                <a:hlinkClick r:id="rId3"/>
              </a:rPr>
              <a:t>5 tips til hvordan man kan være en inkluderende møteleder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Disse dokumentene ligger på CP-skolen. </a:t>
            </a:r>
            <a:br>
              <a:rPr lang="nb-NO" dirty="0"/>
            </a:br>
            <a:r>
              <a:rPr lang="nb-NO" dirty="0"/>
              <a:t>CP-skolen er en nettside på www.cp.no, der vi samler alt vi har av skriftlig opplæringsmateriell.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78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752CD-F269-4C18-8AE2-1C8BED9D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Mer skolering i likemannsarbeid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1F9CCA-93F1-41B3-9403-9753939D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/>
              <a:t>Funkis (vårt studieforbund) har nylig laget forslag til et 2 dagers </a:t>
            </a:r>
            <a:br>
              <a:rPr lang="nb-NO" dirty="0"/>
            </a:br>
            <a:r>
              <a:rPr lang="nb-NO" dirty="0"/>
              <a:t>(8 timers) kurs i likemannsarbeid for interesseorganisasjoner/diagnoseforeninger.</a:t>
            </a:r>
          </a:p>
          <a:p>
            <a:pPr>
              <a:buClrTx/>
            </a:pPr>
            <a:r>
              <a:rPr lang="nb-NO" dirty="0"/>
              <a:t>I dette kurset kan dere også finne øvelser, som er relevante i kursing av likemenn (testing av egenskaper, situasjonsbestemte øvelser).</a:t>
            </a:r>
          </a:p>
          <a:p>
            <a:pPr>
              <a:buClrTx/>
            </a:pPr>
            <a:r>
              <a:rPr lang="nb-NO" dirty="0"/>
              <a:t>Du finner info om dette kurset her: </a:t>
            </a:r>
            <a:r>
              <a:rPr lang="nb-NO" dirty="0">
                <a:hlinkClick r:id="rId2"/>
              </a:rPr>
              <a:t>https://funkis.no/node/862</a:t>
            </a:r>
            <a:endParaRPr lang="nb-NO" dirty="0"/>
          </a:p>
          <a:p>
            <a:pPr>
              <a:buClrTx/>
            </a:pPr>
            <a:r>
              <a:rPr lang="nb-NO" dirty="0"/>
              <a:t>Vi har også link til dette kurset på CP-skolen.</a:t>
            </a:r>
          </a:p>
          <a:p>
            <a:pPr marL="0" indent="0">
              <a:buClrTx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18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0D114-F4FB-4624-A4BF-D211063A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201" y="1211125"/>
            <a:ext cx="6991719" cy="205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 err="1">
                <a:solidFill>
                  <a:schemeClr val="tx1"/>
                </a:solidFill>
              </a:rPr>
              <a:t>Takk</a:t>
            </a:r>
            <a:r>
              <a:rPr lang="en-US" sz="4400" dirty="0">
                <a:solidFill>
                  <a:schemeClr val="tx1"/>
                </a:solidFill>
              </a:rPr>
              <a:t> for </a:t>
            </a:r>
            <a:r>
              <a:rPr lang="en-US" sz="4400" dirty="0" err="1">
                <a:solidFill>
                  <a:schemeClr val="tx1"/>
                </a:solidFill>
              </a:rPr>
              <a:t>oppmerksomheten</a:t>
            </a:r>
            <a:r>
              <a:rPr lang="en-US" sz="4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32492" y="2247536"/>
            <a:ext cx="4366257" cy="587798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03712" y="992625"/>
            <a:ext cx="4367131" cy="5877984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1A09092-231E-495D-A7FA-22EC0861FA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46" y="1933930"/>
            <a:ext cx="4003680" cy="5264682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BC55DF-18D0-4FC2-BBC1-00B26C4F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0774" y="3609153"/>
            <a:ext cx="7177501" cy="46267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ClrTx/>
            </a:pPr>
            <a:r>
              <a:rPr lang="en-US" sz="3200" dirty="0"/>
              <a:t>Har </a:t>
            </a:r>
            <a:r>
              <a:rPr lang="en-US" sz="3200" dirty="0" err="1"/>
              <a:t>dere</a:t>
            </a:r>
            <a:r>
              <a:rPr lang="en-US" sz="3200" dirty="0"/>
              <a:t> </a:t>
            </a:r>
            <a:r>
              <a:rPr lang="en-US" sz="3200" dirty="0" err="1"/>
              <a:t>spørsmål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dette</a:t>
            </a:r>
            <a:r>
              <a:rPr lang="en-US" sz="3200" dirty="0"/>
              <a:t> </a:t>
            </a:r>
            <a:r>
              <a:rPr lang="en-US" sz="3200" dirty="0" err="1"/>
              <a:t>lynkurset</a:t>
            </a:r>
            <a:r>
              <a:rPr lang="en-US" sz="3200" dirty="0"/>
              <a:t> </a:t>
            </a:r>
            <a:r>
              <a:rPr lang="en-US" sz="3200" dirty="0" err="1"/>
              <a:t>eller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likemannsarbeid</a:t>
            </a:r>
            <a:r>
              <a:rPr lang="en-US" sz="3200" dirty="0"/>
              <a:t> i CP-</a:t>
            </a:r>
            <a:r>
              <a:rPr lang="en-US" sz="3200" dirty="0" err="1"/>
              <a:t>foreningen</a:t>
            </a:r>
            <a:r>
              <a:rPr lang="en-US" sz="3200" dirty="0"/>
              <a:t>, </a:t>
            </a:r>
            <a:r>
              <a:rPr lang="en-US" sz="3200" dirty="0" err="1"/>
              <a:t>så</a:t>
            </a:r>
            <a:r>
              <a:rPr lang="en-US" sz="3200" dirty="0"/>
              <a:t> </a:t>
            </a:r>
            <a:r>
              <a:rPr lang="en-US" sz="3200" dirty="0" err="1"/>
              <a:t>kontakt</a:t>
            </a:r>
            <a:r>
              <a:rPr lang="en-US" sz="3200" dirty="0"/>
              <a:t> </a:t>
            </a:r>
            <a:r>
              <a:rPr lang="en-US" sz="3200" dirty="0" err="1"/>
              <a:t>gjerne</a:t>
            </a:r>
            <a:r>
              <a:rPr lang="en-US" sz="3200" dirty="0"/>
              <a:t> </a:t>
            </a:r>
            <a:r>
              <a:rPr lang="en-US" sz="3200" dirty="0" err="1"/>
              <a:t>sekretariatet</a:t>
            </a:r>
            <a:r>
              <a:rPr lang="en-US" sz="3200" dirty="0"/>
              <a:t> i CP-</a:t>
            </a:r>
            <a:r>
              <a:rPr lang="en-US" sz="3200" dirty="0" err="1"/>
              <a:t>foreningen</a:t>
            </a:r>
            <a:r>
              <a:rPr lang="en-US" sz="3200" dirty="0"/>
              <a:t>. </a:t>
            </a:r>
            <a:br>
              <a:rPr lang="en-US" sz="3200" dirty="0"/>
            </a:br>
            <a:endParaRPr lang="en-US" sz="3200" dirty="0"/>
          </a:p>
          <a:p>
            <a:pPr indent="-228600" defTabSz="914400">
              <a:buClrTx/>
            </a:pPr>
            <a:r>
              <a:rPr lang="en-US" sz="3200" dirty="0"/>
              <a:t>De </a:t>
            </a: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/>
              <a:t>nås</a:t>
            </a:r>
            <a:r>
              <a:rPr lang="en-US" sz="3200" dirty="0"/>
              <a:t> </a:t>
            </a:r>
            <a:r>
              <a:rPr lang="en-US" sz="3200" dirty="0" err="1"/>
              <a:t>enten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post@cp.no</a:t>
            </a:r>
            <a:r>
              <a:rPr lang="en-US" sz="3200" dirty="0"/>
              <a:t> </a:t>
            </a:r>
            <a:r>
              <a:rPr lang="en-US" sz="3200" dirty="0" err="1"/>
              <a:t>eller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telefon</a:t>
            </a:r>
            <a:r>
              <a:rPr lang="en-US" sz="3200" dirty="0"/>
              <a:t>: 22 59 99 00</a:t>
            </a:r>
          </a:p>
          <a:p>
            <a:pPr indent="-228600" defTabSz="9144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51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90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Formålet med lynkurset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gi en kort innføring i hva likemannsarbeid 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skape interesse for likemannsarbeid lokalt/vise hvor viktig likemannsarbeid 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gi tillitsvalgte og andre som er ansvarlige for å planlegge og gjennomføre lokale likemannsaktiviteter </a:t>
            </a:r>
            <a:r>
              <a:rPr lang="nb-NO" b="1" dirty="0">
                <a:solidFill>
                  <a:schemeClr val="tx2"/>
                </a:solidFill>
              </a:rPr>
              <a:t>et minimum </a:t>
            </a:r>
            <a:r>
              <a:rPr lang="nb-NO" dirty="0">
                <a:solidFill>
                  <a:schemeClr val="tx2"/>
                </a:solidFill>
              </a:rPr>
              <a:t>av opplæring i likemannsarbeid.</a:t>
            </a: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C7E8011-F5DD-4056-ACC6-967B127C7835}"/>
              </a:ext>
            </a:extLst>
          </p:cNvPr>
          <p:cNvSpPr/>
          <p:nvPr/>
        </p:nvSpPr>
        <p:spPr>
          <a:xfrm>
            <a:off x="5609063" y="5632519"/>
            <a:ext cx="6690732" cy="1851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Denne presentasjonen ønskes videreformidlet til alle som ansvarlige for å planlegge og gjennomføre aktiviteter i fylkene!</a:t>
            </a:r>
          </a:p>
        </p:txBody>
      </p:sp>
    </p:spTree>
    <p:extLst>
      <p:ext uri="{BB962C8B-B14F-4D97-AF65-F5344CB8AC3E}">
        <p14:creationId xmlns:p14="http://schemas.microsoft.com/office/powerpoint/2010/main" val="33473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Innhold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Hva er likemannsarbeid? – ulike definisjoner.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Hvorfor likemannsarbeid? 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Hva slags likemannsarbeid har vi i CP-foreningen – og i fylkesavdelingene?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Hva er en likemann? 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Hva bør likemenn være bevisste på? Hvilke egenskaper er av betydning? 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Tips til å planlegge og gjennomføre likemannsaktiviteter.</a:t>
            </a: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1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Hva er likemannsarbeid?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«</a:t>
            </a:r>
            <a:r>
              <a:rPr lang="nb-NO" sz="3600" dirty="0">
                <a:solidFill>
                  <a:schemeClr val="tx2"/>
                </a:solidFill>
              </a:rPr>
              <a:t>Ei samhandling mellom personer som opplever å være i samme båt, det vil si samme livssituasjon, og hvor selve samhandlinga har som mål å være ei hjelp, støtte eller veiledning partene i mellom» </a:t>
            </a:r>
          </a:p>
          <a:p>
            <a:pPr marL="0" indent="0">
              <a:buNone/>
            </a:pPr>
            <a:br>
              <a:rPr lang="nb-NO" sz="2800" dirty="0"/>
            </a:br>
            <a:r>
              <a:rPr lang="nb-NO" sz="2400" dirty="0"/>
              <a:t>Definisjonen kommer fra et veiledningshefte om likemannsarbeid for funksjonshemmedes organisasjoner. I 2001 var det sosialdepartementet som var utgiver, mens i dag er det BUFDIR (Barne-ungdoms og familiedirektoratet) som har ansvaret for å følge opp likemannsarbeidet i funksjonshemmedes organisasjoner</a:t>
            </a:r>
            <a:r>
              <a:rPr lang="nb-NO" sz="2800" dirty="0"/>
              <a:t>.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Hva er likemannsarbeid?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«En organisert overføring av personlige erfaringer mellom personer med nedsatt funksjonsevne og mellom pårørende. Normalt vil den som overfører erfaringer ha et lengre og mer bearbeidet erfaring enn de øvrige</a:t>
            </a:r>
            <a:r>
              <a:rPr lang="nb-NO" sz="3600" dirty="0">
                <a:solidFill>
                  <a:schemeClr val="tx2"/>
                </a:solidFill>
              </a:rPr>
              <a:t>» </a:t>
            </a:r>
          </a:p>
          <a:p>
            <a:pPr marL="0" indent="0">
              <a:buNone/>
            </a:pPr>
            <a:r>
              <a:rPr lang="nb-NO" sz="2800" dirty="0"/>
              <a:t>Definisjonen over er hentet fra BUFDIR, og er gjeldende i dagens regelverk for tilskudd til funksjonshemmedes organisasjoner.</a:t>
            </a:r>
            <a:br>
              <a:rPr lang="nb-NO" sz="2800" dirty="0"/>
            </a:b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FCD96DF-6B29-4F74-8F30-7A0FECFC3619}"/>
              </a:ext>
            </a:extLst>
          </p:cNvPr>
          <p:cNvSpPr/>
          <p:nvPr/>
        </p:nvSpPr>
        <p:spPr>
          <a:xfrm>
            <a:off x="8396868" y="6066263"/>
            <a:ext cx="5854391" cy="159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Essensen i likemannsarbeid er samhandling og erfaringsutveksling</a:t>
            </a:r>
          </a:p>
        </p:txBody>
      </p:sp>
    </p:spTree>
    <p:extLst>
      <p:ext uri="{BB962C8B-B14F-4D97-AF65-F5344CB8AC3E}">
        <p14:creationId xmlns:p14="http://schemas.microsoft.com/office/powerpoint/2010/main" val="309083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Betydningen av likemannsarbeid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Likemannsarbeid kan bidra til å: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skape møteplasser og trygge rom for å kunne utveksle erfaringer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bearbeide følelser, takle sorg og finne gleder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hjelpe og trøste andre i «samme situasjon»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finne løsninger framfor begrensinger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oppleve mestring og å finne mestringsstrategier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få relevant informasjon og nyttig kunnskap om det å leve med kronisk sykdom og funksjonsnedsettelser.  </a:t>
            </a: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 </a:t>
            </a:r>
            <a:br>
              <a:rPr lang="nb-NO" dirty="0">
                <a:solidFill>
                  <a:schemeClr val="tx2"/>
                </a:solidFill>
              </a:rPr>
            </a:b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4877E0-C53C-4923-B57B-8E6291265ADB}"/>
              </a:ext>
            </a:extLst>
          </p:cNvPr>
          <p:cNvSpPr/>
          <p:nvPr/>
        </p:nvSpPr>
        <p:spPr>
          <a:xfrm>
            <a:off x="10582508" y="3969835"/>
            <a:ext cx="3824868" cy="162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Den positive kraften i likemannsarbeidet</a:t>
            </a:r>
          </a:p>
        </p:txBody>
      </p:sp>
    </p:spTree>
    <p:extLst>
      <p:ext uri="{BB962C8B-B14F-4D97-AF65-F5344CB8AC3E}">
        <p14:creationId xmlns:p14="http://schemas.microsoft.com/office/powerpoint/2010/main" val="299157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96B29-63EC-4097-B5AB-EEBD6C5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Likemannsarbeid i brukerorganisasjonene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AB80E-1775-4FDA-88B5-25018163F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nb-NO">
                <a:solidFill>
                  <a:schemeClr val="tx2"/>
                </a:solidFill>
              </a:rPr>
              <a:t>Likemannsarbeid:</a:t>
            </a: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en grunnleggende aktivitet i brukerorganisasjoner (interesseorganisasjoner).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bidrar til et variert og godt medlemstilbud.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frivillig og ulønnet.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verdsatt av myndighetene, da organisasjoner får «uttelling» for likemannsarbeid i beregningen av statsstøtte</a:t>
            </a:r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6F21FFC-1211-472E-8942-53F42A7927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7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3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Likemannsarbeid i brukerorganisasjoner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1961" y="2364059"/>
            <a:ext cx="14029069" cy="5632517"/>
          </a:xfrm>
          <a:noFill/>
        </p:spPr>
        <p:txBody>
          <a:bodyPr>
            <a:normAutofit fontScale="85000" lnSpcReduction="20000"/>
          </a:bodyPr>
          <a:lstStyle/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I forbindelse med den årlige søknaden om statsstøtte innrapporteres organisasjonenes likemannsarbeid.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Det likemannsarbeidet vi får støtte til, krever en </a:t>
            </a:r>
            <a:r>
              <a:rPr lang="nb-NO" b="1" dirty="0">
                <a:solidFill>
                  <a:schemeClr val="tx2"/>
                </a:solidFill>
              </a:rPr>
              <a:t>særskilt organisering</a:t>
            </a:r>
            <a:r>
              <a:rPr lang="nb-NO" dirty="0">
                <a:solidFill>
                  <a:schemeClr val="tx2"/>
                </a:solidFill>
              </a:rPr>
              <a:t>, jamfør </a:t>
            </a:r>
            <a:r>
              <a:rPr lang="nb-NO" dirty="0" err="1">
                <a:solidFill>
                  <a:schemeClr val="tx2"/>
                </a:solidFill>
              </a:rPr>
              <a:t>Bufdirs</a:t>
            </a:r>
            <a:r>
              <a:rPr lang="nb-NO" dirty="0">
                <a:solidFill>
                  <a:schemeClr val="tx2"/>
                </a:solidFill>
              </a:rPr>
              <a:t> regelverk (snart forskrift). 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Med det menes: </a:t>
            </a:r>
            <a:r>
              <a:rPr lang="nb-NO" b="1" dirty="0">
                <a:solidFill>
                  <a:schemeClr val="tx2"/>
                </a:solidFill>
              </a:rPr>
              <a:t>tidsavgrensede og temabaserte aktiviteter der formålet er erfaringsdeling og støtte. 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Det gis ikke støtte til aktiviteter som har en rent sosialt formål.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Det skilles hovedsakelig mellom en-til-en baserte aktiviteter og gruppebaserte aktiviteter.</a:t>
            </a:r>
            <a:br>
              <a:rPr lang="nb-NO" b="1" dirty="0">
                <a:solidFill>
                  <a:schemeClr val="tx2"/>
                </a:solidFill>
              </a:rPr>
            </a:br>
            <a:br>
              <a:rPr lang="nb-NO" b="1" dirty="0">
                <a:solidFill>
                  <a:schemeClr val="tx2"/>
                </a:solidFill>
              </a:rPr>
            </a:br>
            <a:endParaRPr lang="nb-NO" b="1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6C1184-F407-44D3-AA81-14C7A52F3C7C}"/>
              </a:ext>
            </a:extLst>
          </p:cNvPr>
          <p:cNvSpPr/>
          <p:nvPr/>
        </p:nvSpPr>
        <p:spPr>
          <a:xfrm>
            <a:off x="8840884" y="6099718"/>
            <a:ext cx="4897417" cy="2027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Myndighetene (BUFDIR) har kriterier på hva de definerer  innenfor begrepet likemannsarbeid.</a:t>
            </a:r>
          </a:p>
        </p:txBody>
      </p:sp>
    </p:spTree>
    <p:extLst>
      <p:ext uri="{BB962C8B-B14F-4D97-AF65-F5344CB8AC3E}">
        <p14:creationId xmlns:p14="http://schemas.microsoft.com/office/powerpoint/2010/main" val="312159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E4E58-B765-4181-B5DB-1FD94DF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Likemannsarbeid i CP-foreningen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323231-D2DE-44BA-9BC2-0FE31E58E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b="1" dirty="0"/>
              <a:t>Eksempler på en-til-en basert aktivitet: </a:t>
            </a:r>
            <a:r>
              <a:rPr lang="nb-NO" dirty="0"/>
              <a:t>telefon/kontakttjeneste, besøkstjeneste</a:t>
            </a:r>
          </a:p>
          <a:p>
            <a:pPr>
              <a:buClrTx/>
            </a:pPr>
            <a:r>
              <a:rPr lang="nb-NO" b="1" dirty="0"/>
              <a:t>Eksempler på gruppebaserte aktiviteter: </a:t>
            </a:r>
            <a:r>
              <a:rPr lang="nb-NO" dirty="0"/>
              <a:t>likemannskurs, samtalegrupper og aktivitetsgrupper.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6AFFB-86B1-46B2-B4C8-8103A57F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4254525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sz="2400" dirty="0"/>
              <a:t>Den nasjonale telefonkontaktordningen bestående 25 likemenn.</a:t>
            </a:r>
          </a:p>
          <a:p>
            <a:pPr>
              <a:buClrTx/>
            </a:pPr>
            <a:r>
              <a:rPr lang="nb-NO" sz="2400" dirty="0"/>
              <a:t>Opplæringskurs og erfaringssamlinger for likemenn.</a:t>
            </a:r>
          </a:p>
          <a:p>
            <a:pPr>
              <a:buClrTx/>
            </a:pPr>
            <a:r>
              <a:rPr lang="nb-NO" sz="2400" dirty="0"/>
              <a:t>Målgruppebaserte kurs på den årlige storsamlingen.</a:t>
            </a:r>
          </a:p>
          <a:p>
            <a:pPr>
              <a:buClrTx/>
            </a:pPr>
            <a:r>
              <a:rPr lang="nb-NO" sz="2400" dirty="0"/>
              <a:t>Målgruppebaserte lokale samlinger: Ungdomstreff, foreldretreff, seniortreff, besteforeldretreff </a:t>
            </a:r>
          </a:p>
          <a:p>
            <a:pPr>
              <a:buClrTx/>
            </a:pPr>
            <a:r>
              <a:rPr lang="nb-NO" sz="2400" dirty="0"/>
              <a:t>Målgruppebaserte og tilrettelagte aktiviteter: kokkekurs, Sabeltanngym, terapi-ridning, terapibading, </a:t>
            </a:r>
            <a:r>
              <a:rPr lang="nb-NO" sz="2400" dirty="0" err="1"/>
              <a:t>sitski</a:t>
            </a:r>
            <a:r>
              <a:rPr lang="nb-NO" sz="2400" dirty="0"/>
              <a:t> osv.</a:t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630D90F-8ACB-41CB-8FA9-5CF732A35A04}"/>
              </a:ext>
            </a:extLst>
          </p:cNvPr>
          <p:cNvSpPr/>
          <p:nvPr/>
        </p:nvSpPr>
        <p:spPr>
          <a:xfrm>
            <a:off x="3398404" y="6122020"/>
            <a:ext cx="5210337" cy="171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Eksempler der formålet er erfaringsutveksling, samhandling og mestring.</a:t>
            </a:r>
          </a:p>
        </p:txBody>
      </p:sp>
    </p:spTree>
    <p:extLst>
      <p:ext uri="{BB962C8B-B14F-4D97-AF65-F5344CB8AC3E}">
        <p14:creationId xmlns:p14="http://schemas.microsoft.com/office/powerpoint/2010/main" val="45090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499</TotalTime>
  <Words>798</Words>
  <Application>Microsoft Office PowerPoint</Application>
  <PresentationFormat>Egendefinert</PresentationFormat>
  <Paragraphs>106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Texta</vt:lpstr>
      <vt:lpstr>Texta Heavy</vt:lpstr>
      <vt:lpstr>Texta Medium</vt:lpstr>
      <vt:lpstr>Office-tema</vt:lpstr>
      <vt:lpstr>Velkommen til lynkurs i likemannsarbeid</vt:lpstr>
      <vt:lpstr>Formålet med lynkurset</vt:lpstr>
      <vt:lpstr>Innhold </vt:lpstr>
      <vt:lpstr>Hva er likemannsarbeid? </vt:lpstr>
      <vt:lpstr>Hva er likemannsarbeid? </vt:lpstr>
      <vt:lpstr>Betydningen av likemannsarbeid </vt:lpstr>
      <vt:lpstr>Likemannsarbeid i brukerorganisasjonene</vt:lpstr>
      <vt:lpstr>Likemannsarbeid i brukerorganisasjoner</vt:lpstr>
      <vt:lpstr>Likemannsarbeid i CP-foreningen</vt:lpstr>
      <vt:lpstr>Likemannsarbeid i fylkesavdelingene</vt:lpstr>
      <vt:lpstr>Hva er en likemann?</vt:lpstr>
      <vt:lpstr>Den gode samtalen… </vt:lpstr>
      <vt:lpstr>Den vanskelige samtalen..</vt:lpstr>
      <vt:lpstr>Til slutt…Gode tips og råd</vt:lpstr>
      <vt:lpstr>Mer skolering i likemannsarbeid</vt:lpstr>
      <vt:lpstr>Takk for oppmerksomheten!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Benestad</dc:creator>
  <cp:lastModifiedBy>Kristin Benestad</cp:lastModifiedBy>
  <cp:revision>65</cp:revision>
  <dcterms:created xsi:type="dcterms:W3CDTF">2019-03-08T08:48:23Z</dcterms:created>
  <dcterms:modified xsi:type="dcterms:W3CDTF">2019-04-03T08:32:30Z</dcterms:modified>
</cp:coreProperties>
</file>