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4"/>
  </p:notesMasterIdLst>
  <p:handoutMasterIdLst>
    <p:handoutMasterId r:id="rId35"/>
  </p:handoutMasterIdLst>
  <p:sldIdLst>
    <p:sldId id="256" r:id="rId2"/>
    <p:sldId id="656" r:id="rId3"/>
    <p:sldId id="658" r:id="rId4"/>
    <p:sldId id="659" r:id="rId5"/>
    <p:sldId id="680" r:id="rId6"/>
    <p:sldId id="662" r:id="rId7"/>
    <p:sldId id="663" r:id="rId8"/>
    <p:sldId id="688" r:id="rId9"/>
    <p:sldId id="689" r:id="rId10"/>
    <p:sldId id="690" r:id="rId11"/>
    <p:sldId id="687" r:id="rId12"/>
    <p:sldId id="665" r:id="rId13"/>
    <p:sldId id="666" r:id="rId14"/>
    <p:sldId id="682" r:id="rId15"/>
    <p:sldId id="683" r:id="rId16"/>
    <p:sldId id="692" r:id="rId17"/>
    <p:sldId id="693" r:id="rId18"/>
    <p:sldId id="694" r:id="rId19"/>
    <p:sldId id="695" r:id="rId20"/>
    <p:sldId id="667" r:id="rId21"/>
    <p:sldId id="668" r:id="rId22"/>
    <p:sldId id="685" r:id="rId23"/>
    <p:sldId id="678" r:id="rId24"/>
    <p:sldId id="679" r:id="rId25"/>
    <p:sldId id="670" r:id="rId26"/>
    <p:sldId id="671" r:id="rId27"/>
    <p:sldId id="672" r:id="rId28"/>
    <p:sldId id="691" r:id="rId29"/>
    <p:sldId id="684" r:id="rId30"/>
    <p:sldId id="593" r:id="rId31"/>
    <p:sldId id="598" r:id="rId32"/>
    <p:sldId id="673" r:id="rId33"/>
  </p:sldIdLst>
  <p:sldSz cx="9144000" cy="6858000" type="screen4x3"/>
  <p:notesSz cx="6858000" cy="9144000"/>
  <p:defaultTextStyle>
    <a:defPPr>
      <a:defRPr lang="nb-NO"/>
    </a:defPPr>
    <a:lvl1pPr algn="l" rtl="0" fontAlgn="base">
      <a:spcBef>
        <a:spcPct val="20000"/>
      </a:spcBef>
      <a:spcAft>
        <a:spcPct val="0"/>
      </a:spcAft>
      <a:buClr>
        <a:srgbClr val="86B1DB"/>
      </a:buClr>
      <a:defRPr sz="1400" kern="1200">
        <a:solidFill>
          <a:schemeClr val="tx1"/>
        </a:solidFill>
        <a:latin typeface="Verdana" pitchFamily="34" charset="0"/>
        <a:ea typeface="+mn-ea"/>
        <a:cs typeface="+mn-cs"/>
      </a:defRPr>
    </a:lvl1pPr>
    <a:lvl2pPr marL="457200" algn="l" rtl="0" fontAlgn="base">
      <a:spcBef>
        <a:spcPct val="20000"/>
      </a:spcBef>
      <a:spcAft>
        <a:spcPct val="0"/>
      </a:spcAft>
      <a:buClr>
        <a:srgbClr val="86B1DB"/>
      </a:buClr>
      <a:defRPr sz="1400" kern="1200">
        <a:solidFill>
          <a:schemeClr val="tx1"/>
        </a:solidFill>
        <a:latin typeface="Verdana" pitchFamily="34" charset="0"/>
        <a:ea typeface="+mn-ea"/>
        <a:cs typeface="+mn-cs"/>
      </a:defRPr>
    </a:lvl2pPr>
    <a:lvl3pPr marL="914400" algn="l" rtl="0" fontAlgn="base">
      <a:spcBef>
        <a:spcPct val="20000"/>
      </a:spcBef>
      <a:spcAft>
        <a:spcPct val="0"/>
      </a:spcAft>
      <a:buClr>
        <a:srgbClr val="86B1DB"/>
      </a:buClr>
      <a:defRPr sz="1400" kern="1200">
        <a:solidFill>
          <a:schemeClr val="tx1"/>
        </a:solidFill>
        <a:latin typeface="Verdana" pitchFamily="34" charset="0"/>
        <a:ea typeface="+mn-ea"/>
        <a:cs typeface="+mn-cs"/>
      </a:defRPr>
    </a:lvl3pPr>
    <a:lvl4pPr marL="1371600" algn="l" rtl="0" fontAlgn="base">
      <a:spcBef>
        <a:spcPct val="20000"/>
      </a:spcBef>
      <a:spcAft>
        <a:spcPct val="0"/>
      </a:spcAft>
      <a:buClr>
        <a:srgbClr val="86B1DB"/>
      </a:buClr>
      <a:defRPr sz="1400" kern="1200">
        <a:solidFill>
          <a:schemeClr val="tx1"/>
        </a:solidFill>
        <a:latin typeface="Verdana" pitchFamily="34" charset="0"/>
        <a:ea typeface="+mn-ea"/>
        <a:cs typeface="+mn-cs"/>
      </a:defRPr>
    </a:lvl4pPr>
    <a:lvl5pPr marL="1828800" algn="l" rtl="0" fontAlgn="base">
      <a:spcBef>
        <a:spcPct val="20000"/>
      </a:spcBef>
      <a:spcAft>
        <a:spcPct val="0"/>
      </a:spcAft>
      <a:buClr>
        <a:srgbClr val="86B1DB"/>
      </a:buClr>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4B8E"/>
    <a:srgbClr val="86B1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aks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80" d="100"/>
          <a:sy n="80" d="100"/>
        </p:scale>
        <p:origin x="-1378"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2426FD-9BC9-4CE9-B36C-FC14EF71D63A}" type="datetimeFigureOut">
              <a:rPr lang="nb-NO" smtClean="0"/>
              <a:t>14.03.2019</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C9BA31-9F77-452E-9617-44941C779D6A}" type="slidenum">
              <a:rPr lang="nb-NO" smtClean="0"/>
              <a:t>‹#›</a:t>
            </a:fld>
            <a:endParaRPr lang="nb-NO"/>
          </a:p>
        </p:txBody>
      </p:sp>
    </p:spTree>
    <p:extLst>
      <p:ext uri="{BB962C8B-B14F-4D97-AF65-F5344CB8AC3E}">
        <p14:creationId xmlns:p14="http://schemas.microsoft.com/office/powerpoint/2010/main" val="4247213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A768AB-40B6-41C0-8CC7-913F55EFA12F}" type="datetimeFigureOut">
              <a:rPr lang="nb-NO" smtClean="0"/>
              <a:pPr/>
              <a:t>14.03.2019</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2EBDF5-FF29-4298-85A5-A0B0DCFF6204}" type="slidenum">
              <a:rPr lang="nb-NO" smtClean="0"/>
              <a:pPr/>
              <a:t>‹#›</a:t>
            </a:fld>
            <a:endParaRPr lang="nb-NO"/>
          </a:p>
        </p:txBody>
      </p:sp>
    </p:spTree>
    <p:extLst>
      <p:ext uri="{BB962C8B-B14F-4D97-AF65-F5344CB8AC3E}">
        <p14:creationId xmlns:p14="http://schemas.microsoft.com/office/powerpoint/2010/main" val="327773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3081" name="Picture 9" descr="helseostlogo"/>
          <p:cNvPicPr>
            <a:picLocks noChangeAspect="1" noChangeArrowheads="1"/>
          </p:cNvPicPr>
          <p:nvPr userDrawn="1"/>
        </p:nvPicPr>
        <p:blipFill>
          <a:blip r:embed="rId2" cstate="print"/>
          <a:srcRect/>
          <a:stretch>
            <a:fillRect/>
          </a:stretch>
        </p:blipFill>
        <p:spPr bwMode="auto">
          <a:xfrm>
            <a:off x="6781800" y="5943600"/>
            <a:ext cx="1905000" cy="519113"/>
          </a:xfrm>
          <a:prstGeom prst="rect">
            <a:avLst/>
          </a:prstGeom>
          <a:noFill/>
        </p:spPr>
      </p:pic>
      <p:pic>
        <p:nvPicPr>
          <p:cNvPr id="3082" name="Picture 10" descr="vv_logo_rgb.jpg                                                00A01BC9Macintosh HD                   C2DAC9E8:"/>
          <p:cNvPicPr>
            <a:picLocks noChangeAspect="1" noChangeArrowheads="1"/>
          </p:cNvPicPr>
          <p:nvPr userDrawn="1"/>
        </p:nvPicPr>
        <p:blipFill>
          <a:blip r:embed="rId3" cstate="print"/>
          <a:srcRect/>
          <a:stretch>
            <a:fillRect/>
          </a:stretch>
        </p:blipFill>
        <p:spPr bwMode="auto">
          <a:xfrm>
            <a:off x="457200" y="5867400"/>
            <a:ext cx="3495675" cy="714375"/>
          </a:xfrm>
          <a:prstGeom prst="rect">
            <a:avLst/>
          </a:prstGeom>
          <a:noFill/>
        </p:spPr>
      </p:pic>
      <p:sp>
        <p:nvSpPr>
          <p:cNvPr id="3083" name="Line 11"/>
          <p:cNvSpPr>
            <a:spLocks noChangeShapeType="1"/>
          </p:cNvSpPr>
          <p:nvPr userDrawn="1"/>
        </p:nvSpPr>
        <p:spPr bwMode="auto">
          <a:xfrm flipV="1">
            <a:off x="6248400" y="5638800"/>
            <a:ext cx="0" cy="1219200"/>
          </a:xfrm>
          <a:prstGeom prst="line">
            <a:avLst/>
          </a:prstGeom>
          <a:noFill/>
          <a:ln w="9525">
            <a:solidFill>
              <a:schemeClr val="accent1"/>
            </a:solidFill>
            <a:round/>
            <a:headEnd/>
            <a:tailEnd/>
          </a:ln>
          <a:effectLst/>
        </p:spPr>
        <p:txBody>
          <a:bodyPr wrap="none" anchor="ctr"/>
          <a:lstStyle/>
          <a:p>
            <a:endParaRPr lang="nb-NO"/>
          </a:p>
        </p:txBody>
      </p:sp>
      <p:sp>
        <p:nvSpPr>
          <p:cNvPr id="3075" name="Rectangle 3"/>
          <p:cNvSpPr>
            <a:spLocks noGrp="1" noChangeArrowheads="1"/>
          </p:cNvSpPr>
          <p:nvPr>
            <p:ph type="ctrTitle"/>
          </p:nvPr>
        </p:nvSpPr>
        <p:spPr>
          <a:xfrm>
            <a:off x="2438400" y="1905000"/>
            <a:ext cx="5181600" cy="1143000"/>
          </a:xfrm>
        </p:spPr>
        <p:txBody>
          <a:bodyPr/>
          <a:lstStyle>
            <a:lvl1pPr>
              <a:defRPr sz="3200"/>
            </a:lvl1pPr>
          </a:lstStyle>
          <a:p>
            <a:r>
              <a:rPr lang="nb-NO"/>
              <a:t>Click to edit Master title style</a:t>
            </a:r>
          </a:p>
        </p:txBody>
      </p:sp>
      <p:sp>
        <p:nvSpPr>
          <p:cNvPr id="3076" name="Rectangle 4"/>
          <p:cNvSpPr>
            <a:spLocks noGrp="1" noChangeArrowheads="1"/>
          </p:cNvSpPr>
          <p:nvPr>
            <p:ph type="subTitle" idx="1"/>
          </p:nvPr>
        </p:nvSpPr>
        <p:spPr>
          <a:xfrm>
            <a:off x="2438400" y="3124200"/>
            <a:ext cx="5181600" cy="2057400"/>
          </a:xfrm>
        </p:spPr>
        <p:txBody>
          <a:bodyPr/>
          <a:lstStyle>
            <a:lvl1pPr marL="0" indent="0">
              <a:buFontTx/>
              <a:buNone/>
              <a:defRPr/>
            </a:lvl1pPr>
          </a:lstStyle>
          <a:p>
            <a:r>
              <a:rPr lang="nb-NO"/>
              <a:t>Click to edit Master subtitle style</a:t>
            </a:r>
          </a:p>
        </p:txBody>
      </p:sp>
      <p:sp>
        <p:nvSpPr>
          <p:cNvPr id="3077" name="Rectangle 5"/>
          <p:cNvSpPr>
            <a:spLocks noGrp="1" noChangeArrowheads="1"/>
          </p:cNvSpPr>
          <p:nvPr>
            <p:ph type="dt" sz="half" idx="2"/>
          </p:nvPr>
        </p:nvSpPr>
        <p:spPr>
          <a:xfrm>
            <a:off x="152400" y="76200"/>
            <a:ext cx="1905000" cy="381000"/>
          </a:xfrm>
        </p:spPr>
        <p:txBody>
          <a:bodyPr/>
          <a:lstStyle>
            <a:lvl1pPr>
              <a:defRPr sz="1000"/>
            </a:lvl1pPr>
          </a:lstStyle>
          <a:p>
            <a:endParaRPr lang="nb-NO"/>
          </a:p>
        </p:txBody>
      </p:sp>
      <p:sp>
        <p:nvSpPr>
          <p:cNvPr id="3078" name="Rectangle 6"/>
          <p:cNvSpPr>
            <a:spLocks noGrp="1" noChangeArrowheads="1"/>
          </p:cNvSpPr>
          <p:nvPr>
            <p:ph type="ftr" sz="quarter" idx="3"/>
          </p:nvPr>
        </p:nvSpPr>
        <p:spPr>
          <a:xfrm>
            <a:off x="3276600" y="6553200"/>
            <a:ext cx="3962400" cy="304800"/>
          </a:xfrm>
        </p:spPr>
        <p:txBody>
          <a:bodyPr/>
          <a:lstStyle>
            <a:lvl1pPr>
              <a:defRPr/>
            </a:lvl1pPr>
          </a:lstStyle>
          <a:p>
            <a:endParaRPr lang="nb-NO"/>
          </a:p>
        </p:txBody>
      </p:sp>
      <p:sp>
        <p:nvSpPr>
          <p:cNvPr id="3079" name="Rectangle 7"/>
          <p:cNvSpPr>
            <a:spLocks noGrp="1" noChangeArrowheads="1"/>
          </p:cNvSpPr>
          <p:nvPr>
            <p:ph type="sldNum" sz="quarter" idx="4"/>
          </p:nvPr>
        </p:nvSpPr>
        <p:spPr>
          <a:xfrm>
            <a:off x="7239000" y="6553200"/>
            <a:ext cx="1828800" cy="304800"/>
          </a:xfrm>
        </p:spPr>
        <p:txBody>
          <a:bodyPr/>
          <a:lstStyle>
            <a:lvl1pPr>
              <a:defRPr/>
            </a:lvl1pPr>
          </a:lstStyle>
          <a:p>
            <a:fld id="{E9F9652F-73AA-4507-A1F3-D0260B18F6DC}" type="slidenum">
              <a:rPr lang="nb-NO"/>
              <a:pPr/>
              <a:t>‹#›</a:t>
            </a:fld>
            <a:endParaRPr lang="nb-NO">
              <a:solidFill>
                <a:schemeClr val="tx1"/>
              </a:solidFill>
              <a:latin typeface="Times"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56B0FE49-A229-40A7-889B-83C57EF772E5}" type="slidenum">
              <a:rPr lang="nb-NO"/>
              <a:pPr/>
              <a:t>‹#›</a:t>
            </a:fld>
            <a:endParaRPr lang="nb-NO">
              <a:solidFill>
                <a:schemeClr val="tx1"/>
              </a:solidFill>
              <a:latin typeface="Times"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10350" y="152400"/>
            <a:ext cx="2000250" cy="586740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152400"/>
            <a:ext cx="5848350" cy="586740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A0625F40-9232-46D7-98F8-FCC41C3DE318}" type="slidenum">
              <a:rPr lang="nb-NO"/>
              <a:pPr/>
              <a:t>‹#›</a:t>
            </a:fld>
            <a:endParaRPr lang="nb-NO">
              <a:solidFill>
                <a:schemeClr val="tx1"/>
              </a:solidFill>
              <a:latin typeface="Times"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DA46EA43-3915-4668-ACBC-43BA296D153D}" type="slidenum">
              <a:rPr lang="nb-NO"/>
              <a:pPr/>
              <a:t>‹#›</a:t>
            </a:fld>
            <a:endParaRPr lang="nb-NO">
              <a:solidFill>
                <a:schemeClr val="tx1"/>
              </a:solidFill>
              <a:latin typeface="Times"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565E15F9-E509-47ED-8D05-0AB6B7FE236E}" type="slidenum">
              <a:rPr lang="nb-NO"/>
              <a:pPr/>
              <a:t>‹#›</a:t>
            </a:fld>
            <a:endParaRPr lang="nb-NO">
              <a:solidFill>
                <a:schemeClr val="tx1"/>
              </a:solidFill>
              <a:latin typeface="Times"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3716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86300" y="1371600"/>
            <a:ext cx="39243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CFB044F0-3C74-42BB-B385-4E040026EAF4}" type="slidenum">
              <a:rPr lang="nb-NO"/>
              <a:pPr/>
              <a:t>‹#›</a:t>
            </a:fld>
            <a:endParaRPr lang="nb-NO">
              <a:solidFill>
                <a:schemeClr val="tx1"/>
              </a:solidFill>
              <a:latin typeface="Times"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lvl1pPr>
              <a:defRPr/>
            </a:lvl1pPr>
          </a:lstStyle>
          <a:p>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080D4B38-FAFA-45C6-930A-92D4D4EB1BBB}" type="slidenum">
              <a:rPr lang="nb-NO"/>
              <a:pPr/>
              <a:t>‹#›</a:t>
            </a:fld>
            <a:endParaRPr lang="nb-NO">
              <a:solidFill>
                <a:schemeClr val="tx1"/>
              </a:solidFill>
              <a:latin typeface="Times"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lvl1pPr>
              <a:defRPr/>
            </a:lvl1pPr>
          </a:lstStyle>
          <a:p>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F5096E1F-2BB5-4A50-ACB8-2A5D9E32C4BE}" type="slidenum">
              <a:rPr lang="nb-NO"/>
              <a:pPr/>
              <a:t>‹#›</a:t>
            </a:fld>
            <a:endParaRPr lang="nb-NO">
              <a:solidFill>
                <a:schemeClr val="tx1"/>
              </a:solidFill>
              <a:latin typeface="Times"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B9336674-E40A-4C1D-895C-6103E564F573}" type="slidenum">
              <a:rPr lang="nb-NO"/>
              <a:pPr/>
              <a:t>‹#›</a:t>
            </a:fld>
            <a:endParaRPr lang="nb-NO">
              <a:solidFill>
                <a:schemeClr val="tx1"/>
              </a:solidFill>
              <a:latin typeface="Times"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9333AEB1-494D-428A-B4DD-D39472BC5075}" type="slidenum">
              <a:rPr lang="nb-NO"/>
              <a:pPr/>
              <a:t>‹#›</a:t>
            </a:fld>
            <a:endParaRPr lang="nb-NO">
              <a:solidFill>
                <a:schemeClr val="tx1"/>
              </a:solidFill>
              <a:latin typeface="Times"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93F0CF1C-0677-4E1A-8DFF-62F1C7C00928}" type="slidenum">
              <a:rPr lang="nb-NO"/>
              <a:pPr/>
              <a:t>‹#›</a:t>
            </a:fld>
            <a:endParaRPr lang="nb-NO">
              <a:solidFill>
                <a:schemeClr val="tx1"/>
              </a:solidFill>
              <a:latin typeface="Times"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background2.jpg                                                00A01951Macintosh HD                   C2DAC9E8:"/>
          <p:cNvPicPr>
            <a:picLocks noChangeAspect="1" noChangeArrowheads="1"/>
          </p:cNvPicPr>
          <p:nvPr userDrawn="1"/>
        </p:nvPicPr>
        <p:blipFill>
          <a:blip r:embed="rId13" cstate="print"/>
          <a:srcRect/>
          <a:stretch>
            <a:fillRect/>
          </a:stretch>
        </p:blipFill>
        <p:spPr bwMode="auto">
          <a:xfrm>
            <a:off x="5387975" y="4064000"/>
            <a:ext cx="3756025" cy="2794000"/>
          </a:xfrm>
          <a:prstGeom prst="rect">
            <a:avLst/>
          </a:prstGeom>
          <a:noFill/>
        </p:spPr>
      </p:pic>
      <p:sp>
        <p:nvSpPr>
          <p:cNvPr id="1026" name="Rectangle 2"/>
          <p:cNvSpPr>
            <a:spLocks noGrp="1" noChangeArrowheads="1"/>
          </p:cNvSpPr>
          <p:nvPr>
            <p:ph type="title"/>
          </p:nvPr>
        </p:nvSpPr>
        <p:spPr bwMode="auto">
          <a:xfrm>
            <a:off x="609600" y="152400"/>
            <a:ext cx="80010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nb-NO" smtClean="0"/>
              <a:t>Click to edit Master title style</a:t>
            </a:r>
          </a:p>
        </p:txBody>
      </p:sp>
      <p:sp>
        <p:nvSpPr>
          <p:cNvPr id="1027" name="Rectangle 3"/>
          <p:cNvSpPr>
            <a:spLocks noGrp="1" noChangeArrowheads="1"/>
          </p:cNvSpPr>
          <p:nvPr>
            <p:ph type="body" idx="1"/>
          </p:nvPr>
        </p:nvSpPr>
        <p:spPr bwMode="auto">
          <a:xfrm>
            <a:off x="609600" y="1371600"/>
            <a:ext cx="80010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p>
        </p:txBody>
      </p:sp>
      <p:sp>
        <p:nvSpPr>
          <p:cNvPr id="1028" name="Rectangle 4"/>
          <p:cNvSpPr>
            <a:spLocks noGrp="1" noChangeArrowheads="1"/>
          </p:cNvSpPr>
          <p:nvPr>
            <p:ph type="dt" sz="half" idx="2"/>
          </p:nvPr>
        </p:nvSpPr>
        <p:spPr bwMode="auto">
          <a:xfrm>
            <a:off x="26670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defRPr sz="1200">
                <a:solidFill>
                  <a:srgbClr val="86B1DB"/>
                </a:solidFill>
              </a:defRPr>
            </a:lvl1pPr>
          </a:lstStyle>
          <a:p>
            <a:endParaRPr lang="nb-NO"/>
          </a:p>
        </p:txBody>
      </p:sp>
      <p:sp>
        <p:nvSpPr>
          <p:cNvPr id="1029" name="Rectangle 5"/>
          <p:cNvSpPr>
            <a:spLocks noGrp="1" noChangeArrowheads="1"/>
          </p:cNvSpPr>
          <p:nvPr>
            <p:ph type="ftr" sz="quarter" idx="3"/>
          </p:nvPr>
        </p:nvSpPr>
        <p:spPr bwMode="auto">
          <a:xfrm>
            <a:off x="3886200" y="6553200"/>
            <a:ext cx="4191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defRPr sz="1200">
                <a:solidFill>
                  <a:srgbClr val="204B8E"/>
                </a:solidFill>
              </a:defRPr>
            </a:lvl1pPr>
          </a:lstStyle>
          <a:p>
            <a:endParaRPr lang="nb-NO"/>
          </a:p>
        </p:txBody>
      </p:sp>
      <p:sp>
        <p:nvSpPr>
          <p:cNvPr id="1030" name="Rectangle 6"/>
          <p:cNvSpPr>
            <a:spLocks noGrp="1" noChangeArrowheads="1"/>
          </p:cNvSpPr>
          <p:nvPr>
            <p:ph type="sldNum" sz="quarter" idx="4"/>
          </p:nvPr>
        </p:nvSpPr>
        <p:spPr bwMode="auto">
          <a:xfrm>
            <a:off x="8077200" y="6553200"/>
            <a:ext cx="914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defRPr sz="1200">
                <a:solidFill>
                  <a:srgbClr val="86B1DB"/>
                </a:solidFill>
              </a:defRPr>
            </a:lvl1pPr>
          </a:lstStyle>
          <a:p>
            <a:fld id="{8FBA2786-93F2-4D93-AFBE-D3EBE57D8479}" type="slidenum">
              <a:rPr lang="nb-NO"/>
              <a:pPr/>
              <a:t>‹#›</a:t>
            </a:fld>
            <a:endParaRPr lang="nb-NO">
              <a:latin typeface="Times" charset="0"/>
            </a:endParaRPr>
          </a:p>
        </p:txBody>
      </p:sp>
      <p:pic>
        <p:nvPicPr>
          <p:cNvPr id="1034" name="Picture 10" descr="vv_logo_rgb.jpg                                                00A01BC9Macintosh HD                   C2DAC9E8:"/>
          <p:cNvPicPr>
            <a:picLocks noChangeAspect="1" noChangeArrowheads="1"/>
          </p:cNvPicPr>
          <p:nvPr userDrawn="1"/>
        </p:nvPicPr>
        <p:blipFill>
          <a:blip r:embed="rId14" cstate="print"/>
          <a:srcRect/>
          <a:stretch>
            <a:fillRect/>
          </a:stretch>
        </p:blipFill>
        <p:spPr bwMode="auto">
          <a:xfrm>
            <a:off x="228600" y="6323013"/>
            <a:ext cx="1971675" cy="403225"/>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3000" b="1">
          <a:solidFill>
            <a:srgbClr val="204B8E"/>
          </a:solidFill>
          <a:latin typeface="+mj-lt"/>
          <a:ea typeface="+mj-ea"/>
          <a:cs typeface="+mj-cs"/>
        </a:defRPr>
      </a:lvl1pPr>
      <a:lvl2pPr algn="l" rtl="0" fontAlgn="base">
        <a:spcBef>
          <a:spcPct val="0"/>
        </a:spcBef>
        <a:spcAft>
          <a:spcPct val="0"/>
        </a:spcAft>
        <a:defRPr sz="3000" b="1">
          <a:solidFill>
            <a:srgbClr val="204B8E"/>
          </a:solidFill>
          <a:latin typeface="Verdana" pitchFamily="34" charset="0"/>
        </a:defRPr>
      </a:lvl2pPr>
      <a:lvl3pPr algn="l" rtl="0" fontAlgn="base">
        <a:spcBef>
          <a:spcPct val="0"/>
        </a:spcBef>
        <a:spcAft>
          <a:spcPct val="0"/>
        </a:spcAft>
        <a:defRPr sz="3000" b="1">
          <a:solidFill>
            <a:srgbClr val="204B8E"/>
          </a:solidFill>
          <a:latin typeface="Verdana" pitchFamily="34" charset="0"/>
        </a:defRPr>
      </a:lvl3pPr>
      <a:lvl4pPr algn="l" rtl="0" fontAlgn="base">
        <a:spcBef>
          <a:spcPct val="0"/>
        </a:spcBef>
        <a:spcAft>
          <a:spcPct val="0"/>
        </a:spcAft>
        <a:defRPr sz="3000" b="1">
          <a:solidFill>
            <a:srgbClr val="204B8E"/>
          </a:solidFill>
          <a:latin typeface="Verdana" pitchFamily="34" charset="0"/>
        </a:defRPr>
      </a:lvl4pPr>
      <a:lvl5pPr algn="l" rtl="0" fontAlgn="base">
        <a:spcBef>
          <a:spcPct val="0"/>
        </a:spcBef>
        <a:spcAft>
          <a:spcPct val="0"/>
        </a:spcAft>
        <a:defRPr sz="3000" b="1">
          <a:solidFill>
            <a:srgbClr val="204B8E"/>
          </a:solidFill>
          <a:latin typeface="Verdana" pitchFamily="34" charset="0"/>
        </a:defRPr>
      </a:lvl5pPr>
      <a:lvl6pPr marL="457200" algn="l" rtl="0" fontAlgn="base">
        <a:spcBef>
          <a:spcPct val="0"/>
        </a:spcBef>
        <a:spcAft>
          <a:spcPct val="0"/>
        </a:spcAft>
        <a:defRPr sz="3000" b="1">
          <a:solidFill>
            <a:srgbClr val="204B8E"/>
          </a:solidFill>
          <a:latin typeface="Verdana" pitchFamily="34" charset="0"/>
        </a:defRPr>
      </a:lvl6pPr>
      <a:lvl7pPr marL="914400" algn="l" rtl="0" fontAlgn="base">
        <a:spcBef>
          <a:spcPct val="0"/>
        </a:spcBef>
        <a:spcAft>
          <a:spcPct val="0"/>
        </a:spcAft>
        <a:defRPr sz="3000" b="1">
          <a:solidFill>
            <a:srgbClr val="204B8E"/>
          </a:solidFill>
          <a:latin typeface="Verdana" pitchFamily="34" charset="0"/>
        </a:defRPr>
      </a:lvl7pPr>
      <a:lvl8pPr marL="1371600" algn="l" rtl="0" fontAlgn="base">
        <a:spcBef>
          <a:spcPct val="0"/>
        </a:spcBef>
        <a:spcAft>
          <a:spcPct val="0"/>
        </a:spcAft>
        <a:defRPr sz="3000" b="1">
          <a:solidFill>
            <a:srgbClr val="204B8E"/>
          </a:solidFill>
          <a:latin typeface="Verdana" pitchFamily="34" charset="0"/>
        </a:defRPr>
      </a:lvl8pPr>
      <a:lvl9pPr marL="1828800" algn="l" rtl="0" fontAlgn="base">
        <a:spcBef>
          <a:spcPct val="0"/>
        </a:spcBef>
        <a:spcAft>
          <a:spcPct val="0"/>
        </a:spcAft>
        <a:defRPr sz="3000" b="1">
          <a:solidFill>
            <a:srgbClr val="204B8E"/>
          </a:solidFill>
          <a:latin typeface="Verdana" pitchFamily="34" charset="0"/>
        </a:defRPr>
      </a:lvl9pPr>
    </p:titleStyle>
    <p:bodyStyle>
      <a:lvl1pPr marL="342900" indent="-342900" algn="l" rtl="0" fontAlgn="base">
        <a:spcBef>
          <a:spcPct val="20000"/>
        </a:spcBef>
        <a:spcAft>
          <a:spcPct val="0"/>
        </a:spcAft>
        <a:buClr>
          <a:srgbClr val="86B1DB"/>
        </a:buClr>
        <a:buChar char="•"/>
        <a:defRPr sz="2400">
          <a:solidFill>
            <a:schemeClr val="tx1"/>
          </a:solidFill>
          <a:latin typeface="+mn-lt"/>
          <a:ea typeface="+mn-ea"/>
          <a:cs typeface="+mn-cs"/>
        </a:defRPr>
      </a:lvl1pPr>
      <a:lvl2pPr marL="742950" indent="-285750" algn="l" rtl="0" fontAlgn="base">
        <a:spcBef>
          <a:spcPct val="20000"/>
        </a:spcBef>
        <a:spcAft>
          <a:spcPct val="0"/>
        </a:spcAft>
        <a:buClr>
          <a:srgbClr val="86B1DB"/>
        </a:buClr>
        <a:buChar char="–"/>
        <a:defRPr sz="2000">
          <a:solidFill>
            <a:schemeClr val="tx1"/>
          </a:solidFill>
          <a:latin typeface="+mn-lt"/>
        </a:defRPr>
      </a:lvl2pPr>
      <a:lvl3pPr marL="1143000" indent="-228600" algn="l" rtl="0" fontAlgn="base">
        <a:spcBef>
          <a:spcPct val="20000"/>
        </a:spcBef>
        <a:spcAft>
          <a:spcPct val="0"/>
        </a:spcAft>
        <a:buClr>
          <a:srgbClr val="86B1DB"/>
        </a:buClr>
        <a:buChar char="–"/>
        <a:defRPr>
          <a:solidFill>
            <a:schemeClr val="tx1"/>
          </a:solidFill>
          <a:latin typeface="+mn-lt"/>
        </a:defRPr>
      </a:lvl3pPr>
      <a:lvl4pPr marL="1600200" indent="-228600" algn="l" rtl="0" fontAlgn="base">
        <a:spcBef>
          <a:spcPct val="20000"/>
        </a:spcBef>
        <a:spcAft>
          <a:spcPct val="0"/>
        </a:spcAft>
        <a:buClr>
          <a:srgbClr val="86B1DB"/>
        </a:buClr>
        <a:buChar char="–"/>
        <a:defRPr>
          <a:solidFill>
            <a:schemeClr val="tx1"/>
          </a:solidFill>
          <a:latin typeface="+mn-lt"/>
        </a:defRPr>
      </a:lvl4pPr>
      <a:lvl5pPr marL="2057400" indent="-228600" algn="l" rtl="0" fontAlgn="base">
        <a:spcBef>
          <a:spcPct val="20000"/>
        </a:spcBef>
        <a:spcAft>
          <a:spcPct val="0"/>
        </a:spcAft>
        <a:buClr>
          <a:srgbClr val="86B1DB"/>
        </a:buClr>
        <a:buChar char="–"/>
        <a:defRPr>
          <a:solidFill>
            <a:schemeClr val="tx1"/>
          </a:solidFill>
          <a:latin typeface="+mn-lt"/>
        </a:defRPr>
      </a:lvl5pPr>
      <a:lvl6pPr marL="2514600" indent="-228600" algn="l" rtl="0" fontAlgn="base">
        <a:spcBef>
          <a:spcPct val="20000"/>
        </a:spcBef>
        <a:spcAft>
          <a:spcPct val="0"/>
        </a:spcAft>
        <a:buClr>
          <a:srgbClr val="86B1DB"/>
        </a:buClr>
        <a:buChar char="–"/>
        <a:defRPr>
          <a:solidFill>
            <a:schemeClr val="tx1"/>
          </a:solidFill>
          <a:latin typeface="+mn-lt"/>
        </a:defRPr>
      </a:lvl6pPr>
      <a:lvl7pPr marL="2971800" indent="-228600" algn="l" rtl="0" fontAlgn="base">
        <a:spcBef>
          <a:spcPct val="20000"/>
        </a:spcBef>
        <a:spcAft>
          <a:spcPct val="0"/>
        </a:spcAft>
        <a:buClr>
          <a:srgbClr val="86B1DB"/>
        </a:buClr>
        <a:buChar char="–"/>
        <a:defRPr>
          <a:solidFill>
            <a:schemeClr val="tx1"/>
          </a:solidFill>
          <a:latin typeface="+mn-lt"/>
        </a:defRPr>
      </a:lvl7pPr>
      <a:lvl8pPr marL="3429000" indent="-228600" algn="l" rtl="0" fontAlgn="base">
        <a:spcBef>
          <a:spcPct val="20000"/>
        </a:spcBef>
        <a:spcAft>
          <a:spcPct val="0"/>
        </a:spcAft>
        <a:buClr>
          <a:srgbClr val="86B1DB"/>
        </a:buClr>
        <a:buChar char="–"/>
        <a:defRPr>
          <a:solidFill>
            <a:schemeClr val="tx1"/>
          </a:solidFill>
          <a:latin typeface="+mn-lt"/>
        </a:defRPr>
      </a:lvl8pPr>
      <a:lvl9pPr marL="3886200" indent="-228600" algn="l" rtl="0" fontAlgn="base">
        <a:spcBef>
          <a:spcPct val="20000"/>
        </a:spcBef>
        <a:spcAft>
          <a:spcPct val="0"/>
        </a:spcAft>
        <a:buClr>
          <a:srgbClr val="86B1DB"/>
        </a:buClr>
        <a:buChar char="–"/>
        <a:defRPr>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4.bp.blogspot.com/-IiRB1TIOpns/TwXLN32OwkI/AAAAAAAAA2Q/TUwYt7GWvPU/s1600/lav_list_print.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no/url?sa=i&amp;rct=j&amp;q=&amp;esrc=s&amp;source=images&amp;cd=&amp;cad=rja&amp;uact=8&amp;ved=2ahUKEwjo9Yf4w83bAhWEJJoKHVihDkMQjRx6BAgBEAU&amp;url=https://www.dreamstime.com/stock-illustration-exhausted-brain-collection-lying-its-back-flat-cartoon-vector-illustration-part-image69274745&amp;psig=AOvVaw1NrB6a6bz0Umbk1V0d3-Uo&amp;ust=1528872435887691"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hyperlink" Target="http://brisray.com/optill/oind.ht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1520" y="2780928"/>
            <a:ext cx="8568952" cy="1143000"/>
          </a:xfrm>
        </p:spPr>
        <p:txBody>
          <a:bodyPr/>
          <a:lstStyle/>
          <a:p>
            <a:r>
              <a:rPr lang="nb-NO" sz="2800" dirty="0" smtClean="0"/>
              <a:t>Når hjernen får nok</a:t>
            </a:r>
            <a:br>
              <a:rPr lang="nb-NO" sz="2800" dirty="0" smtClean="0"/>
            </a:br>
            <a:r>
              <a:rPr lang="nb-NO" sz="2800" dirty="0" smtClean="0"/>
              <a:t>- kognitiv overbelastning</a:t>
            </a:r>
            <a:endParaRPr lang="nb-NO" sz="2800" dirty="0"/>
          </a:p>
        </p:txBody>
      </p:sp>
      <p:sp>
        <p:nvSpPr>
          <p:cNvPr id="2051" name="Rectangle 3"/>
          <p:cNvSpPr>
            <a:spLocks noGrp="1" noChangeArrowheads="1"/>
          </p:cNvSpPr>
          <p:nvPr>
            <p:ph type="subTitle" idx="1"/>
          </p:nvPr>
        </p:nvSpPr>
        <p:spPr>
          <a:xfrm>
            <a:off x="1043608" y="4581128"/>
            <a:ext cx="6621760" cy="2057400"/>
          </a:xfrm>
        </p:spPr>
        <p:txBody>
          <a:bodyPr/>
          <a:lstStyle/>
          <a:p>
            <a:r>
              <a:rPr lang="nb-NO" sz="1800" dirty="0" smtClean="0"/>
              <a:t>Elisabeth Wigaard</a:t>
            </a:r>
          </a:p>
          <a:p>
            <a:r>
              <a:rPr lang="nb-NO" sz="1800" dirty="0" smtClean="0"/>
              <a:t>Psykologspesialist, klinisk nevropsykologi</a:t>
            </a:r>
          </a:p>
          <a:p>
            <a:r>
              <a:rPr lang="nb-NO" sz="1800" dirty="0" smtClean="0"/>
              <a:t>SUA seksjon utviklingshemming og utviklingshemming</a:t>
            </a:r>
          </a:p>
          <a:p>
            <a:r>
              <a:rPr lang="nb-NO" sz="1800" dirty="0" smtClean="0"/>
              <a:t>Psyk </a:t>
            </a:r>
            <a:r>
              <a:rPr lang="nb-NO" sz="1800" dirty="0" err="1" smtClean="0"/>
              <a:t>avd</a:t>
            </a:r>
            <a:r>
              <a:rPr lang="nb-NO" sz="1800" dirty="0" smtClean="0"/>
              <a:t> Blakstad</a:t>
            </a:r>
            <a:endParaRPr lang="nb-NO"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764704"/>
            <a:ext cx="2852657"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3568" y="548680"/>
            <a:ext cx="8001000" cy="1143000"/>
          </a:xfrm>
        </p:spPr>
        <p:txBody>
          <a:bodyPr/>
          <a:lstStyle/>
          <a:p>
            <a:r>
              <a:rPr lang="nb-NO" dirty="0" smtClean="0"/>
              <a:t>Noe å tenke på…..</a:t>
            </a:r>
            <a:endParaRPr lang="nb-NO" dirty="0"/>
          </a:p>
        </p:txBody>
      </p:sp>
      <p:sp>
        <p:nvSpPr>
          <p:cNvPr id="3" name="Plassholder for innhold 2"/>
          <p:cNvSpPr>
            <a:spLocks noGrp="1"/>
          </p:cNvSpPr>
          <p:nvPr>
            <p:ph idx="1"/>
          </p:nvPr>
        </p:nvSpPr>
        <p:spPr>
          <a:xfrm>
            <a:off x="611560" y="2060848"/>
            <a:ext cx="8001000" cy="4648200"/>
          </a:xfrm>
        </p:spPr>
        <p:txBody>
          <a:bodyPr/>
          <a:lstStyle/>
          <a:p>
            <a:r>
              <a:rPr lang="nb-NO" dirty="0" smtClean="0"/>
              <a:t>Om utfordringer med å skjønne hva som faktisk kan være vanskelig </a:t>
            </a:r>
          </a:p>
          <a:p>
            <a:pPr lvl="1"/>
            <a:r>
              <a:rPr lang="nb-NO" dirty="0" smtClean="0"/>
              <a:t>Vanlige hjerner er altså super- effektive hjerner som løser mye uten å tenke særlig over det, som har en medfødt «drive» etter å få gjort mest mulig med minst mulig strev og bry (alltid framover, alltid på jag etter det mest effektive) og en naturlig evne til å lære av erfaringer</a:t>
            </a:r>
          </a:p>
          <a:p>
            <a:pPr lvl="1"/>
            <a:r>
              <a:rPr lang="nb-NO" dirty="0" smtClean="0"/>
              <a:t>Sånne hjerner har i utgangspunktet en utfordring med å forstå at noe veldig «lett» kan være både vanskelig og slitsomt</a:t>
            </a:r>
          </a:p>
          <a:p>
            <a:pPr lvl="1"/>
            <a:endParaRPr lang="nb-NO" dirty="0" smtClean="0"/>
          </a:p>
        </p:txBody>
      </p:sp>
    </p:spTree>
    <p:extLst>
      <p:ext uri="{BB962C8B-B14F-4D97-AF65-F5344CB8AC3E}">
        <p14:creationId xmlns:p14="http://schemas.microsoft.com/office/powerpoint/2010/main" val="2511794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1d584e7aa6e6fd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725144"/>
            <a:ext cx="2964247" cy="19712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662" y="267955"/>
            <a:ext cx="1032361" cy="1295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tel 1"/>
          <p:cNvSpPr>
            <a:spLocks noGrp="1"/>
          </p:cNvSpPr>
          <p:nvPr>
            <p:ph type="title"/>
          </p:nvPr>
        </p:nvSpPr>
        <p:spPr/>
        <p:txBody>
          <a:bodyPr/>
          <a:lstStyle/>
          <a:p>
            <a:r>
              <a:rPr lang="nb-NO" dirty="0" smtClean="0"/>
              <a:t>Sliten hjerne?</a:t>
            </a:r>
            <a:endParaRPr lang="nb-NO" dirty="0"/>
          </a:p>
        </p:txBody>
      </p:sp>
      <p:sp>
        <p:nvSpPr>
          <p:cNvPr id="3" name="Plassholder for innhold 2"/>
          <p:cNvSpPr>
            <a:spLocks noGrp="1"/>
          </p:cNvSpPr>
          <p:nvPr>
            <p:ph idx="1"/>
          </p:nvPr>
        </p:nvSpPr>
        <p:spPr>
          <a:xfrm>
            <a:off x="540317" y="1399649"/>
            <a:ext cx="8001000" cy="4648200"/>
          </a:xfrm>
        </p:spPr>
        <p:txBody>
          <a:bodyPr/>
          <a:lstStyle/>
          <a:p>
            <a:pPr marL="0" indent="0">
              <a:buNone/>
            </a:pPr>
            <a:r>
              <a:rPr lang="nb-NO" dirty="0" smtClean="0"/>
              <a:t>Hva blir du sliten av?</a:t>
            </a:r>
          </a:p>
          <a:p>
            <a:pPr marL="0" indent="0">
              <a:buNone/>
            </a:pPr>
            <a:endParaRPr lang="nb-NO" dirty="0" smtClean="0"/>
          </a:p>
          <a:p>
            <a:pPr marL="0" indent="0">
              <a:buNone/>
            </a:pPr>
            <a:endParaRPr lang="nb-NO" dirty="0"/>
          </a:p>
          <a:p>
            <a:pPr marL="0" indent="0">
              <a:buNone/>
            </a:pPr>
            <a:endParaRPr lang="nb-NO" dirty="0" smtClean="0"/>
          </a:p>
          <a:p>
            <a:pPr marL="0" indent="0">
              <a:buNone/>
            </a:pPr>
            <a:endParaRPr lang="nb-NO" dirty="0" smtClean="0"/>
          </a:p>
          <a:p>
            <a:pPr marL="0" indent="0">
              <a:buNone/>
            </a:pPr>
            <a:endParaRPr lang="nb-NO" dirty="0"/>
          </a:p>
          <a:p>
            <a:pPr marL="0" indent="0">
              <a:buNone/>
            </a:pPr>
            <a:endParaRPr lang="nb-NO" dirty="0" smtClean="0"/>
          </a:p>
          <a:p>
            <a:pPr marL="0" indent="0">
              <a:buNone/>
            </a:pPr>
            <a:r>
              <a:rPr lang="nb-NO" dirty="0" smtClean="0"/>
              <a:t>Hvordan fungerer hjernen når den er sliten?</a:t>
            </a:r>
            <a:endParaRPr lang="nb-NO" dirty="0"/>
          </a:p>
        </p:txBody>
      </p:sp>
      <p:pic>
        <p:nvPicPr>
          <p:cNvPr id="1027" name="Picture 3" descr="C:\Users\bswige\AppData\Local\Microsoft\Windows\Temporary Internet Files\Content.IE5\3C30M0HS\tired-mom-needs-more-energy[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08443">
            <a:off x="456496" y="2742666"/>
            <a:ext cx="1205143" cy="14525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741" y="2633590"/>
            <a:ext cx="3418331" cy="1583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076410"/>
            <a:ext cx="2520280" cy="2336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985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Kognitiv overbelastning</a:t>
            </a:r>
            <a:endParaRPr lang="nb-NO" dirty="0"/>
          </a:p>
        </p:txBody>
      </p:sp>
      <p:sp>
        <p:nvSpPr>
          <p:cNvPr id="3" name="Plassholder for innhold 2"/>
          <p:cNvSpPr>
            <a:spLocks noGrp="1"/>
          </p:cNvSpPr>
          <p:nvPr>
            <p:ph idx="1"/>
          </p:nvPr>
        </p:nvSpPr>
        <p:spPr/>
        <p:txBody>
          <a:bodyPr/>
          <a:lstStyle/>
          <a:p>
            <a:r>
              <a:rPr lang="nb-NO" dirty="0" smtClean="0"/>
              <a:t>Redusert funksjonsnivå</a:t>
            </a:r>
          </a:p>
          <a:p>
            <a:pPr lvl="1"/>
            <a:r>
              <a:rPr lang="nb-NO" dirty="0" smtClean="0"/>
              <a:t>Klarer ikke det en vanligvis klarer (mer enn normale svingninger)</a:t>
            </a:r>
          </a:p>
          <a:p>
            <a:pPr lvl="1"/>
            <a:r>
              <a:rPr lang="nb-NO" dirty="0" smtClean="0"/>
              <a:t>Begynner på oppgaver men gir seg</a:t>
            </a:r>
          </a:p>
          <a:p>
            <a:pPr lvl="1"/>
            <a:r>
              <a:rPr lang="nb-NO" dirty="0" smtClean="0"/>
              <a:t>Klarer bare med mye mer hjelp</a:t>
            </a:r>
          </a:p>
          <a:p>
            <a:pPr lvl="1"/>
            <a:r>
              <a:rPr lang="nb-NO" dirty="0" smtClean="0"/>
              <a:t>Vegrer seg for oppgaver eller steder der oppgaver utføres</a:t>
            </a:r>
          </a:p>
          <a:p>
            <a:pPr lvl="1"/>
            <a:r>
              <a:rPr lang="nb-NO" dirty="0" smtClean="0"/>
              <a:t>Saboterer oppgaver</a:t>
            </a:r>
          </a:p>
          <a:p>
            <a:pPr lvl="1"/>
            <a:r>
              <a:rPr lang="nb-NO" dirty="0" smtClean="0"/>
              <a:t>Sporer lett av, lett å avlede</a:t>
            </a:r>
          </a:p>
          <a:p>
            <a:pPr lvl="1"/>
            <a:r>
              <a:rPr lang="nb-NO" dirty="0" smtClean="0"/>
              <a:t>Annerledes enn vanlig men vanskelig å sette </a:t>
            </a:r>
            <a:r>
              <a:rPr lang="nb-NO" dirty="0" err="1" smtClean="0"/>
              <a:t>finger`n</a:t>
            </a:r>
            <a:r>
              <a:rPr lang="nb-NO" dirty="0" smtClean="0"/>
              <a:t> på</a:t>
            </a:r>
            <a:endParaRPr lang="nb-NO" dirty="0"/>
          </a:p>
        </p:txBody>
      </p:sp>
    </p:spTree>
    <p:extLst>
      <p:ext uri="{BB962C8B-B14F-4D97-AF65-F5344CB8AC3E}">
        <p14:creationId xmlns:p14="http://schemas.microsoft.com/office/powerpoint/2010/main" val="3903270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9552" y="404664"/>
            <a:ext cx="8001000" cy="1066800"/>
          </a:xfrm>
        </p:spPr>
        <p:txBody>
          <a:bodyPr/>
          <a:lstStyle/>
          <a:p>
            <a:r>
              <a:rPr lang="nb-NO" dirty="0" smtClean="0"/>
              <a:t>Kognitiv overbelastning</a:t>
            </a:r>
            <a:endParaRPr lang="nb-NO" dirty="0"/>
          </a:p>
        </p:txBody>
      </p:sp>
      <p:sp>
        <p:nvSpPr>
          <p:cNvPr id="3" name="Plassholder for innhold 2"/>
          <p:cNvSpPr>
            <a:spLocks noGrp="1"/>
          </p:cNvSpPr>
          <p:nvPr>
            <p:ph idx="1"/>
          </p:nvPr>
        </p:nvSpPr>
        <p:spPr>
          <a:xfrm>
            <a:off x="539552" y="1412776"/>
            <a:ext cx="8001000" cy="4648200"/>
          </a:xfrm>
        </p:spPr>
        <p:txBody>
          <a:bodyPr/>
          <a:lstStyle/>
          <a:p>
            <a:r>
              <a:rPr lang="nb-NO" dirty="0"/>
              <a:t>Sprik mellom faktisk funksjonsnivå og vanskelighetsgrad / totalbelastning</a:t>
            </a:r>
          </a:p>
          <a:p>
            <a:r>
              <a:rPr lang="nb-NO" dirty="0" smtClean="0"/>
              <a:t>Apati / energitap</a:t>
            </a:r>
          </a:p>
          <a:p>
            <a:pPr lvl="1"/>
            <a:r>
              <a:rPr lang="nb-NO" dirty="0" smtClean="0"/>
              <a:t>Likt depresjon uten tristhet/meningsløshet</a:t>
            </a:r>
          </a:p>
          <a:p>
            <a:r>
              <a:rPr lang="nb-NO" dirty="0" smtClean="0"/>
              <a:t>Økt aktivering</a:t>
            </a:r>
          </a:p>
          <a:p>
            <a:pPr lvl="1"/>
            <a:r>
              <a:rPr lang="nb-NO" dirty="0" smtClean="0"/>
              <a:t>”beredskap” som ved angst bare lett grad og uten noe å være redd for</a:t>
            </a:r>
          </a:p>
          <a:p>
            <a:pPr lvl="1"/>
            <a:r>
              <a:rPr lang="nb-NO" dirty="0" smtClean="0"/>
              <a:t>Motorisk uro (</a:t>
            </a:r>
            <a:r>
              <a:rPr lang="nb-NO" dirty="0" err="1" smtClean="0"/>
              <a:t>sml</a:t>
            </a:r>
            <a:r>
              <a:rPr lang="nb-NO" dirty="0" smtClean="0"/>
              <a:t> med overtrøtt)</a:t>
            </a:r>
          </a:p>
          <a:p>
            <a:pPr lvl="1"/>
            <a:r>
              <a:rPr lang="nb-NO" dirty="0" smtClean="0"/>
              <a:t>Generell uro</a:t>
            </a:r>
          </a:p>
          <a:p>
            <a:r>
              <a:rPr lang="nb-NO" dirty="0" smtClean="0"/>
              <a:t>Vondt i hodet / press i hodet</a:t>
            </a:r>
          </a:p>
          <a:p>
            <a:r>
              <a:rPr lang="nb-NO" dirty="0" smtClean="0"/>
              <a:t>Økt / intensivert rigiditet</a:t>
            </a:r>
          </a:p>
          <a:p>
            <a:r>
              <a:rPr lang="nb-NO" dirty="0" smtClean="0"/>
              <a:t>Økt stimulus sensitivitet</a:t>
            </a:r>
          </a:p>
        </p:txBody>
      </p:sp>
    </p:spTree>
    <p:extLst>
      <p:ext uri="{BB962C8B-B14F-4D97-AF65-F5344CB8AC3E}">
        <p14:creationId xmlns:p14="http://schemas.microsoft.com/office/powerpoint/2010/main" val="3326407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683568" y="1052736"/>
            <a:ext cx="8001000" cy="1143000"/>
          </a:xfrm>
        </p:spPr>
        <p:txBody>
          <a:bodyPr/>
          <a:lstStyle/>
          <a:p>
            <a:r>
              <a:rPr lang="nb-NO" sz="3600" dirty="0" smtClean="0">
                <a:solidFill>
                  <a:schemeClr val="tx1"/>
                </a:solidFill>
                <a:latin typeface="Segoe Print" pitchFamily="2" charset="0"/>
              </a:rPr>
              <a:t>«</a:t>
            </a:r>
            <a:r>
              <a:rPr lang="nb-NO" sz="3600" dirty="0" err="1" smtClean="0">
                <a:solidFill>
                  <a:schemeClr val="tx1"/>
                </a:solidFill>
                <a:latin typeface="Segoe Print" pitchFamily="2" charset="0"/>
              </a:rPr>
              <a:t>Detta</a:t>
            </a:r>
            <a:r>
              <a:rPr lang="nb-NO" sz="3600" dirty="0" smtClean="0">
                <a:solidFill>
                  <a:schemeClr val="tx1"/>
                </a:solidFill>
                <a:latin typeface="Segoe Print" pitchFamily="2" charset="0"/>
              </a:rPr>
              <a:t> var moro det skal jeg aldri mer gjøre!!!»</a:t>
            </a:r>
            <a:r>
              <a:rPr lang="nb-NO" dirty="0" smtClean="0">
                <a:latin typeface="Segoe Print" pitchFamily="2" charset="0"/>
              </a:rPr>
              <a:t/>
            </a:r>
            <a:br>
              <a:rPr lang="nb-NO" dirty="0" smtClean="0">
                <a:latin typeface="Segoe Print" pitchFamily="2" charset="0"/>
              </a:rPr>
            </a:br>
            <a:endParaRPr lang="nb-NO" dirty="0"/>
          </a:p>
        </p:txBody>
      </p:sp>
      <p:pic>
        <p:nvPicPr>
          <p:cNvPr id="9217" name="Picture 1" descr="C:\Users\bswige\AppData\Local\Microsoft\Windows\Temporary Internet Files\Content.IE5\X3IRPXVY\MP900431311[1].jpg"/>
          <p:cNvPicPr>
            <a:picLocks noChangeAspect="1" noChangeArrowheads="1"/>
          </p:cNvPicPr>
          <p:nvPr/>
        </p:nvPicPr>
        <p:blipFill>
          <a:blip r:embed="rId2" cstate="print"/>
          <a:srcRect/>
          <a:stretch>
            <a:fillRect/>
          </a:stretch>
        </p:blipFill>
        <p:spPr bwMode="auto">
          <a:xfrm>
            <a:off x="2195736" y="2252682"/>
            <a:ext cx="5868734" cy="3910961"/>
          </a:xfrm>
          <a:prstGeom prst="rect">
            <a:avLst/>
          </a:prstGeom>
          <a:noFill/>
        </p:spPr>
      </p:pic>
    </p:spTree>
    <p:extLst>
      <p:ext uri="{BB962C8B-B14F-4D97-AF65-F5344CB8AC3E}">
        <p14:creationId xmlns:p14="http://schemas.microsoft.com/office/powerpoint/2010/main" val="3509741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 Utslitt og ekstra sensitiv?</a:t>
            </a:r>
            <a:endParaRPr lang="nb-NO" dirty="0"/>
          </a:p>
        </p:txBody>
      </p:sp>
      <p:sp>
        <p:nvSpPr>
          <p:cNvPr id="3" name="Plassholder for innhold 2"/>
          <p:cNvSpPr>
            <a:spLocks noGrp="1"/>
          </p:cNvSpPr>
          <p:nvPr>
            <p:ph idx="1"/>
          </p:nvPr>
        </p:nvSpPr>
        <p:spPr/>
        <p:txBody>
          <a:bodyPr/>
          <a:lstStyle/>
          <a:p>
            <a:r>
              <a:rPr lang="nb-NO" dirty="0" smtClean="0"/>
              <a:t>Kan tåle visse sanseopplevelser dårligere/ annerledes</a:t>
            </a:r>
          </a:p>
          <a:p>
            <a:pPr lvl="1"/>
            <a:r>
              <a:rPr lang="nb-NO" dirty="0" smtClean="0"/>
              <a:t>med behov for å slippe ubehaget på en eller annen måte…</a:t>
            </a:r>
          </a:p>
          <a:p>
            <a:r>
              <a:rPr lang="nb-NO" dirty="0" smtClean="0"/>
              <a:t>Kan gi raseriutbrudd </a:t>
            </a:r>
          </a:p>
          <a:p>
            <a:r>
              <a:rPr lang="nb-NO" dirty="0" smtClean="0"/>
              <a:t>Kan gi andre trøbbel med forstå </a:t>
            </a:r>
          </a:p>
          <a:p>
            <a:pPr marL="0" indent="0">
              <a:buNone/>
            </a:pPr>
            <a:r>
              <a:rPr lang="nb-NO" dirty="0"/>
              <a:t>	</a:t>
            </a:r>
            <a:r>
              <a:rPr lang="nb-NO" dirty="0" smtClean="0"/>
              <a:t>= den som har det slik kan oppfattes som «sær» «vanskelig» «vrang» «intens» «klengete»</a:t>
            </a:r>
          </a:p>
          <a:p>
            <a:pPr marL="0" indent="0">
              <a:buNone/>
            </a:pPr>
            <a:r>
              <a:rPr lang="nb-NO" dirty="0"/>
              <a:t>	</a:t>
            </a:r>
            <a:endParaRPr lang="nb-NO" dirty="0" smtClean="0"/>
          </a:p>
          <a:p>
            <a:pPr marL="0" indent="0">
              <a:buNone/>
            </a:pPr>
            <a:r>
              <a:rPr lang="nb-NO" dirty="0"/>
              <a:t>	</a:t>
            </a:r>
            <a:r>
              <a:rPr lang="nb-NO" dirty="0" smtClean="0"/>
              <a:t>		</a:t>
            </a:r>
          </a:p>
          <a:p>
            <a:pPr marL="457200" lvl="1" indent="0">
              <a:buNone/>
            </a:pPr>
            <a:endParaRPr lang="nb-NO" dirty="0" smtClean="0"/>
          </a:p>
        </p:txBody>
      </p:sp>
    </p:spTree>
    <p:extLst>
      <p:ext uri="{BB962C8B-B14F-4D97-AF65-F5344CB8AC3E}">
        <p14:creationId xmlns:p14="http://schemas.microsoft.com/office/powerpoint/2010/main" val="2761787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Om å </a:t>
            </a:r>
            <a:r>
              <a:rPr lang="nb-NO" dirty="0" smtClean="0"/>
              <a:t>bli sliten av å sammenligne </a:t>
            </a:r>
            <a:r>
              <a:rPr lang="nb-NO" dirty="0" smtClean="0"/>
              <a:t>seg med andre</a:t>
            </a:r>
            <a:endParaRPr lang="nb-NO" dirty="0"/>
          </a:p>
        </p:txBody>
      </p:sp>
      <p:sp>
        <p:nvSpPr>
          <p:cNvPr id="3" name="Plassholder for innhold 2"/>
          <p:cNvSpPr>
            <a:spLocks noGrp="1"/>
          </p:cNvSpPr>
          <p:nvPr>
            <p:ph idx="1"/>
          </p:nvPr>
        </p:nvSpPr>
        <p:spPr/>
        <p:txBody>
          <a:bodyPr/>
          <a:lstStyle/>
          <a:p>
            <a:r>
              <a:rPr lang="nb-NO" sz="2000" dirty="0" smtClean="0"/>
              <a:t>Sosial sammenligning er en aktiv prosess som vi </a:t>
            </a:r>
            <a:r>
              <a:rPr lang="nb-NO" sz="2000" dirty="0"/>
              <a:t>(mennesker i sosiale </a:t>
            </a:r>
            <a:r>
              <a:rPr lang="nb-NO" sz="2000" dirty="0" smtClean="0"/>
              <a:t>systemer</a:t>
            </a:r>
            <a:r>
              <a:rPr lang="nb-NO" sz="2000" dirty="0"/>
              <a:t>) </a:t>
            </a:r>
            <a:r>
              <a:rPr lang="nb-NO" sz="2000" dirty="0" smtClean="0"/>
              <a:t>i utgangspunktet er motiverte for å drive med. Og driver med, enten vi vil eller ei.</a:t>
            </a:r>
          </a:p>
          <a:p>
            <a:r>
              <a:rPr lang="nb-NO" sz="2000" dirty="0" smtClean="0"/>
              <a:t>Negativ informasjon fra denne sammenligningen er ikke bra for bildet (oppfatningen) av seg selv</a:t>
            </a:r>
          </a:p>
          <a:p>
            <a:r>
              <a:rPr lang="nb-NO" sz="2000" dirty="0" smtClean="0"/>
              <a:t>Det er en etablert sammenheng mellom negativ sosial sammenligning og psykologiske problemer </a:t>
            </a:r>
          </a:p>
          <a:p>
            <a:r>
              <a:rPr lang="nb-NO" sz="2000" dirty="0" smtClean="0"/>
              <a:t>Sosial sammenligning </a:t>
            </a:r>
            <a:r>
              <a:rPr lang="nb-NO" sz="2000" dirty="0" smtClean="0"/>
              <a:t>når det «er noe» med hjernen?</a:t>
            </a:r>
            <a:endParaRPr lang="nb-NO" sz="2000" dirty="0" smtClean="0"/>
          </a:p>
          <a:p>
            <a:pPr marL="457200" lvl="1" indent="0">
              <a:buNone/>
            </a:pPr>
            <a:endParaRPr lang="nb-NO" sz="1600" dirty="0" smtClean="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4581128"/>
            <a:ext cx="4197028" cy="209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278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Mange kilder til informasjon som gir næring til skam og selvkritikk……</a:t>
            </a:r>
            <a:endParaRPr lang="nb-NO" dirty="0"/>
          </a:p>
        </p:txBody>
      </p:sp>
      <p:sp>
        <p:nvSpPr>
          <p:cNvPr id="3" name="Plassholder for innhold 2"/>
          <p:cNvSpPr>
            <a:spLocks noGrp="1"/>
          </p:cNvSpPr>
          <p:nvPr>
            <p:ph idx="1"/>
          </p:nvPr>
        </p:nvSpPr>
        <p:spPr/>
        <p:txBody>
          <a:bodyPr/>
          <a:lstStyle/>
          <a:p>
            <a:r>
              <a:rPr lang="nb-NO" dirty="0" smtClean="0"/>
              <a:t>Mikro – kommunikasjon</a:t>
            </a:r>
            <a:r>
              <a:rPr lang="nb-NO" sz="1800" dirty="0"/>
              <a:t>(van </a:t>
            </a:r>
            <a:r>
              <a:rPr lang="nb-NO" sz="1800" dirty="0" err="1"/>
              <a:t>Alphen</a:t>
            </a:r>
            <a:r>
              <a:rPr lang="nb-NO" sz="1800" dirty="0"/>
              <a:t>, </a:t>
            </a:r>
            <a:r>
              <a:rPr lang="nb-NO" sz="1800" dirty="0" err="1"/>
              <a:t>Dijker</a:t>
            </a:r>
            <a:r>
              <a:rPr lang="nb-NO" sz="1800" dirty="0"/>
              <a:t>, van den </a:t>
            </a:r>
            <a:r>
              <a:rPr lang="nb-NO" sz="1800" dirty="0" err="1"/>
              <a:t>Borne</a:t>
            </a:r>
            <a:r>
              <a:rPr lang="nb-NO" sz="1800" dirty="0"/>
              <a:t> og </a:t>
            </a:r>
            <a:r>
              <a:rPr lang="nb-NO" sz="1800" dirty="0" err="1"/>
              <a:t>Curfs</a:t>
            </a:r>
            <a:r>
              <a:rPr lang="nb-NO" sz="1800" dirty="0"/>
              <a:t> 2009, 2010).</a:t>
            </a:r>
            <a:endParaRPr lang="nb-NO" dirty="0"/>
          </a:p>
          <a:p>
            <a:pPr lvl="1"/>
            <a:r>
              <a:rPr lang="nb-NO" dirty="0" smtClean="0"/>
              <a:t>Hilse på naboene – </a:t>
            </a:r>
          </a:p>
          <a:p>
            <a:pPr lvl="2"/>
            <a:r>
              <a:rPr lang="nb-NO" dirty="0" smtClean="0"/>
              <a:t>hvem hilser på hvilken måte til hvem?</a:t>
            </a:r>
          </a:p>
          <a:p>
            <a:pPr lvl="1"/>
            <a:r>
              <a:rPr lang="nb-NO" dirty="0" smtClean="0"/>
              <a:t>«har</a:t>
            </a:r>
            <a:r>
              <a:rPr lang="nb-NO" i="1" u="sng" dirty="0" smtClean="0"/>
              <a:t> du </a:t>
            </a:r>
            <a:r>
              <a:rPr lang="nb-NO" dirty="0" smtClean="0"/>
              <a:t>fått deg jobb??»</a:t>
            </a:r>
          </a:p>
          <a:p>
            <a:endParaRPr lang="nb-NO"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861047"/>
            <a:ext cx="3353313" cy="2155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519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Om å sammenligne seg med andre</a:t>
            </a:r>
            <a:endParaRPr lang="nb-NO" dirty="0"/>
          </a:p>
        </p:txBody>
      </p:sp>
      <p:sp>
        <p:nvSpPr>
          <p:cNvPr id="3" name="Plassholder for innhold 2"/>
          <p:cNvSpPr>
            <a:spLocks noGrp="1"/>
          </p:cNvSpPr>
          <p:nvPr>
            <p:ph idx="1"/>
          </p:nvPr>
        </p:nvSpPr>
        <p:spPr/>
        <p:txBody>
          <a:bodyPr/>
          <a:lstStyle/>
          <a:p>
            <a:pPr marL="342900" lvl="1" indent="-342900">
              <a:buFontTx/>
              <a:buChar char="•"/>
            </a:pPr>
            <a:r>
              <a:rPr lang="nb-NO" sz="2400" dirty="0"/>
              <a:t>Hvordan løser dere «problemet» med at naboen har så mye finere og større hus, flere turer til «New York», rødere roser og kortere gress, er tynnere/sprekere, tjener dobbelt så mye, kommer med </a:t>
            </a:r>
            <a:r>
              <a:rPr lang="nb-NO" sz="2400" dirty="0" err="1"/>
              <a:t>hjemmebakst</a:t>
            </a:r>
            <a:r>
              <a:rPr lang="nb-NO" sz="2400" dirty="0"/>
              <a:t> og (korrekte) meninger på foreldremøter, alltid husker hjelm og refleks, aldri har synlige hybelkaniner, spiser samlet fiskemiddag 3 dager i uka, klarer å holde fast på «begrensa skjermbruk» hos barna/ungdommene, ringer mora si flere ganger i uka, faktisk gjennomfører «godteri er på lørdag» hele året </a:t>
            </a:r>
            <a:r>
              <a:rPr lang="nb-NO" sz="2400" dirty="0" smtClean="0"/>
              <a:t>rundt?</a:t>
            </a:r>
            <a:endParaRPr lang="nb-NO" sz="2400" dirty="0"/>
          </a:p>
          <a:p>
            <a:endParaRPr lang="nb-NO" dirty="0"/>
          </a:p>
        </p:txBody>
      </p:sp>
    </p:spTree>
    <p:extLst>
      <p:ext uri="{BB962C8B-B14F-4D97-AF65-F5344CB8AC3E}">
        <p14:creationId xmlns:p14="http://schemas.microsoft.com/office/powerpoint/2010/main" val="3805542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81" t="57030" r="42502" b="3900"/>
          <a:stretch/>
        </p:blipFill>
        <p:spPr bwMode="auto">
          <a:xfrm rot="975146">
            <a:off x="7975721" y="5270912"/>
            <a:ext cx="953634" cy="1399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tel 1"/>
          <p:cNvSpPr>
            <a:spLocks noGrp="1"/>
          </p:cNvSpPr>
          <p:nvPr>
            <p:ph type="title"/>
          </p:nvPr>
        </p:nvSpPr>
        <p:spPr>
          <a:xfrm>
            <a:off x="539552" y="-7193"/>
            <a:ext cx="8001000" cy="1143000"/>
          </a:xfrm>
        </p:spPr>
        <p:txBody>
          <a:bodyPr/>
          <a:lstStyle/>
          <a:p>
            <a:r>
              <a:rPr lang="nb-NO" dirty="0" smtClean="0"/>
              <a:t>Om å sammenligne seg med andre</a:t>
            </a:r>
            <a:endParaRPr lang="nb-NO" dirty="0"/>
          </a:p>
        </p:txBody>
      </p:sp>
      <p:sp>
        <p:nvSpPr>
          <p:cNvPr id="3" name="Plassholder for innhold 2"/>
          <p:cNvSpPr>
            <a:spLocks noGrp="1"/>
          </p:cNvSpPr>
          <p:nvPr>
            <p:ph idx="1"/>
          </p:nvPr>
        </p:nvSpPr>
        <p:spPr>
          <a:xfrm>
            <a:off x="395536" y="1196752"/>
            <a:ext cx="8001000" cy="4648200"/>
          </a:xfrm>
        </p:spPr>
        <p:txBody>
          <a:bodyPr/>
          <a:lstStyle/>
          <a:p>
            <a:r>
              <a:rPr lang="nb-NO" dirty="0" smtClean="0"/>
              <a:t>Beskyttelse </a:t>
            </a:r>
            <a:r>
              <a:rPr lang="nb-NO" dirty="0" smtClean="0"/>
              <a:t>mot negativ sosial </a:t>
            </a:r>
            <a:r>
              <a:rPr lang="nb-NO" dirty="0" smtClean="0"/>
              <a:t>sammenligning?</a:t>
            </a:r>
          </a:p>
          <a:p>
            <a:pPr lvl="1"/>
            <a:r>
              <a:rPr lang="nb-NO" dirty="0"/>
              <a:t>m</a:t>
            </a:r>
            <a:r>
              <a:rPr lang="nb-NO" dirty="0" smtClean="0"/>
              <a:t>uligheten </a:t>
            </a:r>
            <a:r>
              <a:rPr lang="nb-NO" dirty="0" smtClean="0"/>
              <a:t>til å skjønne og definere hva som faktisk er viktig for oss </a:t>
            </a:r>
            <a:endParaRPr lang="nb-NO" dirty="0" smtClean="0"/>
          </a:p>
          <a:p>
            <a:pPr lvl="1"/>
            <a:r>
              <a:rPr lang="nb-NO" dirty="0" smtClean="0"/>
              <a:t>definere </a:t>
            </a:r>
            <a:r>
              <a:rPr lang="nb-NO" dirty="0" smtClean="0"/>
              <a:t>og ta forskjellige roller i det sosiale systemet vi opplever å være en del av. </a:t>
            </a:r>
          </a:p>
          <a:p>
            <a:r>
              <a:rPr lang="nb-NO" dirty="0" smtClean="0"/>
              <a:t>Dette kan være vanskeligere </a:t>
            </a:r>
            <a:r>
              <a:rPr lang="nb-NO" dirty="0" smtClean="0"/>
              <a:t>når utgangspunktet er annerledes, når noen vanlige «verdifulle» mål ikke kan nås</a:t>
            </a:r>
          </a:p>
          <a:p>
            <a:pPr lvl="1"/>
            <a:r>
              <a:rPr lang="nb-NO" dirty="0" smtClean="0"/>
              <a:t>vanskelig </a:t>
            </a:r>
            <a:r>
              <a:rPr lang="nb-NO" dirty="0" smtClean="0"/>
              <a:t>å utvikle flere mulige roller en kan </a:t>
            </a:r>
            <a:r>
              <a:rPr lang="nb-NO" dirty="0" smtClean="0"/>
              <a:t>ta </a:t>
            </a:r>
            <a:r>
              <a:rPr lang="nb-NO" dirty="0" smtClean="0"/>
              <a:t>vanskelig å sette en positiv verdi på egenskapene en </a:t>
            </a:r>
            <a:r>
              <a:rPr lang="nb-NO" dirty="0" smtClean="0"/>
              <a:t>har (når du ikke kan ta merket i Birken….)</a:t>
            </a:r>
            <a:endParaRPr lang="nb-NO" dirty="0" smtClean="0"/>
          </a:p>
          <a:p>
            <a:pPr lvl="1"/>
            <a:r>
              <a:rPr lang="nb-NO" dirty="0" smtClean="0"/>
              <a:t>Avhengigheten av andre gir sårbarhet for å adoptere andres verdier (hva hvis det </a:t>
            </a:r>
            <a:r>
              <a:rPr lang="nb-NO" dirty="0" smtClean="0"/>
              <a:t>eneste</a:t>
            </a:r>
            <a:r>
              <a:rPr lang="nb-NO" dirty="0" smtClean="0"/>
              <a:t> verdifulle </a:t>
            </a:r>
            <a:r>
              <a:rPr lang="nb-NO" dirty="0" smtClean="0"/>
              <a:t>var å </a:t>
            </a:r>
            <a:r>
              <a:rPr lang="nb-NO" dirty="0" smtClean="0"/>
              <a:t>vite alt om kråker?)</a:t>
            </a:r>
            <a:endParaRPr lang="nb-NO" dirty="0" smtClean="0"/>
          </a:p>
        </p:txBody>
      </p:sp>
    </p:spTree>
    <p:extLst>
      <p:ext uri="{BB962C8B-B14F-4D97-AF65-F5344CB8AC3E}">
        <p14:creationId xmlns:p14="http://schemas.microsoft.com/office/powerpoint/2010/main" val="2635504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9552" y="188640"/>
            <a:ext cx="8001000" cy="1143000"/>
          </a:xfrm>
        </p:spPr>
        <p:txBody>
          <a:bodyPr/>
          <a:lstStyle/>
          <a:p>
            <a:r>
              <a:rPr lang="nb-NO" dirty="0" smtClean="0"/>
              <a:t>Kognitiv overbelastning</a:t>
            </a:r>
            <a:endParaRPr lang="nb-NO" dirty="0"/>
          </a:p>
        </p:txBody>
      </p:sp>
      <p:sp>
        <p:nvSpPr>
          <p:cNvPr id="4" name="Plassholder for innhold 3"/>
          <p:cNvSpPr>
            <a:spLocks noGrp="1"/>
          </p:cNvSpPr>
          <p:nvPr>
            <p:ph idx="1"/>
          </p:nvPr>
        </p:nvSpPr>
        <p:spPr/>
        <p:txBody>
          <a:bodyPr/>
          <a:lstStyle/>
          <a:p>
            <a:r>
              <a:rPr lang="nb-NO" dirty="0" smtClean="0"/>
              <a:t>Ikke en teori – men en beskrivelse av noe en kan bli, for eksempel</a:t>
            </a:r>
          </a:p>
          <a:p>
            <a:pPr marL="0" indent="0">
              <a:buNone/>
            </a:pPr>
            <a:endParaRPr lang="nb-NO" dirty="0"/>
          </a:p>
          <a:p>
            <a:pPr marL="0" indent="0">
              <a:buNone/>
            </a:pPr>
            <a:r>
              <a:rPr lang="nb-NO" dirty="0" smtClean="0"/>
              <a:t> </a:t>
            </a:r>
            <a:r>
              <a:rPr lang="nb-NO" b="1" dirty="0" smtClean="0">
                <a:latin typeface="Segoe Print" panose="02000600000000000000" pitchFamily="2" charset="0"/>
              </a:rPr>
              <a:t>«når jeg er skikkelig svimmel og hjernen er helt bortkasta»</a:t>
            </a:r>
          </a:p>
          <a:p>
            <a:pPr marL="0" indent="0">
              <a:buNone/>
            </a:pPr>
            <a:endParaRPr lang="nb-NO" sz="2400" b="1" dirty="0">
              <a:latin typeface="Segoe Print" panose="02000600000000000000" pitchFamily="2" charset="0"/>
            </a:endParaRPr>
          </a:p>
          <a:p>
            <a:pPr marL="0" indent="0">
              <a:buNone/>
            </a:pPr>
            <a:r>
              <a:rPr lang="nb-NO" sz="2400" b="1" dirty="0" smtClean="0">
                <a:latin typeface="Segoe Print" panose="02000600000000000000" pitchFamily="2" charset="0"/>
              </a:rPr>
              <a:t>«jeg har så mye å tenke på, når jeg legger meg for å bli i form til å sove»</a:t>
            </a:r>
          </a:p>
          <a:p>
            <a:pPr marL="457200" lvl="1" indent="0">
              <a:buNone/>
            </a:pPr>
            <a:endParaRPr lang="nb-NO" dirty="0" smtClean="0">
              <a:latin typeface="Segoe Print" panose="02000600000000000000" pitchFamily="2" charset="0"/>
            </a:endParaRPr>
          </a:p>
          <a:p>
            <a:r>
              <a:rPr lang="nb-NO" dirty="0" smtClean="0"/>
              <a:t>En form for stress i psykologisk forstand </a:t>
            </a:r>
            <a:endParaRPr lang="nb-NO" dirty="0"/>
          </a:p>
        </p:txBody>
      </p:sp>
    </p:spTree>
    <p:extLst>
      <p:ext uri="{BB962C8B-B14F-4D97-AF65-F5344CB8AC3E}">
        <p14:creationId xmlns:p14="http://schemas.microsoft.com/office/powerpoint/2010/main" val="25822187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kan vi gjøre?</a:t>
            </a:r>
            <a:endParaRPr lang="nb-NO" dirty="0"/>
          </a:p>
        </p:txBody>
      </p:sp>
      <p:sp>
        <p:nvSpPr>
          <p:cNvPr id="3" name="Plassholder for innhold 2"/>
          <p:cNvSpPr>
            <a:spLocks noGrp="1"/>
          </p:cNvSpPr>
          <p:nvPr>
            <p:ph idx="1"/>
          </p:nvPr>
        </p:nvSpPr>
        <p:spPr/>
        <p:txBody>
          <a:bodyPr/>
          <a:lstStyle/>
          <a:p>
            <a:endParaRPr lang="nb-NO" dirty="0" smtClean="0"/>
          </a:p>
          <a:p>
            <a:endParaRPr lang="nb-NO" dirty="0"/>
          </a:p>
          <a:p>
            <a:endParaRPr lang="nb-NO" dirty="0" smtClean="0"/>
          </a:p>
          <a:p>
            <a:endParaRPr lang="nb-NO" dirty="0"/>
          </a:p>
          <a:p>
            <a:endParaRPr lang="nb-NO" dirty="0" smtClean="0"/>
          </a:p>
          <a:p>
            <a:endParaRPr lang="nb-NO" dirty="0"/>
          </a:p>
          <a:p>
            <a:endParaRPr lang="nb-NO" dirty="0" smtClean="0"/>
          </a:p>
          <a:p>
            <a:pPr marL="0" indent="0">
              <a:buNone/>
            </a:pPr>
            <a:endParaRPr lang="nb-NO" dirty="0"/>
          </a:p>
        </p:txBody>
      </p:sp>
      <p:pic>
        <p:nvPicPr>
          <p:cNvPr id="4" name="Picture 2" descr="http://www.cosmicshifthappens.com/GirlfriendsReboot/wp-content/uploads/2011/06/construction-on-brain.jpg"/>
          <p:cNvPicPr>
            <a:picLocks noChangeAspect="1" noChangeArrowheads="1"/>
          </p:cNvPicPr>
          <p:nvPr/>
        </p:nvPicPr>
        <p:blipFill>
          <a:blip r:embed="rId2" cstate="print"/>
          <a:srcRect/>
          <a:stretch>
            <a:fillRect/>
          </a:stretch>
        </p:blipFill>
        <p:spPr bwMode="auto">
          <a:xfrm>
            <a:off x="6455300" y="260648"/>
            <a:ext cx="2088319" cy="1392213"/>
          </a:xfrm>
          <a:prstGeom prst="rect">
            <a:avLst/>
          </a:prstGeom>
          <a:no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64021"/>
            <a:ext cx="7242021" cy="437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09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5" y="3518577"/>
            <a:ext cx="4095519" cy="274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tel 1"/>
          <p:cNvSpPr>
            <a:spLocks noGrp="1"/>
          </p:cNvSpPr>
          <p:nvPr>
            <p:ph type="title"/>
          </p:nvPr>
        </p:nvSpPr>
        <p:spPr/>
        <p:txBody>
          <a:bodyPr/>
          <a:lstStyle/>
          <a:p>
            <a:r>
              <a:rPr lang="nb-NO" sz="2400" dirty="0" smtClean="0"/>
              <a:t>Hvordan sørge for aktivitet og deltagelse – uten at det koster mer enn det smaker?</a:t>
            </a:r>
            <a:endParaRPr lang="nb-NO" sz="2400" dirty="0"/>
          </a:p>
        </p:txBody>
      </p:sp>
      <p:sp>
        <p:nvSpPr>
          <p:cNvPr id="3" name="Plassholder for innhold 2"/>
          <p:cNvSpPr>
            <a:spLocks noGrp="1"/>
          </p:cNvSpPr>
          <p:nvPr>
            <p:ph idx="1"/>
          </p:nvPr>
        </p:nvSpPr>
        <p:spPr/>
        <p:txBody>
          <a:bodyPr/>
          <a:lstStyle/>
          <a:p>
            <a:r>
              <a:rPr lang="nb-NO" dirty="0" smtClean="0"/>
              <a:t>Tenke over (få andre til å tenke over)</a:t>
            </a:r>
          </a:p>
          <a:p>
            <a:pPr marL="0" indent="0">
              <a:buNone/>
            </a:pPr>
            <a:r>
              <a:rPr lang="nb-NO" dirty="0" smtClean="0"/>
              <a:t>Hva er egentlig den beste, smarteste/kjappeste måten? Hvem og hva bestemmer egentlig det?</a:t>
            </a:r>
          </a:p>
          <a:p>
            <a:pPr lvl="1"/>
            <a:r>
              <a:rPr lang="nb-NO" dirty="0" smtClean="0"/>
              <a:t>Når er det lurt å ikke skøyte for eksempel? Er det lurt å smøre med klister?</a:t>
            </a:r>
            <a:endParaRPr lang="nb-NO" dirty="0"/>
          </a:p>
          <a:p>
            <a:endParaRPr lang="nb-NO" dirty="0"/>
          </a:p>
          <a:p>
            <a:endParaRPr lang="nb-NO"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122" y="3140968"/>
            <a:ext cx="468630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61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Noe mer å tenke på ….</a:t>
            </a:r>
            <a:endParaRPr lang="nb-NO" dirty="0"/>
          </a:p>
        </p:txBody>
      </p:sp>
      <p:sp>
        <p:nvSpPr>
          <p:cNvPr id="3" name="Plassholder for innhold 2"/>
          <p:cNvSpPr>
            <a:spLocks noGrp="1"/>
          </p:cNvSpPr>
          <p:nvPr>
            <p:ph idx="1"/>
          </p:nvPr>
        </p:nvSpPr>
        <p:spPr>
          <a:xfrm>
            <a:off x="179512" y="2209800"/>
            <a:ext cx="8001000" cy="3523456"/>
          </a:xfrm>
        </p:spPr>
        <p:txBody>
          <a:bodyPr/>
          <a:lstStyle/>
          <a:p>
            <a:r>
              <a:rPr lang="nb-NO" dirty="0" smtClean="0"/>
              <a:t>Hvor lista legges – når</a:t>
            </a:r>
          </a:p>
          <a:p>
            <a:pPr lvl="1"/>
            <a:r>
              <a:rPr lang="nb-NO" dirty="0" smtClean="0"/>
              <a:t>Hva skal man klare i et liv?</a:t>
            </a:r>
          </a:p>
          <a:p>
            <a:pPr lvl="1"/>
            <a:r>
              <a:rPr lang="nb-NO" dirty="0" smtClean="0"/>
              <a:t>Hvem og hva bestemmer dette?</a:t>
            </a:r>
          </a:p>
          <a:p>
            <a:pPr lvl="1"/>
            <a:r>
              <a:rPr lang="nb-NO" dirty="0" smtClean="0"/>
              <a:t>Er et mål for bestandig?</a:t>
            </a:r>
          </a:p>
          <a:p>
            <a:pPr lvl="1"/>
            <a:r>
              <a:rPr lang="nb-NO" dirty="0" smtClean="0"/>
              <a:t>Kan man gi hjelp til noe selv om den som får hjelp kan det? (hender det at jeg får hjelp til noe jeg kan?)</a:t>
            </a:r>
          </a:p>
          <a:p>
            <a:pPr lvl="1"/>
            <a:r>
              <a:rPr lang="nb-NO" dirty="0" smtClean="0"/>
              <a:t>Er det alltid lurt å ha noe å strekke seg etter? </a:t>
            </a:r>
          </a:p>
          <a:p>
            <a:pPr lvl="1"/>
            <a:r>
              <a:rPr lang="nb-NO" dirty="0" smtClean="0"/>
              <a:t>Er det mulig å lage helt optimale krav hele tiden?</a:t>
            </a:r>
          </a:p>
          <a:p>
            <a:pPr lvl="1"/>
            <a:r>
              <a:rPr lang="nb-NO" dirty="0" smtClean="0"/>
              <a:t>Risiko ved å hjelpe for lite – hjelpe for mye? (hva er det vi risikerer – er det verdt det?)</a:t>
            </a:r>
            <a:endParaRPr lang="nb-NO" dirty="0"/>
          </a:p>
        </p:txBody>
      </p:sp>
      <p:pic>
        <p:nvPicPr>
          <p:cNvPr id="50180" name="Picture 4" descr="http://4.bp.blogspot.com/-IiRB1TIOpns/TwXLN32OwkI/AAAAAAAAA2Q/TUwYt7GWvPU/s320/lav_list_print.jpg">
            <a:hlinkClick r:id="rId2"/>
          </p:cNvPr>
          <p:cNvPicPr>
            <a:picLocks noChangeAspect="1" noChangeArrowheads="1"/>
          </p:cNvPicPr>
          <p:nvPr/>
        </p:nvPicPr>
        <p:blipFill>
          <a:blip r:embed="rId3" cstate="print"/>
          <a:srcRect/>
          <a:stretch>
            <a:fillRect/>
          </a:stretch>
        </p:blipFill>
        <p:spPr bwMode="auto">
          <a:xfrm>
            <a:off x="6732240" y="0"/>
            <a:ext cx="2304256" cy="2482700"/>
          </a:xfrm>
          <a:prstGeom prst="rect">
            <a:avLst/>
          </a:prstGeom>
          <a:noFill/>
        </p:spPr>
      </p:pic>
    </p:spTree>
    <p:extLst>
      <p:ext uri="{BB962C8B-B14F-4D97-AF65-F5344CB8AC3E}">
        <p14:creationId xmlns:p14="http://schemas.microsoft.com/office/powerpoint/2010/main" val="2852951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Oversikt – og dermed (litt) kontroll</a:t>
            </a:r>
            <a:endParaRPr lang="nb-NO" dirty="0"/>
          </a:p>
        </p:txBody>
      </p:sp>
      <p:sp>
        <p:nvSpPr>
          <p:cNvPr id="3" name="Plassholder for innhold 2"/>
          <p:cNvSpPr>
            <a:spLocks noGrp="1"/>
          </p:cNvSpPr>
          <p:nvPr>
            <p:ph idx="1"/>
          </p:nvPr>
        </p:nvSpPr>
        <p:spPr/>
        <p:txBody>
          <a:bodyPr/>
          <a:lstStyle/>
          <a:p>
            <a:r>
              <a:rPr lang="nb-NO" dirty="0" smtClean="0"/>
              <a:t>Varianter av å «skilte» </a:t>
            </a:r>
            <a:r>
              <a:rPr lang="nb-NO" dirty="0" err="1" smtClean="0"/>
              <a:t>tilværelsen</a:t>
            </a:r>
            <a:r>
              <a:rPr lang="nb-NO" dirty="0" smtClean="0"/>
              <a:t>, få hjelp til å oversette og få nødvendig informasjon om folk og livet (=nok til å ikke dumme seg ut), hva skjer når og hvor, når slutter det (hva bestemmer når det slutter? Hvordan merker vi det? hvor er vi og hvor skal vi? Hva bestemmer om vi tar en annen vei? Hvordan bli helt sikker på at vi er på vei til det vi skal og dermed på hva som skjer nå og siden?</a:t>
            </a:r>
          </a:p>
          <a:p>
            <a:r>
              <a:rPr lang="nb-NO" dirty="0" smtClean="0"/>
              <a:t>Og hvorfor er det ekstra viktig når man er oppbrukt?</a:t>
            </a:r>
          </a:p>
        </p:txBody>
      </p:sp>
    </p:spTree>
    <p:extLst>
      <p:ext uri="{BB962C8B-B14F-4D97-AF65-F5344CB8AC3E}">
        <p14:creationId xmlns:p14="http://schemas.microsoft.com/office/powerpoint/2010/main" val="2597078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Hvorfor skilte og visualisere når man egentlig kan veien?</a:t>
            </a:r>
            <a:endParaRPr lang="nb-NO"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844824"/>
            <a:ext cx="6014108" cy="352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86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Øke </a:t>
            </a:r>
            <a:r>
              <a:rPr lang="nb-NO" dirty="0" smtClean="0"/>
              <a:t>selvmedfølelse for å redusere stress og slitenhet?</a:t>
            </a:r>
            <a:endParaRPr lang="nb-NO" dirty="0"/>
          </a:p>
        </p:txBody>
      </p:sp>
      <p:sp>
        <p:nvSpPr>
          <p:cNvPr id="3" name="Plassholder for innhold 2"/>
          <p:cNvSpPr>
            <a:spLocks noGrp="1"/>
          </p:cNvSpPr>
          <p:nvPr>
            <p:ph idx="1"/>
          </p:nvPr>
        </p:nvSpPr>
        <p:spPr/>
        <p:txBody>
          <a:bodyPr/>
          <a:lstStyle/>
          <a:p>
            <a:r>
              <a:rPr lang="nb-NO" dirty="0" smtClean="0"/>
              <a:t>Hva </a:t>
            </a:r>
            <a:r>
              <a:rPr lang="nb-NO" dirty="0" smtClean="0"/>
              <a:t>er selvmedfølelse?</a:t>
            </a:r>
            <a:endParaRPr lang="nb-NO" dirty="0" smtClean="0"/>
          </a:p>
          <a:p>
            <a:pPr lvl="1"/>
            <a:r>
              <a:rPr lang="nb-NO" dirty="0" smtClean="0"/>
              <a:t> å ha en «snill», balansert, støttende holdning til seg selv, uten å ha et urealistisk positivt eller urealistisk negativt syn og at man kan kjenne at man er en del av menneskeheten</a:t>
            </a:r>
          </a:p>
          <a:p>
            <a:pPr lvl="1"/>
            <a:r>
              <a:rPr lang="nb-NO" dirty="0" smtClean="0"/>
              <a:t>Altså IKKE synes synd på seg selv, ikke være for selvopptatt, for selvgod</a:t>
            </a:r>
          </a:p>
          <a:p>
            <a:r>
              <a:rPr lang="nb-NO" dirty="0" smtClean="0"/>
              <a:t>Er det viktig</a:t>
            </a:r>
            <a:r>
              <a:rPr lang="nb-NO" dirty="0" smtClean="0"/>
              <a:t>?</a:t>
            </a:r>
            <a:endParaRPr lang="nb-NO" dirty="0" smtClean="0"/>
          </a:p>
          <a:p>
            <a:pPr lvl="1"/>
            <a:r>
              <a:rPr lang="nb-NO" dirty="0" smtClean="0"/>
              <a:t>Kan visstnok, i følge forskning hjelpe mot angst, depresjon, grubling, bekymring, unngåelse, stress, utbrenthet, selvkritikk OG hjelpe for velvære, stabil følelse av verdi, positiv helseatferd og enda mere til </a:t>
            </a:r>
            <a:endParaRPr lang="nb-NO" dirty="0" smtClean="0"/>
          </a:p>
          <a:p>
            <a:pPr lvl="1"/>
            <a:r>
              <a:rPr lang="nb-NO" dirty="0" smtClean="0"/>
              <a:t>Spesielt viktig når en har opplevd å komme dårlig ut i sammenligning med andre</a:t>
            </a:r>
            <a:endParaRPr lang="nb-NO" dirty="0"/>
          </a:p>
        </p:txBody>
      </p:sp>
    </p:spTree>
    <p:extLst>
      <p:ext uri="{BB962C8B-B14F-4D97-AF65-F5344CB8AC3E}">
        <p14:creationId xmlns:p14="http://schemas.microsoft.com/office/powerpoint/2010/main" val="3431379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Litt mer om selvmedfølelse</a:t>
            </a:r>
            <a:endParaRPr lang="nb-NO" dirty="0"/>
          </a:p>
        </p:txBody>
      </p:sp>
      <p:sp>
        <p:nvSpPr>
          <p:cNvPr id="3" name="Plassholder for innhold 2"/>
          <p:cNvSpPr>
            <a:spLocks noGrp="1"/>
          </p:cNvSpPr>
          <p:nvPr>
            <p:ph idx="1"/>
          </p:nvPr>
        </p:nvSpPr>
        <p:spPr/>
        <p:txBody>
          <a:bodyPr/>
          <a:lstStyle/>
          <a:p>
            <a:r>
              <a:rPr lang="nb-NO" dirty="0" smtClean="0"/>
              <a:t>Blir forstyrra av å oppleve kritikk, avvisning, </a:t>
            </a:r>
            <a:r>
              <a:rPr lang="nb-NO" dirty="0" smtClean="0"/>
              <a:t>og når en ofte opplever </a:t>
            </a:r>
            <a:r>
              <a:rPr lang="nb-NO" dirty="0" smtClean="0"/>
              <a:t>å bli straffet for følelser </a:t>
            </a:r>
            <a:endParaRPr lang="nb-NO" dirty="0"/>
          </a:p>
          <a:p>
            <a:pPr marL="0" indent="0">
              <a:buNone/>
            </a:pPr>
            <a:endParaRPr lang="nb-NO" dirty="0" smtClean="0"/>
          </a:p>
          <a:p>
            <a:pPr marL="0" indent="0">
              <a:buNone/>
            </a:pPr>
            <a:endParaRPr lang="nb-NO" dirty="0"/>
          </a:p>
          <a:p>
            <a:pPr marL="0" indent="0">
              <a:buNone/>
            </a:pPr>
            <a:endParaRPr lang="nb-NO" dirty="0" smtClean="0"/>
          </a:p>
          <a:p>
            <a:pPr marL="0" indent="0">
              <a:buNone/>
            </a:pPr>
            <a:endParaRPr lang="nb-NO" dirty="0" smtClean="0"/>
          </a:p>
          <a:p>
            <a:pPr marL="0" indent="0">
              <a:buNone/>
            </a:pPr>
            <a:endParaRPr lang="nb-NO" dirty="0"/>
          </a:p>
          <a:p>
            <a:r>
              <a:rPr lang="nb-NO" dirty="0" smtClean="0"/>
              <a:t>Økt sjanse for forstyrrelse av/ ødeleggelse av selvmedfølelsen til personer med ulike </a:t>
            </a:r>
            <a:r>
              <a:rPr lang="nb-NO" dirty="0" err="1" smtClean="0"/>
              <a:t>nevroutviklingsforstyrrelser</a:t>
            </a:r>
            <a:r>
              <a:rPr lang="nb-NO" dirty="0" smtClean="0"/>
              <a:t>?</a:t>
            </a:r>
            <a:endParaRPr lang="nb-NO"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420888"/>
            <a:ext cx="3151436" cy="168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420888"/>
            <a:ext cx="2526199" cy="189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223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560" y="-171400"/>
            <a:ext cx="8001000" cy="1143000"/>
          </a:xfrm>
        </p:spPr>
        <p:txBody>
          <a:bodyPr/>
          <a:lstStyle/>
          <a:p>
            <a:r>
              <a:rPr lang="nb-NO" dirty="0" smtClean="0"/>
              <a:t>Noen tips</a:t>
            </a:r>
            <a:endParaRPr lang="nb-NO" dirty="0"/>
          </a:p>
        </p:txBody>
      </p:sp>
      <p:sp>
        <p:nvSpPr>
          <p:cNvPr id="3" name="Plassholder for innhold 2"/>
          <p:cNvSpPr>
            <a:spLocks noGrp="1"/>
          </p:cNvSpPr>
          <p:nvPr>
            <p:ph idx="1"/>
          </p:nvPr>
        </p:nvSpPr>
        <p:spPr>
          <a:xfrm>
            <a:off x="539552" y="980728"/>
            <a:ext cx="8001000" cy="4648200"/>
          </a:xfrm>
        </p:spPr>
        <p:txBody>
          <a:bodyPr/>
          <a:lstStyle/>
          <a:p>
            <a:r>
              <a:rPr lang="nb-NO" dirty="0" smtClean="0"/>
              <a:t>Øve på / snakke med noen om:</a:t>
            </a:r>
          </a:p>
          <a:p>
            <a:pPr lvl="1"/>
            <a:r>
              <a:rPr lang="nb-NO" dirty="0" smtClean="0"/>
              <a:t>Hvordan vet vi at noe kjennes bra ut? Legge merke til forskjellige reaksjoner som pust, varme i brystet /magen, «</a:t>
            </a:r>
            <a:r>
              <a:rPr lang="nb-NO" dirty="0" err="1" smtClean="0"/>
              <a:t>kiling</a:t>
            </a:r>
            <a:r>
              <a:rPr lang="nb-NO" dirty="0" smtClean="0"/>
              <a:t>» i magen, «gåsehud» Flere ???</a:t>
            </a:r>
          </a:p>
          <a:p>
            <a:pPr lvl="1"/>
            <a:r>
              <a:rPr lang="nb-NO" dirty="0" smtClean="0"/>
              <a:t>Hva tenker du at er dine ressurser og egenskaper?</a:t>
            </a:r>
          </a:p>
          <a:p>
            <a:pPr lvl="1"/>
            <a:r>
              <a:rPr lang="nb-NO" dirty="0" smtClean="0"/>
              <a:t>Hva er dine verdier – hva er egentlig viktig for deg?</a:t>
            </a:r>
          </a:p>
          <a:p>
            <a:pPr lvl="1"/>
            <a:r>
              <a:rPr lang="nb-NO" dirty="0" smtClean="0"/>
              <a:t>Hva har du rundt deg i hverdagen som er viktig for deg?</a:t>
            </a:r>
          </a:p>
          <a:p>
            <a:pPr lvl="1"/>
            <a:r>
              <a:rPr lang="nb-NO" dirty="0" smtClean="0"/>
              <a:t>Hvor selvkritisk er du?</a:t>
            </a:r>
          </a:p>
          <a:p>
            <a:pPr lvl="1"/>
            <a:r>
              <a:rPr lang="nb-NO" dirty="0" smtClean="0"/>
              <a:t>Hvor vennlig er du?</a:t>
            </a:r>
          </a:p>
          <a:p>
            <a:pPr lvl="1"/>
            <a:r>
              <a:rPr lang="nb-NO" dirty="0" smtClean="0"/>
              <a:t>Hva får deg til å smile og le?</a:t>
            </a:r>
          </a:p>
          <a:p>
            <a:r>
              <a:rPr lang="nb-NO" dirty="0" smtClean="0"/>
              <a:t>Tenke på (forestille / visualisere) </a:t>
            </a:r>
          </a:p>
          <a:p>
            <a:pPr lvl="1"/>
            <a:r>
              <a:rPr lang="nb-NO" dirty="0" smtClean="0"/>
              <a:t>En gang du fikk til noe, ble stolt, gjorde noen glad</a:t>
            </a:r>
          </a:p>
          <a:p>
            <a:pPr lvl="1"/>
            <a:r>
              <a:rPr lang="nb-NO" dirty="0" smtClean="0"/>
              <a:t>En gang du «missa» - trøsta deg selv, eller tenke ut hvordan kunne du ha trøsta deg selv? </a:t>
            </a:r>
            <a:endParaRPr lang="nb-NO" dirty="0"/>
          </a:p>
        </p:txBody>
      </p:sp>
    </p:spTree>
    <p:extLst>
      <p:ext uri="{BB962C8B-B14F-4D97-AF65-F5344CB8AC3E}">
        <p14:creationId xmlns:p14="http://schemas.microsoft.com/office/powerpoint/2010/main" val="3992305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4462992" y="2321454"/>
            <a:ext cx="184731" cy="646331"/>
          </a:xfrm>
          <a:prstGeom prst="rect">
            <a:avLst/>
          </a:prstGeom>
          <a:noFill/>
        </p:spPr>
        <p:txBody>
          <a:bodyPr wrap="none" rtlCol="0">
            <a:spAutoFit/>
          </a:bodyPr>
          <a:lstStyle/>
          <a:p>
            <a:endParaRPr lang="nb-NO" sz="1200" dirty="0"/>
          </a:p>
          <a:p>
            <a:endParaRPr lang="nb-NO" sz="1200" dirty="0"/>
          </a:p>
          <a:p>
            <a:endParaRPr lang="nb-NO" sz="1200" dirty="0"/>
          </a:p>
        </p:txBody>
      </p:sp>
      <p:sp>
        <p:nvSpPr>
          <p:cNvPr id="5" name="AutoShape 2" descr="Bilderesultat for emoji"/>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TekstSylinder 5"/>
          <p:cNvSpPr txBox="1"/>
          <p:nvPr/>
        </p:nvSpPr>
        <p:spPr>
          <a:xfrm>
            <a:off x="152400" y="323364"/>
            <a:ext cx="6017994" cy="400110"/>
          </a:xfrm>
          <a:prstGeom prst="rect">
            <a:avLst/>
          </a:prstGeom>
          <a:noFill/>
        </p:spPr>
        <p:txBody>
          <a:bodyPr wrap="none" rtlCol="0">
            <a:spAutoFit/>
          </a:bodyPr>
          <a:lstStyle/>
          <a:p>
            <a:r>
              <a:rPr lang="nb-NO" sz="2000" b="1" dirty="0" smtClean="0">
                <a:latin typeface="Harrington" panose="04040505050A02020702" pitchFamily="82" charset="0"/>
              </a:rPr>
              <a:t>Om trøst og støtte til seg selv  – og bra ting med Lise</a:t>
            </a:r>
            <a:endParaRPr lang="nb-NO" sz="2000" b="1" dirty="0">
              <a:latin typeface="Harrington" panose="04040505050A02020702" pitchFamily="82" charset="0"/>
            </a:endParaRPr>
          </a:p>
        </p:txBody>
      </p:sp>
      <p:sp>
        <p:nvSpPr>
          <p:cNvPr id="16" name="TekstSylinder 15"/>
          <p:cNvSpPr txBox="1"/>
          <p:nvPr/>
        </p:nvSpPr>
        <p:spPr>
          <a:xfrm>
            <a:off x="152400" y="918439"/>
            <a:ext cx="4570418" cy="2677656"/>
          </a:xfrm>
          <a:prstGeom prst="rect">
            <a:avLst/>
          </a:prstGeom>
          <a:noFill/>
        </p:spPr>
        <p:txBody>
          <a:bodyPr wrap="none" rtlCol="0">
            <a:spAutoFit/>
          </a:bodyPr>
          <a:lstStyle/>
          <a:p>
            <a:endParaRPr lang="nb-NO" sz="1200" dirty="0"/>
          </a:p>
          <a:p>
            <a:r>
              <a:rPr lang="nb-NO" sz="1200" dirty="0" smtClean="0"/>
              <a:t>Hvordan kjennes det ut når noe er bra?</a:t>
            </a:r>
          </a:p>
          <a:p>
            <a:endParaRPr lang="nb-NO" sz="1200" dirty="0"/>
          </a:p>
          <a:p>
            <a:r>
              <a:rPr lang="nb-NO" sz="1200" dirty="0" smtClean="0"/>
              <a:t>Når hadde du sist en bra stund?</a:t>
            </a:r>
          </a:p>
          <a:p>
            <a:endParaRPr lang="nb-NO" sz="1200" dirty="0"/>
          </a:p>
          <a:p>
            <a:r>
              <a:rPr lang="nb-NO" sz="1200" dirty="0" smtClean="0"/>
              <a:t>(hva skjedde, hva sa du, hva tenkte du, hvordan var det inni deg)</a:t>
            </a:r>
          </a:p>
          <a:p>
            <a:endParaRPr lang="nb-NO" sz="1200" dirty="0"/>
          </a:p>
          <a:p>
            <a:endParaRPr lang="nb-NO" sz="1200" dirty="0" smtClean="0"/>
          </a:p>
          <a:p>
            <a:r>
              <a:rPr lang="nb-NO" sz="1200" dirty="0" smtClean="0"/>
              <a:t>Hva er viktig – hva er aller best – når er det best å være deg?</a:t>
            </a:r>
          </a:p>
          <a:p>
            <a:endParaRPr lang="nb-NO" sz="1200" dirty="0"/>
          </a:p>
          <a:p>
            <a:r>
              <a:rPr lang="nb-NO" sz="1200" dirty="0" smtClean="0"/>
              <a:t>(må det være likt som for andre? – hva er best for mamma/pappa – for</a:t>
            </a:r>
          </a:p>
          <a:p>
            <a:r>
              <a:rPr lang="nb-NO" sz="1200" dirty="0" smtClean="0"/>
              <a:t>Donald? For Dolly? For en andunge?)</a:t>
            </a:r>
          </a:p>
          <a:p>
            <a:endParaRPr lang="nb-NO" sz="1200" dirty="0"/>
          </a:p>
          <a:p>
            <a:endParaRPr lang="nb-NO" sz="1200" dirty="0"/>
          </a:p>
        </p:txBody>
      </p:sp>
      <p:pic>
        <p:nvPicPr>
          <p:cNvPr id="17"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6153" t="12725" r="9542" b="13051"/>
          <a:stretch/>
        </p:blipFill>
        <p:spPr bwMode="auto">
          <a:xfrm>
            <a:off x="6686589" y="160338"/>
            <a:ext cx="1562377" cy="275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974" y="4725144"/>
            <a:ext cx="676279" cy="81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4532966"/>
            <a:ext cx="799501" cy="1071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493" y="4839831"/>
            <a:ext cx="589088" cy="75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3471" y="4725144"/>
            <a:ext cx="838722" cy="65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6502" y="4723047"/>
            <a:ext cx="656564" cy="868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7912" y="5805264"/>
            <a:ext cx="711787" cy="94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3618" y="5680601"/>
            <a:ext cx="1779265" cy="100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837" y="3538029"/>
            <a:ext cx="1233488"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4868" y="3595754"/>
            <a:ext cx="142875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32795" y="3682905"/>
            <a:ext cx="1314927" cy="77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1026" y="3542947"/>
            <a:ext cx="1685921" cy="94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14">
            <a:extLst>
              <a:ext uri="{28A0092B-C50C-407E-A947-70E740481C1C}">
                <a14:useLocalDpi xmlns:a14="http://schemas.microsoft.com/office/drawing/2010/main" val="0"/>
              </a:ext>
            </a:extLst>
          </a:blip>
          <a:srcRect b="12521"/>
          <a:stretch/>
        </p:blipFill>
        <p:spPr bwMode="auto">
          <a:xfrm>
            <a:off x="5140151" y="4830376"/>
            <a:ext cx="1023938" cy="97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79146" y="4714830"/>
            <a:ext cx="894511" cy="67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26401" y="5709554"/>
            <a:ext cx="958108" cy="95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84368" y="5271772"/>
            <a:ext cx="817658" cy="817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16209" y="3519148"/>
            <a:ext cx="1160026" cy="988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800" y="5690828"/>
            <a:ext cx="1350708" cy="111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21845" y="5810808"/>
            <a:ext cx="1257301" cy="90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142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560" y="260648"/>
            <a:ext cx="8001000" cy="1066800"/>
          </a:xfrm>
        </p:spPr>
        <p:txBody>
          <a:bodyPr/>
          <a:lstStyle/>
          <a:p>
            <a:r>
              <a:rPr lang="nb-NO" dirty="0" smtClean="0"/>
              <a:t>Noe mer som er viktig ..</a:t>
            </a:r>
            <a:endParaRPr lang="nb-NO" dirty="0"/>
          </a:p>
        </p:txBody>
      </p:sp>
      <p:sp>
        <p:nvSpPr>
          <p:cNvPr id="3" name="Plassholder for innhold 2"/>
          <p:cNvSpPr>
            <a:spLocks noGrp="1"/>
          </p:cNvSpPr>
          <p:nvPr>
            <p:ph idx="1"/>
          </p:nvPr>
        </p:nvSpPr>
        <p:spPr>
          <a:xfrm>
            <a:off x="323528" y="1412776"/>
            <a:ext cx="8001000" cy="4648200"/>
          </a:xfrm>
        </p:spPr>
        <p:txBody>
          <a:bodyPr/>
          <a:lstStyle/>
          <a:p>
            <a:r>
              <a:rPr lang="nb-NO" dirty="0" smtClean="0"/>
              <a:t>Når bevisstheten er full eller man grunnet kognitiv svikt i kombinasjon med emosjonelle tilleggsbelastninger som følge av dette er oppbrukt – kan systemet overveldes og bryte sammen av tilsynelatende småting (”reis deg opp av stolen” ”du må hente boka selv”</a:t>
            </a:r>
          </a:p>
          <a:p>
            <a:pPr marL="0" indent="0">
              <a:buNone/>
            </a:pPr>
            <a:r>
              <a:rPr lang="nb-NO" dirty="0"/>
              <a:t>	</a:t>
            </a:r>
            <a:endParaRPr lang="nb-NO" dirty="0" smtClean="0"/>
          </a:p>
        </p:txBody>
      </p:sp>
      <p:pic>
        <p:nvPicPr>
          <p:cNvPr id="4" name="Picture 2" descr="Stepping-stones"/>
          <p:cNvPicPr>
            <a:picLocks noChangeAspect="1" noChangeArrowheads="1"/>
          </p:cNvPicPr>
          <p:nvPr/>
        </p:nvPicPr>
        <p:blipFill>
          <a:blip r:embed="rId2" cstate="print"/>
          <a:srcRect/>
          <a:stretch>
            <a:fillRect/>
          </a:stretch>
        </p:blipFill>
        <p:spPr bwMode="auto">
          <a:xfrm>
            <a:off x="3203848" y="4509120"/>
            <a:ext cx="2651786" cy="1988840"/>
          </a:xfrm>
          <a:prstGeom prst="rect">
            <a:avLst/>
          </a:prstGeom>
          <a:noFill/>
        </p:spPr>
      </p:pic>
    </p:spTree>
    <p:extLst>
      <p:ext uri="{BB962C8B-B14F-4D97-AF65-F5344CB8AC3E}">
        <p14:creationId xmlns:p14="http://schemas.microsoft.com/office/powerpoint/2010/main" val="591469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lderesultat for exhausted brai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08702"/>
            <a:ext cx="2264467" cy="1602111"/>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443541" y="764704"/>
            <a:ext cx="8064896" cy="4185761"/>
          </a:xfrm>
          <a:prstGeom prst="rect">
            <a:avLst/>
          </a:prstGeom>
          <a:noFill/>
        </p:spPr>
        <p:txBody>
          <a:bodyPr wrap="square" rtlCol="0">
            <a:spAutoFit/>
          </a:bodyPr>
          <a:lstStyle/>
          <a:p>
            <a:endParaRPr lang="nb-NO" dirty="0" smtClean="0"/>
          </a:p>
          <a:p>
            <a:r>
              <a:rPr lang="nb-NO" b="1" dirty="0" smtClean="0"/>
              <a:t>OM Å BLI VELDIG SLITEN I HODET</a:t>
            </a:r>
          </a:p>
          <a:p>
            <a:endParaRPr lang="nb-NO" dirty="0"/>
          </a:p>
          <a:p>
            <a:r>
              <a:rPr lang="nb-NO" dirty="0" smtClean="0"/>
              <a:t>Alle folk og dyr kan bli veldig slitne i hodet.</a:t>
            </a:r>
            <a:endParaRPr lang="nb-NO" dirty="0"/>
          </a:p>
          <a:p>
            <a:endParaRPr lang="nb-NO" dirty="0"/>
          </a:p>
          <a:p>
            <a:r>
              <a:rPr lang="nb-NO" dirty="0" smtClean="0"/>
              <a:t>Når man har </a:t>
            </a:r>
            <a:r>
              <a:rPr lang="nb-NO" dirty="0" smtClean="0"/>
              <a:t>«noe med hjernen» </a:t>
            </a:r>
            <a:r>
              <a:rPr lang="nb-NO" dirty="0" smtClean="0"/>
              <a:t>er det mange grunner til å bli sliten. Det er faktisk noen ekstra gode </a:t>
            </a:r>
            <a:r>
              <a:rPr lang="nb-NO" dirty="0" smtClean="0"/>
              <a:t>grunner.</a:t>
            </a:r>
            <a:endParaRPr lang="nb-NO" dirty="0" smtClean="0"/>
          </a:p>
          <a:p>
            <a:endParaRPr lang="nb-NO" dirty="0"/>
          </a:p>
          <a:p>
            <a:r>
              <a:rPr lang="nb-NO" dirty="0" smtClean="0"/>
              <a:t>Noen </a:t>
            </a:r>
            <a:r>
              <a:rPr lang="nb-NO" dirty="0" smtClean="0"/>
              <a:t>grunner kommer av hvordan andre folk er. Hvordan andre folk er, bestemmer mye over hvordan alle ting er. For eksempel hva som er regler og krav. Det gjelder særlig regler og krav som ikke skrives ned, som folk «bare veit» og forventer at alle «bare veit» – selv om man ikke har lært det.</a:t>
            </a:r>
            <a:endParaRPr lang="nb-NO" dirty="0"/>
          </a:p>
          <a:p>
            <a:endParaRPr lang="nb-NO" dirty="0" smtClean="0"/>
          </a:p>
          <a:p>
            <a:r>
              <a:rPr lang="nb-NO" b="1" dirty="0" smtClean="0"/>
              <a:t>Her kommer noen </a:t>
            </a:r>
            <a:r>
              <a:rPr lang="nb-NO" b="1" dirty="0" smtClean="0"/>
              <a:t>ekstra -grunner </a:t>
            </a:r>
            <a:r>
              <a:rPr lang="nb-NO" b="1" dirty="0" smtClean="0"/>
              <a:t>til å bli veldig sliten:</a:t>
            </a:r>
          </a:p>
          <a:p>
            <a:r>
              <a:rPr lang="nb-NO" dirty="0" smtClean="0"/>
              <a:t>Noen ganger virker alt like godt, like vondt eller like viktig. Da kan det være veldig vanskelig å bestemme seg – og det kan ta så lang tid at folk blir sure. Begge deler er slitsomt.</a:t>
            </a:r>
            <a:endParaRPr lang="nb-NO" dirty="0"/>
          </a:p>
        </p:txBody>
      </p:sp>
      <p:pic>
        <p:nvPicPr>
          <p:cNvPr id="4" name="Picture 2" descr="\\sikt.sykehuspartner.no\Data\BLEHF\Brukere\BSWIGE\valgetskval.jpg"/>
          <p:cNvPicPr>
            <a:picLocks noChangeAspect="1" noChangeArrowheads="1"/>
          </p:cNvPicPr>
          <p:nvPr/>
        </p:nvPicPr>
        <p:blipFill>
          <a:blip r:embed="rId4" cstate="print"/>
          <a:srcRect/>
          <a:stretch>
            <a:fillRect/>
          </a:stretch>
        </p:blipFill>
        <p:spPr bwMode="auto">
          <a:xfrm>
            <a:off x="2483768" y="4940026"/>
            <a:ext cx="3729781" cy="1623854"/>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116632"/>
            <a:ext cx="771092" cy="122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3532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560" y="260648"/>
            <a:ext cx="8001000" cy="1066800"/>
          </a:xfrm>
        </p:spPr>
        <p:txBody>
          <a:bodyPr/>
          <a:lstStyle/>
          <a:p>
            <a:r>
              <a:rPr lang="nb-NO" dirty="0" smtClean="0"/>
              <a:t>Når det stopper helt opp</a:t>
            </a:r>
            <a:endParaRPr lang="nb-NO" dirty="0"/>
          </a:p>
        </p:txBody>
      </p:sp>
      <p:sp>
        <p:nvSpPr>
          <p:cNvPr id="3" name="Plassholder for innhold 2"/>
          <p:cNvSpPr>
            <a:spLocks noGrp="1"/>
          </p:cNvSpPr>
          <p:nvPr>
            <p:ph idx="1"/>
          </p:nvPr>
        </p:nvSpPr>
        <p:spPr>
          <a:xfrm>
            <a:off x="323528" y="1412776"/>
            <a:ext cx="8001000" cy="4648200"/>
          </a:xfrm>
        </p:spPr>
        <p:txBody>
          <a:bodyPr>
            <a:normAutofit fontScale="92500" lnSpcReduction="20000"/>
          </a:bodyPr>
          <a:lstStyle/>
          <a:p>
            <a:pPr marL="0" indent="0">
              <a:buNone/>
            </a:pPr>
            <a:endParaRPr lang="nb-NO" dirty="0" smtClean="0"/>
          </a:p>
          <a:p>
            <a:r>
              <a:rPr lang="nb-NO" dirty="0"/>
              <a:t> FRU vansker/ katatoni</a:t>
            </a:r>
          </a:p>
          <a:p>
            <a:pPr lvl="1"/>
            <a:r>
              <a:rPr lang="nb-NO" dirty="0"/>
              <a:t>Forsterkes av instrukser eller fokus på noe</a:t>
            </a:r>
          </a:p>
          <a:p>
            <a:pPr marL="457200" lvl="1" indent="0">
              <a:buNone/>
            </a:pPr>
            <a:r>
              <a:rPr lang="nb-NO" dirty="0"/>
              <a:t> som egentlig er </a:t>
            </a:r>
            <a:r>
              <a:rPr lang="nb-NO" dirty="0" smtClean="0"/>
              <a:t>automatisert</a:t>
            </a:r>
          </a:p>
          <a:p>
            <a:pPr marL="457200" lvl="1" indent="0">
              <a:buNone/>
            </a:pPr>
            <a:endParaRPr lang="nb-NO" dirty="0" smtClean="0"/>
          </a:p>
          <a:p>
            <a:pPr marL="457200" lvl="1" indent="0">
              <a:buNone/>
            </a:pPr>
            <a:endParaRPr lang="nb-NO" dirty="0"/>
          </a:p>
          <a:p>
            <a:pPr marL="457200" lvl="1" indent="0">
              <a:buNone/>
            </a:pPr>
            <a:endParaRPr lang="nb-NO" dirty="0" smtClean="0"/>
          </a:p>
          <a:p>
            <a:pPr marL="0" indent="0">
              <a:buNone/>
            </a:pPr>
            <a:r>
              <a:rPr lang="nb-NO" sz="1800" dirty="0" smtClean="0"/>
              <a:t>	</a:t>
            </a:r>
          </a:p>
          <a:p>
            <a:pPr marL="0" indent="0">
              <a:buNone/>
            </a:pPr>
            <a:endParaRPr lang="nb-NO" sz="1800" dirty="0"/>
          </a:p>
          <a:p>
            <a:pPr marL="0" indent="0">
              <a:buNone/>
            </a:pPr>
            <a:endParaRPr lang="nb-NO" sz="1800" dirty="0" smtClean="0"/>
          </a:p>
          <a:p>
            <a:pPr marL="0" indent="0">
              <a:buNone/>
            </a:pPr>
            <a:endParaRPr lang="nb-NO" sz="1800" dirty="0" smtClean="0"/>
          </a:p>
          <a:p>
            <a:pPr marL="0" indent="0">
              <a:buNone/>
            </a:pPr>
            <a:endParaRPr lang="nb-NO" sz="1800" dirty="0"/>
          </a:p>
          <a:p>
            <a:pPr marL="0" indent="0">
              <a:buNone/>
            </a:pPr>
            <a:endParaRPr lang="nb-NO" sz="1800" dirty="0" smtClean="0"/>
          </a:p>
          <a:p>
            <a:pPr marL="0" indent="0">
              <a:buNone/>
            </a:pPr>
            <a:r>
              <a:rPr lang="nb-NO" sz="2000" dirty="0" smtClean="0"/>
              <a:t>Og / eller når noe er VIKTIG og/eller</a:t>
            </a:r>
          </a:p>
          <a:p>
            <a:pPr marL="0" indent="0">
              <a:buNone/>
            </a:pPr>
            <a:r>
              <a:rPr lang="nb-NO" sz="2000" dirty="0"/>
              <a:t>	</a:t>
            </a:r>
            <a:r>
              <a:rPr lang="nb-NO" sz="2000" dirty="0" smtClean="0"/>
              <a:t>(kjennes) FARLIG ut</a:t>
            </a:r>
            <a:endParaRPr lang="nb-NO"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83759"/>
            <a:ext cx="2016224" cy="263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56" y="543617"/>
            <a:ext cx="7992888" cy="631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82152"/>
            <a:ext cx="9139807"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66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bwMode="auto">
          <a:xfrm>
            <a:off x="1403648" y="3789040"/>
            <a:ext cx="4392488" cy="1152128"/>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86B1DB"/>
              </a:buClr>
              <a:buSzTx/>
              <a:buFontTx/>
              <a:buNone/>
              <a:tabLst/>
            </a:pPr>
            <a:endParaRPr kumimoji="0" lang="nb-NO" sz="1400" b="0" i="0" u="none" strike="noStrike" cap="none" normalizeH="0" baseline="0" smtClean="0">
              <a:ln>
                <a:noFill/>
              </a:ln>
              <a:solidFill>
                <a:schemeClr val="tx1"/>
              </a:solidFill>
              <a:effectLst/>
              <a:latin typeface="Verdana" pitchFamily="34" charset="0"/>
            </a:endParaRPr>
          </a:p>
        </p:txBody>
      </p:sp>
      <p:sp>
        <p:nvSpPr>
          <p:cNvPr id="2" name="Tittel 1"/>
          <p:cNvSpPr>
            <a:spLocks noGrp="1"/>
          </p:cNvSpPr>
          <p:nvPr>
            <p:ph type="title"/>
          </p:nvPr>
        </p:nvSpPr>
        <p:spPr/>
        <p:txBody>
          <a:bodyPr/>
          <a:lstStyle/>
          <a:p>
            <a:r>
              <a:rPr lang="nb-NO" dirty="0" smtClean="0"/>
              <a:t>Prinsipper når det stokker seg / stopper opp</a:t>
            </a:r>
            <a:endParaRPr lang="nb-NO" dirty="0"/>
          </a:p>
        </p:txBody>
      </p:sp>
      <p:sp>
        <p:nvSpPr>
          <p:cNvPr id="3" name="Plassholder for innhold 2"/>
          <p:cNvSpPr>
            <a:spLocks noGrp="1"/>
          </p:cNvSpPr>
          <p:nvPr>
            <p:ph idx="1"/>
          </p:nvPr>
        </p:nvSpPr>
        <p:spPr/>
        <p:txBody>
          <a:bodyPr/>
          <a:lstStyle/>
          <a:p>
            <a:r>
              <a:rPr lang="nb-NO" dirty="0" smtClean="0"/>
              <a:t>Forståelse der angst og </a:t>
            </a:r>
            <a:r>
              <a:rPr lang="nb-NO" dirty="0" err="1" smtClean="0"/>
              <a:t>overveldelse</a:t>
            </a:r>
            <a:r>
              <a:rPr lang="nb-NO" dirty="0" smtClean="0"/>
              <a:t> har en sentral plass</a:t>
            </a:r>
          </a:p>
          <a:p>
            <a:pPr lvl="1"/>
            <a:r>
              <a:rPr lang="nb-NO" dirty="0" smtClean="0"/>
              <a:t>Minne seg selv på hvorfor må så mye være automatisk / «gå av seg selv» uten involvering av bevisstheten</a:t>
            </a:r>
          </a:p>
          <a:p>
            <a:r>
              <a:rPr lang="nb-NO" dirty="0" smtClean="0"/>
              <a:t>«Få i gang det automatiske» - ta vekk fokus fra det som gjør at det stopper opp:</a:t>
            </a:r>
          </a:p>
          <a:p>
            <a:endParaRPr lang="nb-NO" dirty="0"/>
          </a:p>
          <a:p>
            <a:pPr marL="0" indent="0">
              <a:buNone/>
            </a:pPr>
            <a:r>
              <a:rPr lang="nb-NO" dirty="0" smtClean="0"/>
              <a:t>	</a:t>
            </a:r>
            <a:r>
              <a:rPr lang="nb-NO"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Indirekte og </a:t>
            </a:r>
            <a:r>
              <a:rPr lang="nb-NO"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defokusert</a:t>
            </a:r>
            <a:endParaRPr lang="nb-NO"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buNone/>
            </a:pPr>
            <a:endParaRPr lang="nb-NO" dirty="0"/>
          </a:p>
          <a:p>
            <a:pPr marL="0" indent="0">
              <a:buNone/>
            </a:pPr>
            <a:r>
              <a:rPr lang="nb-NO" dirty="0" smtClean="0"/>
              <a:t>	</a:t>
            </a:r>
            <a:r>
              <a:rPr lang="nb-NO" sz="2000" dirty="0" smtClean="0"/>
              <a:t>For eksempel avledning, humor, fortelle om 	hvordan noen andre gjorde det, «roller», forvente og samtidig forvente at de gjør det de kan, lene seg tilbake (det tar uansett den tida det tar), 	ikke øve på det man kan.</a:t>
            </a:r>
          </a:p>
          <a:p>
            <a:endParaRPr lang="nb-NO" dirty="0"/>
          </a:p>
        </p:txBody>
      </p:sp>
    </p:spTree>
    <p:extLst>
      <p:ext uri="{BB962C8B-B14F-4D97-AF65-F5344CB8AC3E}">
        <p14:creationId xmlns:p14="http://schemas.microsoft.com/office/powerpoint/2010/main" val="1326277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swige\AppData\Local\Microsoft\Windows\Temporary Internet Files\Content.Outlook\FASVWNYT\bil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16632"/>
            <a:ext cx="3960143" cy="31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kstSylinder 2"/>
          <p:cNvSpPr txBox="1">
            <a:spLocks noChangeArrowheads="1"/>
          </p:cNvSpPr>
          <p:nvPr/>
        </p:nvSpPr>
        <p:spPr bwMode="auto">
          <a:xfrm>
            <a:off x="323850" y="549275"/>
            <a:ext cx="8105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b-NO" altLang="nb-NO" sz="2000" b="1" dirty="0">
                <a:latin typeface="Arial" charset="0"/>
              </a:rPr>
              <a:t>Om å foreslå noe </a:t>
            </a:r>
            <a:r>
              <a:rPr lang="nb-NO" altLang="nb-NO" sz="2000" b="1" dirty="0" smtClean="0">
                <a:latin typeface="Arial" charset="0"/>
              </a:rPr>
              <a:t>uhørt </a:t>
            </a:r>
            <a:endParaRPr lang="nb-NO" altLang="nb-NO" sz="2000" b="1" dirty="0">
              <a:latin typeface="Arial" charset="0"/>
            </a:endParaRPr>
          </a:p>
        </p:txBody>
      </p:sp>
      <p:sp>
        <p:nvSpPr>
          <p:cNvPr id="2" name="Rektangel 1"/>
          <p:cNvSpPr/>
          <p:nvPr/>
        </p:nvSpPr>
        <p:spPr>
          <a:xfrm>
            <a:off x="20253" y="3356992"/>
            <a:ext cx="8712968" cy="2634567"/>
          </a:xfrm>
          <a:prstGeom prst="rect">
            <a:avLst/>
          </a:prstGeom>
        </p:spPr>
        <p:txBody>
          <a:bodyPr wrap="square">
            <a:spAutoFit/>
          </a:bodyPr>
          <a:lstStyle/>
          <a:p>
            <a:r>
              <a:rPr lang="nb-NO" dirty="0"/>
              <a:t>En gang stod Kardemomme dagen i fare for å bli avlyst </a:t>
            </a:r>
            <a:r>
              <a:rPr lang="nb-NO" dirty="0" err="1"/>
              <a:t>pga</a:t>
            </a:r>
            <a:r>
              <a:rPr lang="nb-NO" dirty="0"/>
              <a:t> eselet som stod bom fast midt på trikkeskinna. Mange forsøkte å hjelpe, med å dytte, lokke med mat, kjefte og mase. Alle blei veldig stressa og spesielt trikkefører Syversen holdt på å tørne. Men eselet stod bom fast, samme hva de gjorde. De måtte spørre Tobias i tårnet om råd. Tobias kom, og kikka og sa « i dag skal eselet sitte i vogna og du </a:t>
            </a:r>
            <a:r>
              <a:rPr lang="nb-NO" dirty="0" err="1"/>
              <a:t>Silius</a:t>
            </a:r>
            <a:r>
              <a:rPr lang="nb-NO" dirty="0"/>
              <a:t> skal trekke». Dette ble alle forskrekka over og alle ble veldig redde for at eselet skulle bli bortskjemt og aldri ville trekke vogn igjen. </a:t>
            </a:r>
          </a:p>
          <a:p>
            <a:endParaRPr lang="nb-NO" dirty="0"/>
          </a:p>
          <a:p>
            <a:r>
              <a:rPr lang="nb-NO" dirty="0"/>
              <a:t>Men se hvor glade alle unntatt </a:t>
            </a:r>
            <a:r>
              <a:rPr lang="nb-NO" dirty="0" err="1"/>
              <a:t>Silius</a:t>
            </a:r>
            <a:r>
              <a:rPr lang="nb-NO" dirty="0"/>
              <a:t> blir, spesielt eselet! </a:t>
            </a:r>
            <a:r>
              <a:rPr lang="nb-NO" dirty="0" smtClean="0"/>
              <a:t>Kardemommedagen ble </a:t>
            </a:r>
            <a:r>
              <a:rPr lang="nb-NO" dirty="0"/>
              <a:t>noe av. Og senere trakk eselet vogna igjen.</a:t>
            </a:r>
          </a:p>
          <a:p>
            <a:endParaRPr lang="nb-NO" dirty="0"/>
          </a:p>
          <a:p>
            <a:r>
              <a:rPr lang="nb-NO" dirty="0"/>
              <a:t>Hva lærte de av Tobias denne dagen? Hva lærte de stressa folka? Hva lærte eselet mon tro?</a:t>
            </a:r>
          </a:p>
        </p:txBody>
      </p:sp>
    </p:spTree>
    <p:extLst>
      <p:ext uri="{BB962C8B-B14F-4D97-AF65-F5344CB8AC3E}">
        <p14:creationId xmlns:p14="http://schemas.microsoft.com/office/powerpoint/2010/main" val="222897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108" y="2420888"/>
            <a:ext cx="2560284"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Sylinder 1"/>
          <p:cNvSpPr txBox="1"/>
          <p:nvPr/>
        </p:nvSpPr>
        <p:spPr>
          <a:xfrm>
            <a:off x="539552" y="400848"/>
            <a:ext cx="7560840" cy="6013954"/>
          </a:xfrm>
          <a:prstGeom prst="rect">
            <a:avLst/>
          </a:prstGeom>
          <a:noFill/>
        </p:spPr>
        <p:txBody>
          <a:bodyPr wrap="square" rtlCol="0">
            <a:spAutoFit/>
          </a:bodyPr>
          <a:lstStyle/>
          <a:p>
            <a:r>
              <a:rPr lang="nb-NO" sz="1600" dirty="0"/>
              <a:t>Hvis man ikke tror at man kommer til å klare det folk vil at man skal klare, kan det bli slitsomt i lengden</a:t>
            </a:r>
            <a:r>
              <a:rPr lang="nb-NO" sz="1600" dirty="0" smtClean="0"/>
              <a:t>.</a:t>
            </a:r>
          </a:p>
          <a:p>
            <a:endParaRPr lang="nb-NO" sz="1600" dirty="0"/>
          </a:p>
          <a:p>
            <a:endParaRPr lang="nb-NO" sz="1600" dirty="0" smtClean="0"/>
          </a:p>
          <a:p>
            <a:endParaRPr lang="nb-NO" sz="1600" dirty="0"/>
          </a:p>
          <a:p>
            <a:endParaRPr lang="nb-NO" sz="1600" dirty="0" smtClean="0"/>
          </a:p>
          <a:p>
            <a:endParaRPr lang="nb-NO" sz="1600" dirty="0"/>
          </a:p>
          <a:p>
            <a:endParaRPr lang="nb-NO" sz="1600" dirty="0" smtClean="0"/>
          </a:p>
          <a:p>
            <a:endParaRPr lang="nb-NO" sz="1600" dirty="0"/>
          </a:p>
          <a:p>
            <a:r>
              <a:rPr lang="nb-NO" sz="1600" dirty="0" smtClean="0"/>
              <a:t>Ofte er det vanskelig </a:t>
            </a:r>
            <a:r>
              <a:rPr lang="nb-NO" sz="1600" dirty="0" smtClean="0"/>
              <a:t>for å </a:t>
            </a:r>
            <a:r>
              <a:rPr lang="nb-NO" sz="1600" dirty="0"/>
              <a:t>vite hva som skal </a:t>
            </a:r>
            <a:r>
              <a:rPr lang="nb-NO" sz="1600" dirty="0" smtClean="0"/>
              <a:t>skje.</a:t>
            </a:r>
          </a:p>
          <a:p>
            <a:r>
              <a:rPr lang="nb-NO" sz="1600" dirty="0" smtClean="0"/>
              <a:t>Det kan man også bli </a:t>
            </a:r>
            <a:r>
              <a:rPr lang="nb-NO" sz="1600" dirty="0"/>
              <a:t>sliten </a:t>
            </a:r>
            <a:r>
              <a:rPr lang="nb-NO" sz="1600" dirty="0" smtClean="0"/>
              <a:t>av i lengden.</a:t>
            </a:r>
            <a:endParaRPr lang="nb-NO" sz="1600" dirty="0"/>
          </a:p>
          <a:p>
            <a:endParaRPr lang="nb-NO" sz="1600" dirty="0" smtClean="0"/>
          </a:p>
          <a:p>
            <a:endParaRPr lang="nb-NO" sz="1600" dirty="0"/>
          </a:p>
          <a:p>
            <a:endParaRPr lang="nb-NO" sz="1600" dirty="0" smtClean="0"/>
          </a:p>
          <a:p>
            <a:endParaRPr lang="nb-NO" sz="1600" dirty="0"/>
          </a:p>
          <a:p>
            <a:r>
              <a:rPr lang="nb-NO" sz="1600" dirty="0" smtClean="0"/>
              <a:t>			Når lyder er skikkelig høye og vonde… Når maten 			kjennes ut som papir i munnen og alle synes 			du skal spise opp…Når du får støt av at noen 			tar på deg</a:t>
            </a:r>
          </a:p>
          <a:p>
            <a:endParaRPr lang="nb-NO" sz="1600" dirty="0"/>
          </a:p>
          <a:p>
            <a:endParaRPr lang="nb-NO" dirty="0"/>
          </a:p>
        </p:txBody>
      </p:sp>
      <p:pic>
        <p:nvPicPr>
          <p:cNvPr id="3076"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43608" y="1124744"/>
            <a:ext cx="2767123" cy="1725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4509120"/>
            <a:ext cx="2173023" cy="16732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412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20688"/>
            <a:ext cx="5712630" cy="331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683568" y="3930766"/>
            <a:ext cx="7848871" cy="2031325"/>
          </a:xfrm>
          <a:prstGeom prst="rect">
            <a:avLst/>
          </a:prstGeom>
        </p:spPr>
        <p:txBody>
          <a:bodyPr wrap="square">
            <a:spAutoFit/>
          </a:bodyPr>
          <a:lstStyle/>
          <a:p>
            <a:r>
              <a:rPr lang="nb-NO" sz="1800" dirty="0"/>
              <a:t>Noen ganger er det bare for mye </a:t>
            </a:r>
            <a:r>
              <a:rPr lang="nb-NO" sz="1800" dirty="0" smtClean="0"/>
              <a:t>liksom, og så stopper det helt opp. </a:t>
            </a:r>
            <a:r>
              <a:rPr lang="nb-NO" sz="1800" dirty="0"/>
              <a:t>Da hjelper det ikke at man kan det og vil det. Det hjelper heller ikke at folk maser, eller sier enda en gang at det er lurt å få gjort det. Eller sier nok en gang hvor dumt det blir hvis man ikke gjør det. </a:t>
            </a:r>
            <a:r>
              <a:rPr lang="nb-NO" sz="1800" b="1" u="sng" dirty="0"/>
              <a:t>Det vet </a:t>
            </a:r>
            <a:r>
              <a:rPr lang="nb-NO" sz="1800" b="1" u="sng" dirty="0" smtClean="0"/>
              <a:t>man!</a:t>
            </a:r>
            <a:r>
              <a:rPr lang="nb-NO" sz="1800" dirty="0" smtClean="0"/>
              <a:t> </a:t>
            </a:r>
            <a:r>
              <a:rPr lang="nb-NO" sz="1800" dirty="0"/>
              <a:t>D</a:t>
            </a:r>
            <a:r>
              <a:rPr lang="nb-NO" sz="1800" dirty="0" smtClean="0"/>
              <a:t>et </a:t>
            </a:r>
            <a:r>
              <a:rPr lang="nb-NO" sz="1800" dirty="0"/>
              <a:t>har man gjerne fått med seg første gangen. Masing gjør det bare vanskeligere – og minner alle på hvor dum man er som ikke klarer det man egentlig kan.</a:t>
            </a:r>
          </a:p>
        </p:txBody>
      </p:sp>
    </p:spTree>
    <p:extLst>
      <p:ext uri="{BB962C8B-B14F-4D97-AF65-F5344CB8AC3E}">
        <p14:creationId xmlns:p14="http://schemas.microsoft.com/office/powerpoint/2010/main" val="2817723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2656"/>
            <a:ext cx="8001000" cy="1066800"/>
          </a:xfrm>
        </p:spPr>
        <p:txBody>
          <a:bodyPr/>
          <a:lstStyle/>
          <a:p>
            <a:r>
              <a:rPr lang="nb-NO" dirty="0" smtClean="0"/>
              <a:t>Litt om alle slags hjerner</a:t>
            </a:r>
            <a:endParaRPr lang="nb-NO" dirty="0"/>
          </a:p>
        </p:txBody>
      </p:sp>
      <p:sp>
        <p:nvSpPr>
          <p:cNvPr id="3" name="Plassholder for innhold 2"/>
          <p:cNvSpPr>
            <a:spLocks noGrp="1"/>
          </p:cNvSpPr>
          <p:nvPr>
            <p:ph idx="1"/>
          </p:nvPr>
        </p:nvSpPr>
        <p:spPr>
          <a:xfrm>
            <a:off x="467544" y="1556792"/>
            <a:ext cx="8001000" cy="4648200"/>
          </a:xfrm>
        </p:spPr>
        <p:txBody>
          <a:bodyPr/>
          <a:lstStyle/>
          <a:p>
            <a:r>
              <a:rPr lang="nb-NO" dirty="0" smtClean="0"/>
              <a:t>Hjernen har egentlig for mye å gjøre</a:t>
            </a:r>
          </a:p>
          <a:p>
            <a:r>
              <a:rPr lang="nb-NO" dirty="0" smtClean="0"/>
              <a:t>For at den skal klare alt må hjernen ta noen snarveier (=være veldig effektiv) </a:t>
            </a:r>
          </a:p>
          <a:p>
            <a:pPr lvl="1"/>
            <a:r>
              <a:rPr lang="nb-NO" dirty="0" smtClean="0"/>
              <a:t>Gjøre ting uten å tenke på det (automatisere)</a:t>
            </a:r>
          </a:p>
          <a:p>
            <a:pPr lvl="1"/>
            <a:r>
              <a:rPr lang="nb-NO" dirty="0" smtClean="0"/>
              <a:t>Forenkle ting, selv om det ikke helt stemmer eller blir helt riktig</a:t>
            </a:r>
          </a:p>
          <a:p>
            <a:pPr lvl="1"/>
            <a:r>
              <a:rPr lang="nb-NO" dirty="0" smtClean="0"/>
              <a:t>Filtrere vekk en del, for eksempel filtrere vekk noe av det som skjer, noe av det en hører eller ser eller kjenner, noen detaljer</a:t>
            </a:r>
          </a:p>
          <a:p>
            <a:pPr lvl="1"/>
            <a:r>
              <a:rPr lang="nb-NO" dirty="0" smtClean="0"/>
              <a:t>Lage helheter selv om en bare ser eller husker deler av noe</a:t>
            </a:r>
          </a:p>
          <a:p>
            <a:pPr lvl="1"/>
            <a:r>
              <a:rPr lang="nb-NO" dirty="0" smtClean="0"/>
              <a:t>Få fokuset på det som er viktig i en situasjon, på det som er lurest for å løse oppgaven</a:t>
            </a:r>
          </a:p>
          <a:p>
            <a:pPr lvl="1">
              <a:buNone/>
            </a:pPr>
            <a:endParaRPr lang="nb-NO" dirty="0" smtClean="0"/>
          </a:p>
        </p:txBody>
      </p:sp>
    </p:spTree>
    <p:extLst>
      <p:ext uri="{BB962C8B-B14F-4D97-AF65-F5344CB8AC3E}">
        <p14:creationId xmlns:p14="http://schemas.microsoft.com/office/powerpoint/2010/main" val="3612645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eksempler</a:t>
            </a:r>
            <a:endParaRPr lang="nb-NO" dirty="0"/>
          </a:p>
        </p:txBody>
      </p:sp>
      <p:sp>
        <p:nvSpPr>
          <p:cNvPr id="3" name="Plassholder for innhold 2"/>
          <p:cNvSpPr>
            <a:spLocks noGrp="1"/>
          </p:cNvSpPr>
          <p:nvPr>
            <p:ph idx="1"/>
          </p:nvPr>
        </p:nvSpPr>
        <p:spPr>
          <a:xfrm>
            <a:off x="576893" y="1392930"/>
            <a:ext cx="8001000" cy="4648200"/>
          </a:xfrm>
        </p:spPr>
        <p:txBody>
          <a:bodyPr/>
          <a:lstStyle/>
          <a:p>
            <a:pPr marL="0" indent="0">
              <a:buNone/>
            </a:pPr>
            <a:endParaRPr lang="nb-NO" dirty="0" smtClean="0"/>
          </a:p>
          <a:p>
            <a:endParaRPr lang="nb-NO" dirty="0" smtClean="0"/>
          </a:p>
          <a:p>
            <a:endParaRPr lang="nb-NO" dirty="0" smtClean="0"/>
          </a:p>
          <a:p>
            <a:endParaRPr lang="nb-NO" dirty="0" smtClean="0"/>
          </a:p>
          <a:p>
            <a:endParaRPr lang="nb-NO" dirty="0" smtClean="0"/>
          </a:p>
          <a:p>
            <a:endParaRPr lang="nb-NO" dirty="0" smtClean="0"/>
          </a:p>
          <a:p>
            <a:pPr>
              <a:buNone/>
            </a:pPr>
            <a:endParaRPr lang="nb-NO" dirty="0" smtClean="0"/>
          </a:p>
          <a:p>
            <a:endParaRPr lang="nb-NO" dirty="0" smtClean="0"/>
          </a:p>
          <a:p>
            <a:endParaRPr lang="nb-NO" dirty="0" smtClean="0"/>
          </a:p>
          <a:p>
            <a:pPr marL="0" indent="0">
              <a:buNone/>
            </a:pPr>
            <a:r>
              <a:rPr lang="nb-NO" dirty="0" smtClean="0"/>
              <a:t> </a:t>
            </a:r>
            <a:r>
              <a:rPr lang="nb-NO" sz="1400" dirty="0" smtClean="0"/>
              <a:t>3</a:t>
            </a:r>
            <a:r>
              <a:rPr lang="nb-NO" dirty="0" smtClean="0"/>
              <a:t> ”menn kan ikke gjøre to ting på en gang”</a:t>
            </a:r>
            <a:endParaRPr lang="nb-NO" dirty="0"/>
          </a:p>
        </p:txBody>
      </p:sp>
      <p:pic>
        <p:nvPicPr>
          <p:cNvPr id="4" name="Picture 6" descr="http://t0.gstatic.com/images?q=tbn:ANd9GcRc_hyTdsyU-PVccY_FguD5Rhcpmeu6MEDtxmNhkagtWq7Gn_67"/>
          <p:cNvPicPr>
            <a:picLocks noChangeAspect="1" noChangeArrowheads="1"/>
          </p:cNvPicPr>
          <p:nvPr/>
        </p:nvPicPr>
        <p:blipFill>
          <a:blip r:embed="rId2" cstate="print"/>
          <a:srcRect/>
          <a:stretch>
            <a:fillRect/>
          </a:stretch>
        </p:blipFill>
        <p:spPr bwMode="auto">
          <a:xfrm>
            <a:off x="1043608" y="1772816"/>
            <a:ext cx="1728192" cy="1671838"/>
          </a:xfrm>
          <a:prstGeom prst="rect">
            <a:avLst/>
          </a:prstGeom>
          <a:noFill/>
        </p:spPr>
      </p:pic>
      <p:pic>
        <p:nvPicPr>
          <p:cNvPr id="5" name="Picture 4" descr="http://t3.gstatic.com/images?q=tbn:ANd9GcQaPgV9UsVD3RaSkxwpigtrphpPInxPODYBSt8I8NJsK1GFXVXY"/>
          <p:cNvPicPr>
            <a:picLocks noChangeAspect="1" noChangeArrowheads="1"/>
          </p:cNvPicPr>
          <p:nvPr/>
        </p:nvPicPr>
        <p:blipFill>
          <a:blip r:embed="rId3" cstate="print"/>
          <a:srcRect/>
          <a:stretch>
            <a:fillRect/>
          </a:stretch>
        </p:blipFill>
        <p:spPr bwMode="auto">
          <a:xfrm rot="181520">
            <a:off x="147603" y="3825459"/>
            <a:ext cx="4134375" cy="964688"/>
          </a:xfrm>
          <a:prstGeom prst="rect">
            <a:avLst/>
          </a:prstGeom>
          <a:noFill/>
        </p:spPr>
      </p:pic>
      <p:pic>
        <p:nvPicPr>
          <p:cNvPr id="7" name="Picture 2" descr="Duck or Rabbit">
            <a:hlinkClick r:id="rId4"/>
          </p:cNvPr>
          <p:cNvPicPr>
            <a:picLocks noChangeAspect="1" noChangeArrowheads="1"/>
          </p:cNvPicPr>
          <p:nvPr/>
        </p:nvPicPr>
        <p:blipFill>
          <a:blip r:embed="rId5" cstate="print"/>
          <a:srcRect/>
          <a:stretch>
            <a:fillRect/>
          </a:stretch>
        </p:blipFill>
        <p:spPr bwMode="auto">
          <a:xfrm>
            <a:off x="4788024" y="2986408"/>
            <a:ext cx="2869704" cy="2196202"/>
          </a:xfrm>
          <a:prstGeom prst="rect">
            <a:avLst/>
          </a:prstGeom>
          <a:noFill/>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3385" y="116632"/>
            <a:ext cx="5060615" cy="228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7415" y="116632"/>
            <a:ext cx="5176585" cy="228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024" y="3108262"/>
            <a:ext cx="3309937"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Sylinder 5"/>
          <p:cNvSpPr txBox="1"/>
          <p:nvPr/>
        </p:nvSpPr>
        <p:spPr>
          <a:xfrm>
            <a:off x="755576" y="3284984"/>
            <a:ext cx="298480" cy="307777"/>
          </a:xfrm>
          <a:prstGeom prst="rect">
            <a:avLst/>
          </a:prstGeom>
          <a:noFill/>
        </p:spPr>
        <p:txBody>
          <a:bodyPr wrap="none" rtlCol="0">
            <a:spAutoFit/>
          </a:bodyPr>
          <a:lstStyle/>
          <a:p>
            <a:r>
              <a:rPr lang="nb-NO" dirty="0" smtClean="0"/>
              <a:t>1</a:t>
            </a:r>
            <a:endParaRPr lang="nb-NO" dirty="0"/>
          </a:p>
        </p:txBody>
      </p:sp>
      <p:sp>
        <p:nvSpPr>
          <p:cNvPr id="8" name="TekstSylinder 7"/>
          <p:cNvSpPr txBox="1"/>
          <p:nvPr/>
        </p:nvSpPr>
        <p:spPr>
          <a:xfrm>
            <a:off x="0" y="3930620"/>
            <a:ext cx="298480" cy="307777"/>
          </a:xfrm>
          <a:prstGeom prst="rect">
            <a:avLst/>
          </a:prstGeom>
          <a:noFill/>
        </p:spPr>
        <p:txBody>
          <a:bodyPr wrap="none" rtlCol="0">
            <a:spAutoFit/>
          </a:bodyPr>
          <a:lstStyle/>
          <a:p>
            <a:r>
              <a:rPr lang="nb-NO" dirty="0" smtClean="0"/>
              <a:t>2</a:t>
            </a:r>
            <a:endParaRPr lang="nb-NO" dirty="0"/>
          </a:p>
        </p:txBody>
      </p:sp>
      <p:sp>
        <p:nvSpPr>
          <p:cNvPr id="9" name="TekstSylinder 8"/>
          <p:cNvSpPr txBox="1"/>
          <p:nvPr/>
        </p:nvSpPr>
        <p:spPr>
          <a:xfrm>
            <a:off x="3668935" y="116632"/>
            <a:ext cx="298480" cy="307777"/>
          </a:xfrm>
          <a:prstGeom prst="rect">
            <a:avLst/>
          </a:prstGeom>
          <a:noFill/>
        </p:spPr>
        <p:txBody>
          <a:bodyPr wrap="none" rtlCol="0">
            <a:spAutoFit/>
          </a:bodyPr>
          <a:lstStyle/>
          <a:p>
            <a:r>
              <a:rPr lang="nb-NO" dirty="0" smtClean="0"/>
              <a:t>4</a:t>
            </a:r>
            <a:endParaRPr lang="nb-NO" dirty="0"/>
          </a:p>
        </p:txBody>
      </p:sp>
      <p:sp>
        <p:nvSpPr>
          <p:cNvPr id="10" name="TekstSylinder 9"/>
          <p:cNvSpPr txBox="1"/>
          <p:nvPr/>
        </p:nvSpPr>
        <p:spPr>
          <a:xfrm>
            <a:off x="4932040" y="3791848"/>
            <a:ext cx="298480" cy="307777"/>
          </a:xfrm>
          <a:prstGeom prst="rect">
            <a:avLst/>
          </a:prstGeom>
          <a:noFill/>
        </p:spPr>
        <p:txBody>
          <a:bodyPr wrap="none" rtlCol="0">
            <a:spAutoFit/>
          </a:bodyPr>
          <a:lstStyle/>
          <a:p>
            <a:r>
              <a:rPr lang="nb-NO" dirty="0" smtClean="0"/>
              <a:t>5</a:t>
            </a:r>
            <a:endParaRPr lang="nb-NO" dirty="0"/>
          </a:p>
        </p:txBody>
      </p:sp>
    </p:spTree>
    <p:extLst>
      <p:ext uri="{BB962C8B-B14F-4D97-AF65-F5344CB8AC3E}">
        <p14:creationId xmlns:p14="http://schemas.microsoft.com/office/powerpoint/2010/main" val="40229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500" fill="hold"/>
                                        <p:tgtEl>
                                          <p:spTgt spid="1028"/>
                                        </p:tgtEl>
                                        <p:attrNameLst>
                                          <p:attrName>ppt_w</p:attrName>
                                        </p:attrNameLst>
                                      </p:cBhvr>
                                      <p:tavLst>
                                        <p:tav tm="0">
                                          <p:val>
                                            <p:fltVal val="0"/>
                                          </p:val>
                                        </p:tav>
                                        <p:tav tm="100000">
                                          <p:val>
                                            <p:strVal val="#ppt_w"/>
                                          </p:val>
                                        </p:tav>
                                      </p:tavLst>
                                    </p:anim>
                                    <p:anim calcmode="lin" valueType="num">
                                      <p:cBhvr>
                                        <p:cTn id="15" dur="500" fill="hold"/>
                                        <p:tgtEl>
                                          <p:spTgt spid="1028"/>
                                        </p:tgtEl>
                                        <p:attrNameLst>
                                          <p:attrName>ppt_h</p:attrName>
                                        </p:attrNameLst>
                                      </p:cBhvr>
                                      <p:tavLst>
                                        <p:tav tm="0">
                                          <p:val>
                                            <p:fltVal val="0"/>
                                          </p:val>
                                        </p:tav>
                                        <p:tav tm="100000">
                                          <p:val>
                                            <p:strVal val="#ppt_h"/>
                                          </p:val>
                                        </p:tav>
                                      </p:tavLst>
                                    </p:anim>
                                    <p:animEffect transition="in" filter="fade">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352" y="5157192"/>
            <a:ext cx="1962471" cy="17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1" name="Tittel 1"/>
          <p:cNvSpPr>
            <a:spLocks noGrp="1"/>
          </p:cNvSpPr>
          <p:nvPr>
            <p:ph type="title"/>
          </p:nvPr>
        </p:nvSpPr>
        <p:spPr/>
        <p:txBody>
          <a:bodyPr/>
          <a:lstStyle/>
          <a:p>
            <a:pPr eaLnBrk="1" hangingPunct="1"/>
            <a:r>
              <a:rPr lang="nb-NO" dirty="0" smtClean="0"/>
              <a:t>Hva når det «er noe» med hjernen?</a:t>
            </a:r>
          </a:p>
        </p:txBody>
      </p:sp>
      <p:sp>
        <p:nvSpPr>
          <p:cNvPr id="30722" name="Plassholder for innhold 2"/>
          <p:cNvSpPr>
            <a:spLocks noGrp="1"/>
          </p:cNvSpPr>
          <p:nvPr>
            <p:ph idx="1"/>
          </p:nvPr>
        </p:nvSpPr>
        <p:spPr>
          <a:xfrm>
            <a:off x="395536" y="1570304"/>
            <a:ext cx="8001000" cy="4648200"/>
          </a:xfrm>
        </p:spPr>
        <p:txBody>
          <a:bodyPr/>
          <a:lstStyle/>
          <a:p>
            <a:pPr eaLnBrk="1" hangingPunct="1"/>
            <a:r>
              <a:rPr lang="nb-NO" dirty="0" smtClean="0"/>
              <a:t>Ikke samme drahjelpen av effektiviseringsmekanismene – som kan bety:</a:t>
            </a:r>
          </a:p>
          <a:p>
            <a:pPr eaLnBrk="1" hangingPunct="1"/>
            <a:r>
              <a:rPr lang="nb-NO" dirty="0" smtClean="0"/>
              <a:t>Mange vanlig oppgaver er utfordrende, og fortsetter å være det</a:t>
            </a:r>
          </a:p>
          <a:p>
            <a:pPr lvl="1" eaLnBrk="1" hangingPunct="1"/>
            <a:r>
              <a:rPr lang="nb-NO" dirty="0" smtClean="0"/>
              <a:t>Oppgaver som andre ”bare gjør” (automatisk)</a:t>
            </a:r>
          </a:p>
          <a:p>
            <a:pPr eaLnBrk="1" hangingPunct="1"/>
            <a:r>
              <a:rPr lang="nb-NO" dirty="0" smtClean="0"/>
              <a:t>Det meste går litt for fort – ideelt sett</a:t>
            </a:r>
          </a:p>
          <a:p>
            <a:pPr eaLnBrk="1" hangingPunct="1"/>
            <a:r>
              <a:rPr lang="nb-NO" dirty="0" smtClean="0"/>
              <a:t>Når man holder lenge på med oppgaver som er utfordrende i forhold til det nivået man befinner seg på, blir man rett og slett sliten, det gjør alle.</a:t>
            </a:r>
          </a:p>
          <a:p>
            <a:pPr eaLnBrk="1" hangingPunct="1"/>
            <a:endParaRPr lang="nb-NO" dirty="0" smtClean="0"/>
          </a:p>
        </p:txBody>
      </p:sp>
    </p:spTree>
    <p:extLst>
      <p:ext uri="{BB962C8B-B14F-4D97-AF65-F5344CB8AC3E}">
        <p14:creationId xmlns:p14="http://schemas.microsoft.com/office/powerpoint/2010/main" val="4113686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9552" y="620688"/>
            <a:ext cx="8001000" cy="1066800"/>
          </a:xfrm>
        </p:spPr>
        <p:txBody>
          <a:bodyPr/>
          <a:lstStyle/>
          <a:p>
            <a:r>
              <a:rPr lang="nb-NO" dirty="0" smtClean="0"/>
              <a:t>Hva når det «er noe» med hjernen?</a:t>
            </a:r>
            <a:endParaRPr lang="nb-NO" dirty="0"/>
          </a:p>
        </p:txBody>
      </p:sp>
      <p:sp>
        <p:nvSpPr>
          <p:cNvPr id="3" name="Plassholder for innhold 2"/>
          <p:cNvSpPr>
            <a:spLocks noGrp="1"/>
          </p:cNvSpPr>
          <p:nvPr>
            <p:ph idx="1"/>
          </p:nvPr>
        </p:nvSpPr>
        <p:spPr>
          <a:xfrm>
            <a:off x="395536" y="1829239"/>
            <a:ext cx="8001000" cy="4648200"/>
          </a:xfrm>
        </p:spPr>
        <p:txBody>
          <a:bodyPr/>
          <a:lstStyle/>
          <a:p>
            <a:r>
              <a:rPr lang="nb-NO" sz="2800" dirty="0">
                <a:latin typeface="Calibri" panose="020F0502020204030204" pitchFamily="34" charset="0"/>
              </a:rPr>
              <a:t>Må ofte prestere på sitt </a:t>
            </a:r>
            <a:r>
              <a:rPr lang="nb-NO" sz="2800" dirty="0" smtClean="0">
                <a:latin typeface="Calibri" panose="020F0502020204030204" pitchFamily="34" charset="0"/>
              </a:rPr>
              <a:t>beste </a:t>
            </a:r>
          </a:p>
          <a:p>
            <a:pPr lvl="1"/>
            <a:r>
              <a:rPr lang="nb-NO" sz="2000" dirty="0" smtClean="0">
                <a:latin typeface="Calibri" panose="020F0502020204030204" pitchFamily="34" charset="0"/>
              </a:rPr>
              <a:t>(”</a:t>
            </a:r>
            <a:r>
              <a:rPr lang="nb-NO" sz="2000" dirty="0">
                <a:latin typeface="Calibri" panose="020F0502020204030204" pitchFamily="34" charset="0"/>
              </a:rPr>
              <a:t>bruk ordene dine!” ”hva heter du Daniel?” ”du </a:t>
            </a:r>
            <a:r>
              <a:rPr lang="nb-NO" sz="2000" i="1" dirty="0">
                <a:latin typeface="Calibri" panose="020F0502020204030204" pitchFamily="34" charset="0"/>
              </a:rPr>
              <a:t>kan</a:t>
            </a:r>
            <a:r>
              <a:rPr lang="nb-NO" sz="2000" dirty="0">
                <a:latin typeface="Calibri" panose="020F0502020204030204" pitchFamily="34" charset="0"/>
              </a:rPr>
              <a:t> knyte”)</a:t>
            </a:r>
          </a:p>
          <a:p>
            <a:r>
              <a:rPr lang="nb-NO" sz="2800" dirty="0" smtClean="0">
                <a:latin typeface="Calibri" panose="020F0502020204030204" pitchFamily="34" charset="0"/>
              </a:rPr>
              <a:t>Må ofte prestere helt likt, samme hvordan formen er (forutsigbarhet er jo viktig her…)</a:t>
            </a:r>
          </a:p>
          <a:p>
            <a:pPr eaLnBrk="1" hangingPunct="1"/>
            <a:r>
              <a:rPr lang="nb-NO" sz="2800" dirty="0" smtClean="0">
                <a:latin typeface="Calibri" panose="020F0502020204030204" pitchFamily="34" charset="0"/>
              </a:rPr>
              <a:t>Men! Når man er sliten og/ eller det er vanskelig </a:t>
            </a:r>
            <a:r>
              <a:rPr lang="nb-NO" sz="2800" i="1" dirty="0" smtClean="0">
                <a:latin typeface="Calibri" panose="020F0502020204030204" pitchFamily="34" charset="0"/>
              </a:rPr>
              <a:t>varierer</a:t>
            </a:r>
            <a:r>
              <a:rPr lang="nb-NO" sz="2800" dirty="0" smtClean="0">
                <a:latin typeface="Calibri" panose="020F0502020204030204" pitchFamily="34" charset="0"/>
              </a:rPr>
              <a:t> funksjonsnivået; noen ganger går det bra – andre ganger ikke</a:t>
            </a:r>
          </a:p>
          <a:p>
            <a:pPr lvl="1" eaLnBrk="1" hangingPunct="1"/>
            <a:endParaRPr lang="nb-NO" dirty="0" smtClean="0"/>
          </a:p>
          <a:p>
            <a:endParaRPr lang="nb-NO"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033664"/>
            <a:ext cx="1541909" cy="1620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400"/>
          <a:stretch/>
        </p:blipFill>
        <p:spPr bwMode="auto">
          <a:xfrm>
            <a:off x="5313853" y="4762672"/>
            <a:ext cx="1778427" cy="1757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Sylinder 4"/>
          <p:cNvSpPr txBox="1"/>
          <p:nvPr/>
        </p:nvSpPr>
        <p:spPr>
          <a:xfrm>
            <a:off x="1691679" y="5197489"/>
            <a:ext cx="3568477" cy="1292662"/>
          </a:xfrm>
          <a:prstGeom prst="rect">
            <a:avLst/>
          </a:prstGeom>
          <a:noFill/>
        </p:spPr>
        <p:txBody>
          <a:bodyPr wrap="none" rtlCol="0">
            <a:spAutoFit/>
          </a:bodyPr>
          <a:lstStyle/>
          <a:p>
            <a:r>
              <a:rPr lang="nb-NO" sz="1800" dirty="0" smtClean="0"/>
              <a:t>Svigerfar </a:t>
            </a:r>
            <a:r>
              <a:rPr lang="nb-NO" sz="1800" dirty="0"/>
              <a:t>på yogamatta:</a:t>
            </a:r>
          </a:p>
          <a:p>
            <a:r>
              <a:rPr lang="nb-NO" sz="1800" dirty="0"/>
              <a:t>Han kan ikke hver gang selv </a:t>
            </a:r>
          </a:p>
          <a:p>
            <a:r>
              <a:rPr lang="nb-NO" sz="1800" dirty="0"/>
              <a:t>om han (VELDIG GJERNE)vil</a:t>
            </a:r>
          </a:p>
          <a:p>
            <a:r>
              <a:rPr lang="nb-NO" dirty="0" smtClean="0"/>
              <a:t> </a:t>
            </a:r>
            <a:endParaRPr lang="nb-NO" dirty="0"/>
          </a:p>
        </p:txBody>
      </p:sp>
    </p:spTree>
    <p:extLst>
      <p:ext uri="{BB962C8B-B14F-4D97-AF65-F5344CB8AC3E}">
        <p14:creationId xmlns:p14="http://schemas.microsoft.com/office/powerpoint/2010/main" val="3394059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6B1DB">
            <a:alpha val="49001"/>
          </a:srgbClr>
        </a:solidFill>
        <a:ln w="9525" cap="flat" cmpd="sng" algn="ctr">
          <a:solidFill>
            <a:srgbClr val="86B1DB"/>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86B1DB"/>
          </a:buClr>
          <a:buSzTx/>
          <a:buFontTx/>
          <a:buNone/>
          <a:tabLst/>
          <a:defRPr kumimoji="0" lang="nb-NO"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86B1DB">
            <a:alpha val="49001"/>
          </a:srgbClr>
        </a:solidFill>
        <a:ln w="9525" cap="flat" cmpd="sng" algn="ctr">
          <a:solidFill>
            <a:srgbClr val="86B1DB"/>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86B1DB"/>
          </a:buClr>
          <a:buSzTx/>
          <a:buFontTx/>
          <a:buNone/>
          <a:tabLst/>
          <a:defRPr kumimoji="0" lang="nb-NO"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5218</TotalTime>
  <Words>2276</Words>
  <Application>Microsoft Office PowerPoint</Application>
  <PresentationFormat>Skjermfremvisning (4:3)</PresentationFormat>
  <Paragraphs>237</Paragraphs>
  <Slides>32</Slides>
  <Notes>0</Notes>
  <HiddenSlides>0</HiddenSlides>
  <MMClips>0</MMClips>
  <ScaleCrop>false</ScaleCrop>
  <HeadingPairs>
    <vt:vector size="4" baseType="variant">
      <vt:variant>
        <vt:lpstr>Tema</vt:lpstr>
      </vt:variant>
      <vt:variant>
        <vt:i4>1</vt:i4>
      </vt:variant>
      <vt:variant>
        <vt:lpstr>Lysbildetitler</vt:lpstr>
      </vt:variant>
      <vt:variant>
        <vt:i4>32</vt:i4>
      </vt:variant>
    </vt:vector>
  </HeadingPairs>
  <TitlesOfParts>
    <vt:vector size="33" baseType="lpstr">
      <vt:lpstr>Blank Presentation</vt:lpstr>
      <vt:lpstr>Når hjernen får nok - kognitiv overbelastning</vt:lpstr>
      <vt:lpstr>Kognitiv overbelastning</vt:lpstr>
      <vt:lpstr>PowerPoint-presentasjon</vt:lpstr>
      <vt:lpstr>PowerPoint-presentasjon</vt:lpstr>
      <vt:lpstr>PowerPoint-presentasjon</vt:lpstr>
      <vt:lpstr>Litt om alle slags hjerner</vt:lpstr>
      <vt:lpstr>eksempler</vt:lpstr>
      <vt:lpstr>Hva når det «er noe» med hjernen?</vt:lpstr>
      <vt:lpstr>Hva når det «er noe» med hjernen?</vt:lpstr>
      <vt:lpstr>Noe å tenke på…..</vt:lpstr>
      <vt:lpstr>Sliten hjerne?</vt:lpstr>
      <vt:lpstr>Kognitiv overbelastning</vt:lpstr>
      <vt:lpstr>Kognitiv overbelastning</vt:lpstr>
      <vt:lpstr>«Detta var moro det skal jeg aldri mer gjøre!!!» </vt:lpstr>
      <vt:lpstr> Utslitt og ekstra sensitiv?</vt:lpstr>
      <vt:lpstr>Om å bli sliten av å sammenligne seg med andre</vt:lpstr>
      <vt:lpstr>Mange kilder til informasjon som gir næring til skam og selvkritikk……</vt:lpstr>
      <vt:lpstr>Om å sammenligne seg med andre</vt:lpstr>
      <vt:lpstr>Om å sammenligne seg med andre</vt:lpstr>
      <vt:lpstr>Hva kan vi gjøre?</vt:lpstr>
      <vt:lpstr>Hvordan sørge for aktivitet og deltagelse – uten at det koster mer enn det smaker?</vt:lpstr>
      <vt:lpstr>Noe mer å tenke på ….</vt:lpstr>
      <vt:lpstr>Oversikt – og dermed (litt) kontroll</vt:lpstr>
      <vt:lpstr>Hvorfor skilte og visualisere når man egentlig kan veien?</vt:lpstr>
      <vt:lpstr>Øke selvmedfølelse for å redusere stress og slitenhet?</vt:lpstr>
      <vt:lpstr>Litt mer om selvmedfølelse</vt:lpstr>
      <vt:lpstr>Noen tips</vt:lpstr>
      <vt:lpstr>PowerPoint-presentasjon</vt:lpstr>
      <vt:lpstr>Noe mer som er viktig ..</vt:lpstr>
      <vt:lpstr>Når det stopper helt opp</vt:lpstr>
      <vt:lpstr>Prinsipper når det stokker seg / stopper opp</vt:lpstr>
      <vt:lpstr>PowerPoint-presentasjon</vt:lpstr>
    </vt:vector>
  </TitlesOfParts>
  <Company>Sydvest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 Mansson</dc:creator>
  <cp:lastModifiedBy>Elisabeth Wigaard</cp:lastModifiedBy>
  <cp:revision>317</cp:revision>
  <dcterms:created xsi:type="dcterms:W3CDTF">2009-08-21T08:51:48Z</dcterms:created>
  <dcterms:modified xsi:type="dcterms:W3CDTF">2019-03-14T13:30:00Z</dcterms:modified>
</cp:coreProperties>
</file>